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  <p:sldMasterId id="2147483971" r:id="rId2"/>
    <p:sldMasterId id="2147484086" r:id="rId3"/>
    <p:sldMasterId id="2147484116" r:id="rId4"/>
    <p:sldMasterId id="2147484200" r:id="rId5"/>
    <p:sldMasterId id="2147484224" r:id="rId6"/>
  </p:sldMasterIdLst>
  <p:notesMasterIdLst>
    <p:notesMasterId r:id="rId16"/>
  </p:notesMasterIdLst>
  <p:sldIdLst>
    <p:sldId id="281" r:id="rId7"/>
    <p:sldId id="257" r:id="rId8"/>
    <p:sldId id="2145707441" r:id="rId9"/>
    <p:sldId id="284" r:id="rId10"/>
    <p:sldId id="2147378518" r:id="rId11"/>
    <p:sldId id="282" r:id="rId12"/>
    <p:sldId id="2147378516" r:id="rId13"/>
    <p:sldId id="2147378517" r:id="rId14"/>
    <p:sldId id="285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Vaalea tyyli 1 - Korostu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05"/>
  </p:normalViewPr>
  <p:slideViewPr>
    <p:cSldViewPr showGuides="1">
      <p:cViewPr varScale="1">
        <p:scale>
          <a:sx n="70" d="100"/>
          <a:sy n="70" d="100"/>
        </p:scale>
        <p:origin x="53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lai\Desktop\Liitynt&#228;kysely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alai\Desktop\Liitynt&#228;kysely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noProof="0" dirty="0">
                <a:solidFill>
                  <a:schemeClr val="tx1"/>
                </a:solidFill>
              </a:rPr>
              <a:t>NEW production inquiries</a:t>
            </a:r>
            <a:r>
              <a:rPr lang="en-GB" baseline="0" noProof="0" dirty="0">
                <a:solidFill>
                  <a:schemeClr val="tx1"/>
                </a:solidFill>
              </a:rPr>
              <a:t> as of may 2024</a:t>
            </a:r>
            <a:endParaRPr lang="en-GB" noProof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0A7-4353-9525-FF706C71F6A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0A7-4353-9525-FF706C71F6A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0A7-4353-9525-FF706C71F6AD}"/>
              </c:ext>
            </c:extLst>
          </c:dPt>
          <c:dLbls>
            <c:dLbl>
              <c:idx val="0"/>
              <c:layout>
                <c:manualLayout>
                  <c:x val="-0.18528123178981343"/>
                  <c:y val="1.143107633466484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178 GW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0A7-4353-9525-FF706C71F6AD}"/>
                </c:ext>
              </c:extLst>
            </c:dLbl>
            <c:dLbl>
              <c:idx val="1"/>
              <c:layout>
                <c:manualLayout>
                  <c:x val="0.10579535030668641"/>
                  <c:y val="-0.108564320900388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93 GW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0A7-4353-9525-FF706C71F6AD}"/>
                </c:ext>
              </c:extLst>
            </c:dLbl>
            <c:dLbl>
              <c:idx val="2"/>
              <c:layout>
                <c:manualLayout>
                  <c:x val="0.11751194498056804"/>
                  <c:y val="0.114440298303004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97 GW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0A7-4353-9525-FF706C71F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Sheet1!$A$4:$A$6</c:f>
              <c:strCache>
                <c:ptCount val="3"/>
                <c:pt idx="0">
                  <c:v>Maatuuli</c:v>
                </c:pt>
                <c:pt idx="1">
                  <c:v>Merituuli</c:v>
                </c:pt>
                <c:pt idx="2">
                  <c:v>Aurinko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178865</c:v>
                </c:pt>
                <c:pt idx="1">
                  <c:v>92513</c:v>
                </c:pt>
                <c:pt idx="2">
                  <c:v>97369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A7-4353-9525-FF706C71F6A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i-FI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noProof="0" dirty="0">
                <a:solidFill>
                  <a:schemeClr val="tx1"/>
                </a:solidFill>
              </a:rPr>
              <a:t>NEW DEMAND INVESTMENT AND STORAGE SYSTEM INQURIES AS OF MAY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24591519153596325"/>
          <c:y val="0.26712871146704742"/>
          <c:w val="0.45078052390127593"/>
          <c:h val="0.577975083146789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112-4C1C-BF43-5D405863E2E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112-4C1C-BF43-5D405863E2E0}"/>
              </c:ext>
            </c:extLst>
          </c:dPt>
          <c:dLbls>
            <c:dLbl>
              <c:idx val="0"/>
              <c:layout>
                <c:manualLayout>
                  <c:x val="-0.14581632321494867"/>
                  <c:y val="-0.16353974853857844"/>
                </c:manualLayout>
              </c:layout>
              <c:tx>
                <c:rich>
                  <a:bodyPr/>
                  <a:lstStyle/>
                  <a:p>
                    <a:fld id="{132F2285-1F41-4A51-A405-A34AE9FC9926}" type="VALUE">
                      <a:rPr lang="en-US"/>
                      <a:pPr/>
                      <a:t>[VALUE]</a:t>
                    </a:fld>
                    <a:r>
                      <a:rPr lang="en-US" baseline="0"/>
                      <a:t> GW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112-4C1C-BF43-5D405863E2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006ECEB-53E2-4E04-8DB5-1851CA2447A6}" type="VALUE">
                      <a:rPr lang="en-US"/>
                      <a:pPr/>
                      <a:t>[VALUE]</a:t>
                    </a:fld>
                    <a:r>
                      <a:rPr lang="en-US" baseline="0" dirty="0"/>
                      <a:t> GW+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112-4C1C-BF43-5D405863E2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Sheet1!$A$9:$A$10</c:f>
              <c:strCache>
                <c:ptCount val="2"/>
                <c:pt idx="0">
                  <c:v>Kulutusinvestoinnit</c:v>
                </c:pt>
                <c:pt idx="1">
                  <c:v>Sähkövarastot</c:v>
                </c:pt>
              </c:strCache>
            </c:strRef>
          </c:cat>
          <c:val>
            <c:numRef>
              <c:f>Sheet1!$B$9:$B$10</c:f>
              <c:numCache>
                <c:formatCode>General</c:formatCode>
                <c:ptCount val="2"/>
                <c:pt idx="0">
                  <c:v>35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12-4C1C-BF43-5D405863E2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70144844978712"/>
          <c:y val="0.91786675302937304"/>
          <c:w val="0.74859710310042571"/>
          <c:h val="7.5138308387013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0.86359</cdr:y>
    </cdr:from>
    <cdr:to>
      <cdr:x>1</cdr:x>
      <cdr:y>0.94544</cdr:y>
    </cdr:to>
    <cdr:sp macro="" textlink="">
      <cdr:nvSpPr>
        <cdr:cNvPr id="2" name="TextBox 10">
          <a:extLst xmlns:a="http://schemas.openxmlformats.org/drawingml/2006/main">
            <a:ext uri="{FF2B5EF4-FFF2-40B4-BE49-F238E27FC236}">
              <a16:creationId xmlns:a16="http://schemas.microsoft.com/office/drawing/2014/main" id="{C5E0F2FF-3901-4ABB-2386-CF86C5E99D1D}"/>
            </a:ext>
          </a:extLst>
        </cdr:cNvPr>
        <cdr:cNvSpPr txBox="1"/>
      </cdr:nvSpPr>
      <cdr:spPr>
        <a:xfrm xmlns:a="http://schemas.openxmlformats.org/drawingml/2006/main">
          <a:off x="0" y="2922711"/>
          <a:ext cx="461577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fi-FI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i-FI" sz="1200" dirty="0">
            <a:solidFill>
              <a:schemeClr val="accent2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CC2FE-FF38-4ECB-8BFF-53BEE2AD9988}" type="datetimeFigureOut">
              <a:rPr lang="fi-FI" smtClean="0"/>
              <a:t>7.6.2024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36658-3BC9-412F-ADF6-36A2A8177A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87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36658-3BC9-412F-ADF6-36A2A8177A6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1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25450" y="935038"/>
            <a:ext cx="5943600" cy="3344862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84ED9-2215-4A6F-B0CB-CC48FFC2AE4C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6D83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6D838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4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36658-3BC9-412F-ADF6-36A2A8177A6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53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grid.fi/" TargetMode="External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EFC5F62-AF9F-A22E-9973-085BEE751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 vihreä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46638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828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947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 descr="Kuva, joka sisältää kohteen rakennus, istuminen, suuri, metalli&#10;&#10;Kuvaus luotu automaattisesti">
            <a:extLst>
              <a:ext uri="{FF2B5EF4-FFF2-40B4-BE49-F238E27FC236}">
                <a16:creationId xmlns:a16="http://schemas.microsoft.com/office/drawing/2014/main" id="{227B0BFC-3DF6-4050-96A6-0D96A8DAB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83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3">
    <p:bg>
      <p:bgPr>
        <a:solidFill>
          <a:srgbClr val="00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 descr="Kuva, joka sisältää kohteen ulko, laiva, vesi, suuri&#10;&#10;Kuvaus luotu automaattisesti">
            <a:extLst>
              <a:ext uri="{FF2B5EF4-FFF2-40B4-BE49-F238E27FC236}">
                <a16:creationId xmlns:a16="http://schemas.microsoft.com/office/drawing/2014/main" id="{A67FD7AC-E255-491E-8E00-61FCA24AA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36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586096"/>
            <a:ext cx="4968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086336"/>
            <a:ext cx="4968000" cy="394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382800" y="1586096"/>
            <a:ext cx="4968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382800" y="2086336"/>
            <a:ext cx="4968000" cy="394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Päivämäärän paikkamerkki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12" name="Alatunnisteen paikkamerkki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56680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7" y="1584000"/>
            <a:ext cx="3240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7" y="1987276"/>
            <a:ext cx="3240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476385" y="1584000"/>
            <a:ext cx="3240000" cy="360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476385" y="1987200"/>
            <a:ext cx="3240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D47247D-7902-46D6-8125-76F5ACDE4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2983" y="1584000"/>
            <a:ext cx="3240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4D1D5F7E-048E-4992-8EE4-1388F30476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2983" y="1987200"/>
            <a:ext cx="3240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12" name="Alatunnisteen paikkamerkki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81614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7" y="1584000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7" y="1987276"/>
            <a:ext cx="2448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3530137" y="1584000"/>
            <a:ext cx="2448000" cy="360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3530137" y="1987200"/>
            <a:ext cx="2448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D47247D-7902-46D6-8125-76F5ACDE4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487" y="1584000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4D1D5F7E-048E-4992-8EE4-1388F30476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0487" y="1987200"/>
            <a:ext cx="2448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CA56C2BB-6304-4C81-98A7-96154EF7F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837" y="1592968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03BA9E4A-2841-4DA4-8156-A182FAFC985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910837" y="1996168"/>
            <a:ext cx="2448000" cy="405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12" name="Alatunnisteen paikkamerkki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03776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avi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Kaavion paikkamerkki 14"/>
          <p:cNvSpPr>
            <a:spLocks noGrp="1"/>
          </p:cNvSpPr>
          <p:nvPr>
            <p:ph type="chart" sz="quarter" idx="14"/>
          </p:nvPr>
        </p:nvSpPr>
        <p:spPr>
          <a:xfrm>
            <a:off x="838200" y="1558925"/>
            <a:ext cx="7128000" cy="4464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  <p:sp>
        <p:nvSpPr>
          <p:cNvPr id="13" name="Sisällön paikkamerkki 12"/>
          <p:cNvSpPr>
            <a:spLocks noGrp="1"/>
          </p:cNvSpPr>
          <p:nvPr>
            <p:ph sz="quarter" idx="13"/>
          </p:nvPr>
        </p:nvSpPr>
        <p:spPr>
          <a:xfrm>
            <a:off x="8254800" y="1558800"/>
            <a:ext cx="3096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12828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5B9C4085-3161-4F0C-B611-CEC65C7FA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3832" y="1574114"/>
            <a:ext cx="5184000" cy="4040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79450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2997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569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 harma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24768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 3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2829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 4">
    <p:bg>
      <p:bgPr>
        <a:solidFill>
          <a:srgbClr val="A158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56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 5">
    <p:bg>
      <p:bgPr>
        <a:solidFill>
          <a:srgbClr val="00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12786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231950" y="619100"/>
            <a:ext cx="7128000" cy="1296000"/>
          </a:xfr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31950" y="2250000"/>
            <a:ext cx="7128000" cy="3780000"/>
          </a:xfrm>
        </p:spPr>
        <p:txBody>
          <a:bodyPr/>
          <a:lstStyle>
            <a:lvl1pPr>
              <a:buClr>
                <a:schemeClr val="bg1"/>
              </a:buClr>
              <a:defRPr sz="21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hidden">
          <a:xfrm rot="3360000">
            <a:off x="7477300" y="0"/>
            <a:ext cx="3630016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816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231950" y="619100"/>
            <a:ext cx="7128000" cy="1296000"/>
          </a:xfr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31950" y="2250000"/>
            <a:ext cx="7128000" cy="3780000"/>
          </a:xfrm>
        </p:spPr>
        <p:txBody>
          <a:bodyPr/>
          <a:lstStyle>
            <a:lvl1pPr>
              <a:buClr>
                <a:schemeClr val="bg1"/>
              </a:buClr>
              <a:defRPr sz="21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hidden">
          <a:xfrm rot="3360000">
            <a:off x="7477300" y="0"/>
            <a:ext cx="3630016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914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221374"/>
            <a:ext cx="5480050" cy="3456000"/>
          </a:xfrm>
        </p:spPr>
        <p:txBody>
          <a:bodyPr anchor="ctr"/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5104494"/>
            <a:ext cx="5480050" cy="9271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Kuvan paikkamerkki 4">
            <a:extLst>
              <a:ext uri="{FF2B5EF4-FFF2-40B4-BE49-F238E27FC236}">
                <a16:creationId xmlns:a16="http://schemas.microsoft.com/office/drawing/2014/main" id="{FE319D95-DFE2-43A5-A6CE-6BBDCEB3AC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5600" y="0"/>
            <a:ext cx="5480050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3525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teksti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BFB18850-62B8-4EB0-A8B6-F89B85E52D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5600" y="0"/>
            <a:ext cx="5480050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6631" y="1368798"/>
            <a:ext cx="4824000" cy="1008000"/>
          </a:xfrm>
        </p:spPr>
        <p:txBody>
          <a:bodyPr/>
          <a:lstStyle>
            <a:lvl1pPr>
              <a:lnSpc>
                <a:spcPct val="100000"/>
              </a:lnSpc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1096631" y="2857080"/>
            <a:ext cx="4824000" cy="3168000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äivämäärän paikkamerkki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0" name="Alatunnisteen paikkamerk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65146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teksti 2">
    <p:bg>
      <p:bgPr>
        <a:solidFill>
          <a:srgbClr val="A158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BFB18850-62B8-4EB0-A8B6-F89B85E52D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5600" y="0"/>
            <a:ext cx="5480050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6631" y="1368798"/>
            <a:ext cx="4824000" cy="1008000"/>
          </a:xfrm>
        </p:spPr>
        <p:txBody>
          <a:bodyPr/>
          <a:lstStyle>
            <a:lvl1pPr>
              <a:lnSpc>
                <a:spcPct val="100000"/>
              </a:lnSpc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1096631" y="2857080"/>
            <a:ext cx="4824000" cy="3168000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äivämäärän paikkamerkki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0" name="Alatunnisteen paikkamerk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68427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ja teksti 3">
    <p:bg>
      <p:bgPr>
        <a:solidFill>
          <a:srgbClr val="00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BFB18850-62B8-4EB0-A8B6-F89B85E52D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5600" y="0"/>
            <a:ext cx="5480050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6631" y="1368798"/>
            <a:ext cx="4824000" cy="1008000"/>
          </a:xfrm>
        </p:spPr>
        <p:txBody>
          <a:bodyPr/>
          <a:lstStyle>
            <a:lvl1pPr>
              <a:lnSpc>
                <a:spcPct val="100000"/>
              </a:lnSpc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1096631" y="2857080"/>
            <a:ext cx="4824000" cy="3168000"/>
          </a:xfrm>
        </p:spPr>
        <p:txBody>
          <a:bodyPr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äivämäärän paikkamerkki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0" name="Alatunnisteen paikkamerk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30528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754743"/>
            <a:ext cx="10515600" cy="526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3091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828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55252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50246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30970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5511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6533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984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5903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720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6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3865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7">
    <p:bg>
      <p:bgPr>
        <a:solidFill>
          <a:srgbClr val="D5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9646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8">
    <p:bg>
      <p:bgPr>
        <a:solidFill>
          <a:srgbClr val="A158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70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586096"/>
            <a:ext cx="4968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060848"/>
            <a:ext cx="4968000" cy="39674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382800" y="1586096"/>
            <a:ext cx="4968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382800" y="2060848"/>
            <a:ext cx="4968000" cy="39674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166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9">
    <p:bg>
      <p:bgPr>
        <a:solidFill>
          <a:srgbClr val="00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8A7F932B-0D45-4710-96BF-21A814243B84}"/>
              </a:ext>
            </a:extLst>
          </p:cNvPr>
          <p:cNvCxnSpPr>
            <a:cxnSpLocks/>
          </p:cNvCxnSpPr>
          <p:nvPr/>
        </p:nvCxnSpPr>
        <p:spPr bwMode="black">
          <a:xfrm flipH="1">
            <a:off x="0" y="0"/>
            <a:ext cx="2104571" cy="40232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99D5067B-AA59-4B55-9318-1587DBA05AB4}"/>
              </a:ext>
            </a:extLst>
          </p:cNvPr>
          <p:cNvCxnSpPr>
            <a:cxnSpLocks/>
          </p:cNvCxnSpPr>
          <p:nvPr/>
        </p:nvCxnSpPr>
        <p:spPr bwMode="black">
          <a:xfrm flipH="1">
            <a:off x="10072914" y="2841520"/>
            <a:ext cx="2116449" cy="4009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8998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11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PL 530, 00101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Puh. 030 395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030 395 5196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ruutu 5">
            <a:hlinkClick r:id="rId2"/>
            <a:extLst>
              <a:ext uri="{FF2B5EF4-FFF2-40B4-BE49-F238E27FC236}">
                <a16:creationId xmlns:a16="http://schemas.microsoft.com/office/drawing/2014/main" id="{4FBF202F-80C2-49A4-AE52-309486513A19}"/>
              </a:ext>
            </a:extLst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DDCB2E-3DC8-4F8A-B6CA-780F8911C844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461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FI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11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PL 530, 00101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Puh. 030 395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030 395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ruutu 5">
            <a:hlinkClick r:id="rId2"/>
            <a:extLst>
              <a:ext uri="{FF2B5EF4-FFF2-40B4-BE49-F238E27FC236}">
                <a16:creationId xmlns:a16="http://schemas.microsoft.com/office/drawing/2014/main" id="{50172C2E-C538-4B72-A342-F1161A7B383A}"/>
              </a:ext>
            </a:extLst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12013A-B15F-4BE9-9275-DBB3FDAE4DE2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1385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8D62C7-990D-4510-842B-437359721B7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</p:txBody>
      </p:sp>
      <p:sp>
        <p:nvSpPr>
          <p:cNvPr id="7" name="Tekstiruutu 6">
            <a:hlinkClick r:id="rId2"/>
            <a:extLst>
              <a:ext uri="{FF2B5EF4-FFF2-40B4-BE49-F238E27FC236}">
                <a16:creationId xmlns:a16="http://schemas.microsoft.com/office/drawing/2014/main" id="{390A78D5-5463-4A5C-B4C4-2E11B03FAE29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662D061D-293C-44A8-84D7-144F3F9AB2F6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7565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ENG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885F8B-E704-4666-970C-FD9A60592FE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9" name="Tekstiruutu 8">
            <a:hlinkClick r:id="rId2"/>
            <a:extLst>
              <a:ext uri="{FF2B5EF4-FFF2-40B4-BE49-F238E27FC236}">
                <a16:creationId xmlns:a16="http://schemas.microsoft.com/office/drawing/2014/main" id="{1F341FBD-141D-4D2A-97F5-32F60993930F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11" name="Otsikko 3">
            <a:extLst>
              <a:ext uri="{FF2B5EF4-FFF2-40B4-BE49-F238E27FC236}">
                <a16:creationId xmlns:a16="http://schemas.microsoft.com/office/drawing/2014/main" id="{9FDC4D26-30DA-4B2B-B573-6AC744FE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8CBB77B8-E8E4-4BB8-B4CF-28356FE08134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4903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12F3AEC0-3CDC-4083-ABC6-8ABD9FC4DE74}"/>
              </a:ext>
            </a:extLst>
          </p:cNvPr>
          <p:cNvSpPr/>
          <p:nvPr/>
        </p:nvSpPr>
        <p:spPr>
          <a:xfrm>
            <a:off x="8976000" y="-2"/>
            <a:ext cx="3060000" cy="2340000"/>
          </a:xfrm>
          <a:prstGeom prst="rect">
            <a:avLst/>
          </a:prstGeom>
          <a:solidFill>
            <a:srgbClr val="D51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89000"/>
            <a:ext cx="633780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8D62C7-990D-4510-842B-437359721B7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+358 30 395 5196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  <a:p>
            <a:pPr>
              <a:lnSpc>
                <a:spcPct val="125000"/>
              </a:lnSpc>
            </a:pPr>
            <a:endParaRPr lang="fi-FI" sz="1400" noProof="0" dirty="0">
              <a:solidFill>
                <a:schemeClr val="accent2"/>
              </a:solidFill>
            </a:endParaRPr>
          </a:p>
        </p:txBody>
      </p:sp>
      <p:sp>
        <p:nvSpPr>
          <p:cNvPr id="14" name="Tekstiruutu 13">
            <a:hlinkClick r:id="rId2"/>
            <a:extLst>
              <a:ext uri="{FF2B5EF4-FFF2-40B4-BE49-F238E27FC236}">
                <a16:creationId xmlns:a16="http://schemas.microsoft.com/office/drawing/2014/main" id="{5D467619-83CC-4F44-B5DC-D4BD73E45845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8E657B4D-9CE7-4D4C-941F-75FA67524A7B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3B6A49EB-C433-47AD-93EF-95FEFFD9E4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white">
          <a:xfrm>
            <a:off x="0" y="0"/>
            <a:ext cx="12192000" cy="2343150"/>
          </a:xfrm>
          <a:custGeom>
            <a:avLst/>
            <a:gdLst>
              <a:gd name="connsiteX0" fmla="*/ 10981159 w 12192000"/>
              <a:gd name="connsiteY0" fmla="*/ 0 h 2343150"/>
              <a:gd name="connsiteX1" fmla="*/ 12192000 w 12192000"/>
              <a:gd name="connsiteY1" fmla="*/ 0 h 2343150"/>
              <a:gd name="connsiteX2" fmla="*/ 12192000 w 12192000"/>
              <a:gd name="connsiteY2" fmla="*/ 2343150 h 2343150"/>
              <a:gd name="connsiteX3" fmla="*/ 9735284 w 12192000"/>
              <a:gd name="connsiteY3" fmla="*/ 2343150 h 2343150"/>
              <a:gd name="connsiteX4" fmla="*/ 0 w 12192000"/>
              <a:gd name="connsiteY4" fmla="*/ 0 h 2343150"/>
              <a:gd name="connsiteX5" fmla="*/ 10960772 w 12192000"/>
              <a:gd name="connsiteY5" fmla="*/ 0 h 2343150"/>
              <a:gd name="connsiteX6" fmla="*/ 9714898 w 12192000"/>
              <a:gd name="connsiteY6" fmla="*/ 2343150 h 2343150"/>
              <a:gd name="connsiteX7" fmla="*/ 0 w 12192000"/>
              <a:gd name="connsiteY7" fmla="*/ 234315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343150">
                <a:moveTo>
                  <a:pt x="10981159" y="0"/>
                </a:moveTo>
                <a:lnTo>
                  <a:pt x="12192000" y="0"/>
                </a:lnTo>
                <a:lnTo>
                  <a:pt x="12192000" y="2343150"/>
                </a:lnTo>
                <a:lnTo>
                  <a:pt x="9735284" y="2343150"/>
                </a:lnTo>
                <a:close/>
                <a:moveTo>
                  <a:pt x="0" y="0"/>
                </a:moveTo>
                <a:lnTo>
                  <a:pt x="10960772" y="0"/>
                </a:lnTo>
                <a:lnTo>
                  <a:pt x="9714898" y="2343150"/>
                </a:lnTo>
                <a:lnTo>
                  <a:pt x="0" y="2343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rgbClr val="3E566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7787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kuvall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BA933F95-D0B3-45D5-B7A7-EE510913ECBA}"/>
              </a:ext>
            </a:extLst>
          </p:cNvPr>
          <p:cNvSpPr/>
          <p:nvPr/>
        </p:nvSpPr>
        <p:spPr>
          <a:xfrm>
            <a:off x="8976000" y="-2"/>
            <a:ext cx="3060000" cy="23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90800"/>
            <a:ext cx="6336000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6D4AD748-AE64-410D-9E72-F9BE7060CE50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>
            <a:extLst>
              <a:ext uri="{FF2B5EF4-FFF2-40B4-BE49-F238E27FC236}">
                <a16:creationId xmlns:a16="http://schemas.microsoft.com/office/drawing/2014/main" id="{3B885F8B-E704-4666-970C-FD9A60592FE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9" name="Tekstiruutu 8">
            <a:hlinkClick r:id="rId2"/>
            <a:extLst>
              <a:ext uri="{FF2B5EF4-FFF2-40B4-BE49-F238E27FC236}">
                <a16:creationId xmlns:a16="http://schemas.microsoft.com/office/drawing/2014/main" id="{1F341FBD-141D-4D2A-97F5-32F60993930F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0DCA48D-0CE8-41D0-BADA-BD6185034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white">
          <a:xfrm>
            <a:off x="0" y="0"/>
            <a:ext cx="12192000" cy="2343150"/>
          </a:xfrm>
          <a:custGeom>
            <a:avLst/>
            <a:gdLst>
              <a:gd name="connsiteX0" fmla="*/ 10981159 w 12192000"/>
              <a:gd name="connsiteY0" fmla="*/ 0 h 2343150"/>
              <a:gd name="connsiteX1" fmla="*/ 12192000 w 12192000"/>
              <a:gd name="connsiteY1" fmla="*/ 0 h 2343150"/>
              <a:gd name="connsiteX2" fmla="*/ 12192000 w 12192000"/>
              <a:gd name="connsiteY2" fmla="*/ 2343150 h 2343150"/>
              <a:gd name="connsiteX3" fmla="*/ 9735284 w 12192000"/>
              <a:gd name="connsiteY3" fmla="*/ 2343150 h 2343150"/>
              <a:gd name="connsiteX4" fmla="*/ 0 w 12192000"/>
              <a:gd name="connsiteY4" fmla="*/ 0 h 2343150"/>
              <a:gd name="connsiteX5" fmla="*/ 10960772 w 12192000"/>
              <a:gd name="connsiteY5" fmla="*/ 0 h 2343150"/>
              <a:gd name="connsiteX6" fmla="*/ 9714898 w 12192000"/>
              <a:gd name="connsiteY6" fmla="*/ 2343150 h 2343150"/>
              <a:gd name="connsiteX7" fmla="*/ 0 w 12192000"/>
              <a:gd name="connsiteY7" fmla="*/ 234315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343150">
                <a:moveTo>
                  <a:pt x="10981159" y="0"/>
                </a:moveTo>
                <a:lnTo>
                  <a:pt x="12192000" y="0"/>
                </a:lnTo>
                <a:lnTo>
                  <a:pt x="12192000" y="2343150"/>
                </a:lnTo>
                <a:lnTo>
                  <a:pt x="9735284" y="2343150"/>
                </a:lnTo>
                <a:close/>
                <a:moveTo>
                  <a:pt x="0" y="0"/>
                </a:moveTo>
                <a:lnTo>
                  <a:pt x="10960772" y="0"/>
                </a:lnTo>
                <a:lnTo>
                  <a:pt x="9714898" y="2343150"/>
                </a:lnTo>
                <a:lnTo>
                  <a:pt x="0" y="2343150"/>
                </a:lnTo>
                <a:close/>
              </a:path>
            </a:pathLst>
          </a:custGeom>
          <a:solidFill>
            <a:srgbClr val="3E5660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10512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7339"/>
            <a:ext cx="4969768" cy="44640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557339"/>
            <a:ext cx="4969767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BCAA-439F-41B8-BD49-91774E008E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9444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9787" y="6237288"/>
            <a:ext cx="719137" cy="215900"/>
          </a:xfrm>
          <a:prstGeom prst="rect">
            <a:avLst/>
          </a:prstGeom>
        </p:spPr>
        <p:txBody>
          <a:bodyPr/>
          <a:lstStyle/>
          <a:p>
            <a:fld id="{FFFEBCAA-439F-41B8-BD49-91774E008E46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68791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2">
  <p:cSld name="Otsikkodia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2514"/>
            <a:ext cx="5487974" cy="68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8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" name="Google Shape;17;p8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8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8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3E5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030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7" y="1584000"/>
            <a:ext cx="3240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7" y="2060924"/>
            <a:ext cx="3240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476385" y="1584000"/>
            <a:ext cx="3240000" cy="360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4476385" y="2060848"/>
            <a:ext cx="3240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D47247D-7902-46D6-8125-76F5ACDE4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2983" y="1584000"/>
            <a:ext cx="3240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4D1D5F7E-048E-4992-8EE4-1388F30476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2983" y="2060848"/>
            <a:ext cx="3240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391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afin pohja">
  <p:cSld name="Graafin pohj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0"/>
          <p:cNvPicPr preferRelativeResize="0"/>
          <p:nvPr/>
        </p:nvPicPr>
        <p:blipFill rotWithShape="1">
          <a:blip r:embed="rId2">
            <a:alphaModFix/>
          </a:blip>
          <a:srcRect t="1843" b="1842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0" descr="Fingrid logo"/>
          <p:cNvSpPr/>
          <p:nvPr/>
        </p:nvSpPr>
        <p:spPr>
          <a:xfrm>
            <a:off x="10488488" y="6236191"/>
            <a:ext cx="1224136" cy="21714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6281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">
  <p:cSld name="Sisältö ja kuva oikeall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3" hasCustomPrompt="1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r>
              <a:rPr lang="fi-FI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628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 punainen">
  <p:cSld name="Sisältö ja kuva oikealla punainen">
    <p:bg>
      <p:bgPr>
        <a:solidFill>
          <a:schemeClr val="accen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3" hasCustomPrompt="1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r>
              <a:rPr lang="fi-FI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21231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 vihreä">
  <p:cSld name="Sisältö ja kuva oikealla vihreä">
    <p:bg>
      <p:bgPr>
        <a:solidFill>
          <a:schemeClr val="accent5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3" hasCustomPrompt="1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r>
              <a:rPr lang="fi-FI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9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 harmaa">
  <p:cSld name="Sisältö ja kuva oikealla harmaa">
    <p:bg>
      <p:bgPr>
        <a:solidFill>
          <a:schemeClr val="accen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3" hasCustomPrompt="1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r>
              <a:rPr lang="fi-FI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48376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70056" y="1555200"/>
            <a:ext cx="4968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2"/>
          </p:nvPr>
        </p:nvSpPr>
        <p:spPr>
          <a:xfrm>
            <a:off x="6382800" y="1555200"/>
            <a:ext cx="4968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86258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vaihdettavalla kuvalla">
  <p:cSld name="Otsikkodia vaihdettavalla kuvalla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4" name="Google Shape;74;p20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20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20"/>
          <p:cNvSpPr>
            <a:spLocks noGrp="1"/>
          </p:cNvSpPr>
          <p:nvPr>
            <p:ph type="pic" idx="2"/>
          </p:nvPr>
        </p:nvSpPr>
        <p:spPr>
          <a:xfrm>
            <a:off x="0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3E5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74043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vaihdettavalla kuvalla 3">
  <p:cSld name="Otsikkodia vaihdettavalla kuvalla 3">
    <p:bg>
      <p:bgPr>
        <a:solidFill>
          <a:srgbClr val="3E566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90" name="Google Shape;90;p22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22"/>
          <p:cNvSpPr>
            <a:spLocks noGrp="1"/>
          </p:cNvSpPr>
          <p:nvPr>
            <p:ph type="pic" idx="2"/>
          </p:nvPr>
        </p:nvSpPr>
        <p:spPr>
          <a:xfrm>
            <a:off x="0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2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  <p:sp>
        <p:nvSpPr>
          <p:cNvPr id="94" name="Google Shape;94;p22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042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>
  <p:cSld name="Vertailu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839788" y="1586096"/>
            <a:ext cx="496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839788" y="2060848"/>
            <a:ext cx="4968000" cy="396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3"/>
          </p:nvPr>
        </p:nvSpPr>
        <p:spPr>
          <a:xfrm>
            <a:off x="6382800" y="1586096"/>
            <a:ext cx="496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4"/>
          </p:nvPr>
        </p:nvSpPr>
        <p:spPr>
          <a:xfrm>
            <a:off x="6382800" y="2060848"/>
            <a:ext cx="4968000" cy="396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53845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e sisältökohdetta">
  <p:cSld name="Kolme sisältökohdetta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839787" y="1584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2"/>
          </p:nvPr>
        </p:nvSpPr>
        <p:spPr>
          <a:xfrm>
            <a:off x="839787" y="2060924"/>
            <a:ext cx="3240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3"/>
          </p:nvPr>
        </p:nvSpPr>
        <p:spPr>
          <a:xfrm>
            <a:off x="4476385" y="1584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4"/>
          </p:nvPr>
        </p:nvSpPr>
        <p:spPr>
          <a:xfrm>
            <a:off x="4476385" y="2060848"/>
            <a:ext cx="3240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5"/>
          </p:nvPr>
        </p:nvSpPr>
        <p:spPr>
          <a:xfrm>
            <a:off x="8112983" y="1584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6"/>
          </p:nvPr>
        </p:nvSpPr>
        <p:spPr>
          <a:xfrm>
            <a:off x="8112983" y="2060848"/>
            <a:ext cx="3240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85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7" y="1584000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7" y="2060924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3530137" y="1584000"/>
            <a:ext cx="2448000" cy="360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3530137" y="2060848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D47247D-7902-46D6-8125-76F5ACDE4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487" y="1584000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4D1D5F7E-048E-4992-8EE4-1388F30476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20487" y="2060848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CA56C2BB-6304-4C81-98A7-96154EF7F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837" y="1592968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03BA9E4A-2841-4DA4-8156-A182FAFC985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10837" y="2069816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2379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ljä sisältökohdetta">
  <p:cSld name="Neljä sisältökohdetta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839787" y="1584000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2"/>
          </p:nvPr>
        </p:nvSpPr>
        <p:spPr>
          <a:xfrm>
            <a:off x="839787" y="2060924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3"/>
          </p:nvPr>
        </p:nvSpPr>
        <p:spPr>
          <a:xfrm>
            <a:off x="3530137" y="1584000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"/>
          </p:nvPr>
        </p:nvSpPr>
        <p:spPr>
          <a:xfrm>
            <a:off x="3530137" y="2060848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5"/>
          </p:nvPr>
        </p:nvSpPr>
        <p:spPr>
          <a:xfrm>
            <a:off x="6220487" y="1584000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25"/>
          <p:cNvSpPr txBox="1">
            <a:spLocks noGrp="1"/>
          </p:cNvSpPr>
          <p:nvPr>
            <p:ph type="body" idx="6"/>
          </p:nvPr>
        </p:nvSpPr>
        <p:spPr>
          <a:xfrm>
            <a:off x="6220487" y="2060848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7"/>
          </p:nvPr>
        </p:nvSpPr>
        <p:spPr>
          <a:xfrm>
            <a:off x="8910837" y="1592968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8"/>
          </p:nvPr>
        </p:nvSpPr>
        <p:spPr>
          <a:xfrm>
            <a:off x="8910837" y="2069816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3806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avio ja sisältö">
  <p:cSld name="Kaavio ja sisältö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6"/>
          <p:cNvSpPr>
            <a:spLocks noGrp="1"/>
          </p:cNvSpPr>
          <p:nvPr>
            <p:ph type="chart" idx="2"/>
          </p:nvPr>
        </p:nvSpPr>
        <p:spPr>
          <a:xfrm>
            <a:off x="838200" y="1558925"/>
            <a:ext cx="71280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chart</a:t>
            </a:r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1"/>
          </p:nvPr>
        </p:nvSpPr>
        <p:spPr>
          <a:xfrm>
            <a:off x="8254800" y="1558800"/>
            <a:ext cx="3096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3765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">
  <p:cSld name="Sisältö ja kuva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838200" y="1555200"/>
            <a:ext cx="4968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6" name="Google Shape;126;p27"/>
          <p:cNvSpPr>
            <a:spLocks noGrp="1"/>
          </p:cNvSpPr>
          <p:nvPr>
            <p:ph type="pic" idx="2"/>
          </p:nvPr>
        </p:nvSpPr>
        <p:spPr>
          <a:xfrm>
            <a:off x="6163832" y="1574114"/>
            <a:ext cx="5184000" cy="40401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3809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ain otsikko">
  <p:cSld name="1_Vain otsikk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89784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7767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4">
  <p:cSld name="Nosto 4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5"/>
          <p:cNvSpPr/>
          <p:nvPr/>
        </p:nvSpPr>
        <p:spPr>
          <a:xfrm>
            <a:off x="14359" y="31006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7" name="Google Shape;157;p35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6494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5">
  <p:cSld name="Nosto 5">
    <p:bg>
      <p:bgPr>
        <a:solidFill>
          <a:srgbClr val="3E566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" name="Google Shape;160;p36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4680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FI 2">
  <p:cSld name="Lopetusdia FI 2">
    <p:bg>
      <p:bgPr>
        <a:solidFill>
          <a:srgbClr val="3E5660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8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8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 530, 00101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Puh. 030 395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Fax. 030 395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8" name="Google Shape;168;p38">
            <a:hlinkClick r:id="rId2"/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38"/>
          <p:cNvCxnSpPr/>
          <p:nvPr/>
        </p:nvCxnSpPr>
        <p:spPr>
          <a:xfrm rot="3360000">
            <a:off x="7329600" y="0"/>
            <a:ext cx="3630016" cy="6858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479489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ENG">
  <p:cSld name="Lopetusdia ENG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9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9"/>
          <p:cNvSpPr txBox="1"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660"/>
              </a:buClr>
              <a:buSzPts val="4100"/>
              <a:buFont typeface="Arial"/>
              <a:buNone/>
              <a:defRPr sz="4100">
                <a:solidFill>
                  <a:srgbClr val="3E56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3" name="Google Shape;173;p39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74" name="Google Shape;174;p39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39"/>
          <p:cNvCxnSpPr/>
          <p:nvPr/>
        </p:nvCxnSpPr>
        <p:spPr>
          <a:xfrm rot="3360000">
            <a:off x="7329600" y="0"/>
            <a:ext cx="3630016" cy="6858000"/>
          </a:xfrm>
          <a:prstGeom prst="straightConnector1">
            <a:avLst/>
          </a:prstGeom>
          <a:noFill/>
          <a:ln w="12700" cap="flat" cmpd="sng">
            <a:solidFill>
              <a:srgbClr val="D5121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272039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ENG 2">
  <p:cSld name="Lopetusdia ENG 2">
    <p:bg>
      <p:bgPr>
        <a:solidFill>
          <a:srgbClr val="3E5660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0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79" name="Google Shape;179;p40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81" name="Google Shape;181;p40"/>
          <p:cNvCxnSpPr/>
          <p:nvPr/>
        </p:nvCxnSpPr>
        <p:spPr>
          <a:xfrm rot="3360000">
            <a:off x="7329600" y="0"/>
            <a:ext cx="3630016" cy="6858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98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Kaavion paikkamerkki 14"/>
          <p:cNvSpPr>
            <a:spLocks noGrp="1"/>
          </p:cNvSpPr>
          <p:nvPr>
            <p:ph type="chart" sz="quarter" idx="14"/>
          </p:nvPr>
        </p:nvSpPr>
        <p:spPr>
          <a:xfrm>
            <a:off x="838200" y="1558925"/>
            <a:ext cx="7128000" cy="4464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13" name="Sisällön paikkamerkki 12"/>
          <p:cNvSpPr>
            <a:spLocks noGrp="1"/>
          </p:cNvSpPr>
          <p:nvPr>
            <p:ph sz="quarter" idx="13" hasCustomPrompt="1"/>
          </p:nvPr>
        </p:nvSpPr>
        <p:spPr>
          <a:xfrm>
            <a:off x="8254800" y="1558800"/>
            <a:ext cx="3096000" cy="446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20859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kuvalla">
  <p:cSld name="Lopetusdia kuvalla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838199" y="2889000"/>
            <a:ext cx="63378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660"/>
              </a:buClr>
              <a:buSzPts val="4100"/>
              <a:buFont typeface="Arial"/>
              <a:buNone/>
              <a:defRPr sz="4100">
                <a:solidFill>
                  <a:srgbClr val="3E56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5" name="Google Shape;185;p41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1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1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234315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7367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kuvalla 2">
  <p:cSld name="Lopetusdia kuvalla 2">
    <p:bg>
      <p:bgPr>
        <a:solidFill>
          <a:srgbClr val="3E566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 txBox="1">
            <a:spLocks noGrp="1"/>
          </p:cNvSpPr>
          <p:nvPr>
            <p:ph type="title"/>
          </p:nvPr>
        </p:nvSpPr>
        <p:spPr>
          <a:xfrm>
            <a:off x="838199" y="2890800"/>
            <a:ext cx="6336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1" name="Google Shape;191;p42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92" name="Google Shape;192;p42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234315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7826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980660"/>
            <a:ext cx="12192000" cy="587734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978C0B-CB51-4C52-AA5B-1ADF638A6F66}"/>
              </a:ext>
            </a:extLst>
          </p:cNvPr>
          <p:cNvCxnSpPr/>
          <p:nvPr/>
        </p:nvCxnSpPr>
        <p:spPr>
          <a:xfrm>
            <a:off x="0" y="587734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9367A7-DDFC-411B-8DF0-2A28811EFA5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B9DF372-503C-4E47-BB77-A6A0B2CD4A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A0578FD-B3B1-42FC-AB44-20C9F1E95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4FCE9AB-36B0-42BA-A95F-3DBFC7CF8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976AC42-6079-4CAC-81E3-A08D283AE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09286BDC-291D-4184-8D02-AB65A7A08B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29" name="Freeform 6" descr="Fingrid logo">
            <a:extLst>
              <a:ext uri="{FF2B5EF4-FFF2-40B4-BE49-F238E27FC236}">
                <a16:creationId xmlns:a16="http://schemas.microsoft.com/office/drawing/2014/main" id="{8134DD62-0126-4DF8-9460-C3BCC9B741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7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A04283F-EA61-486C-B0CC-092E0688F3E9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980660"/>
            <a:ext cx="12192000" cy="4896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81F7-C27D-45CB-9D61-280C70036F42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AB9B722-E2B2-4BD0-9997-4C2C76CE1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A3F63BEE-4DD4-4CA4-BA69-3BAA05D33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7AD4BF2C-4090-4248-8996-DCF2EC425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FF78E728-F897-4D08-847D-4DA5E781C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91C0554-8494-4DC6-BE91-B3EA071C8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48" name="Freeform 6" descr="Fingrid logo">
            <a:extLst>
              <a:ext uri="{FF2B5EF4-FFF2-40B4-BE49-F238E27FC236}">
                <a16:creationId xmlns:a16="http://schemas.microsoft.com/office/drawing/2014/main" id="{C78D8514-863E-48D3-8C1D-B234F384A3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o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1D91993-6A50-4307-A64C-9896AE96E101}"/>
              </a:ext>
            </a:extLst>
          </p:cNvPr>
          <p:cNvSpPr/>
          <p:nvPr/>
        </p:nvSpPr>
        <p:spPr>
          <a:xfrm>
            <a:off x="0" y="980660"/>
            <a:ext cx="12192000" cy="4896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7F499DA-AEAA-499E-B354-DD26CFFD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FAC36CC-CCB6-49EA-A4F5-F216CD930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9FF250-5DC7-4F14-9E8D-891AA1DF81F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0ABB9A3-D409-42B7-ADD9-45AC63EC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66EE722-6734-47F0-876A-76EB4E11F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AA4B49E-DF6D-4704-BF98-322BC0B4F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68DEF4A-39B1-4A04-B62C-34C8530AE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9E605FC-855D-4097-94BD-B8F1E2AF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30" name="Freeform 6" descr="Fingrid logo">
            <a:extLst>
              <a:ext uri="{FF2B5EF4-FFF2-40B4-BE49-F238E27FC236}">
                <a16:creationId xmlns:a16="http://schemas.microsoft.com/office/drawing/2014/main" id="{89F36152-7D1D-44A0-A5A5-C8BE9BDEA6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ot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487707C-D80A-4B96-AC75-07C468C6C5DA}"/>
              </a:ext>
            </a:extLst>
          </p:cNvPr>
          <p:cNvSpPr/>
          <p:nvPr/>
        </p:nvSpPr>
        <p:spPr>
          <a:xfrm>
            <a:off x="3071580" y="980660"/>
            <a:ext cx="3024420" cy="4896680"/>
          </a:xfrm>
          <a:prstGeom prst="rect">
            <a:avLst/>
          </a:prstGeom>
          <a:blipFill>
            <a:blip r:embed="rId2"/>
            <a:srcRect/>
            <a:stretch>
              <a:fillRect l="-611" r="-6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6FFB75-9496-44DA-BA25-EC7CE64B5F80}"/>
              </a:ext>
            </a:extLst>
          </p:cNvPr>
          <p:cNvSpPr/>
          <p:nvPr/>
        </p:nvSpPr>
        <p:spPr>
          <a:xfrm>
            <a:off x="6096000" y="980660"/>
            <a:ext cx="3024420" cy="4896680"/>
          </a:xfrm>
          <a:prstGeom prst="rect">
            <a:avLst/>
          </a:prstGeom>
          <a:blipFill>
            <a:blip r:embed="rId3"/>
            <a:srcRect/>
            <a:stretch>
              <a:fillRect l="-611" r="-6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D86DDB-D54E-4A29-B1B5-3FD42D3E4C4B}"/>
              </a:ext>
            </a:extLst>
          </p:cNvPr>
          <p:cNvSpPr/>
          <p:nvPr/>
        </p:nvSpPr>
        <p:spPr>
          <a:xfrm>
            <a:off x="9120420" y="980660"/>
            <a:ext cx="3071580" cy="4896680"/>
          </a:xfrm>
          <a:prstGeom prst="rect">
            <a:avLst/>
          </a:prstGeom>
          <a:blipFill>
            <a:blip r:embed="rId4"/>
            <a:srcRect/>
            <a:stretch>
              <a:fillRect t="-167" b="-1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437FCE-5F55-4E69-B46A-DD78E8D8741E}"/>
              </a:ext>
            </a:extLst>
          </p:cNvPr>
          <p:cNvSpPr/>
          <p:nvPr/>
        </p:nvSpPr>
        <p:spPr>
          <a:xfrm>
            <a:off x="0" y="980660"/>
            <a:ext cx="3071580" cy="4896680"/>
          </a:xfrm>
          <a:prstGeom prst="rect">
            <a:avLst/>
          </a:prstGeom>
          <a:blipFill>
            <a:blip r:embed="rId5"/>
            <a:srcRect/>
            <a:stretch>
              <a:fillRect t="-167" b="-1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7F499DA-AEAA-499E-B354-DD26CFFD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FAC36CC-CCB6-49EA-A4F5-F216CD930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9FF250-5DC7-4F14-9E8D-891AA1DF81F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0ABB9A3-D409-42B7-ADD9-45AC63EC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66EE722-6734-47F0-876A-76EB4E11F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AA4B49E-DF6D-4704-BF98-322BC0B4F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68DEF4A-39B1-4A04-B62C-34C8530AE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9E605FC-855D-4097-94BD-B8F1E2AF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30" name="Freeform 6" descr="Fingrid logo">
            <a:extLst>
              <a:ext uri="{FF2B5EF4-FFF2-40B4-BE49-F238E27FC236}">
                <a16:creationId xmlns:a16="http://schemas.microsoft.com/office/drawing/2014/main" id="{89F36152-7D1D-44A0-A5A5-C8BE9BDEA6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5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as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A04283F-EA61-486C-B0CC-092E0688F3E9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980660"/>
            <a:ext cx="12192000" cy="4896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81F7-C27D-45CB-9D61-280C70036F42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AB9B722-E2B2-4BD0-9997-4C2C76CE1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A3F63BEE-4DD4-4CA4-BA69-3BAA05D33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7AD4BF2C-4090-4248-8996-DCF2EC425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FF78E728-F897-4D08-847D-4DA5E781C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91C0554-8494-4DC6-BE91-B3EA071C8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48" name="Freeform 6" descr="Fingrid logo">
            <a:extLst>
              <a:ext uri="{FF2B5EF4-FFF2-40B4-BE49-F238E27FC236}">
                <a16:creationId xmlns:a16="http://schemas.microsoft.com/office/drawing/2014/main" id="{C78D8514-863E-48D3-8C1D-B234F384A3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5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Fin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A04283F-EA61-486C-B0CC-092E0688F3E9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980660"/>
            <a:ext cx="12192000" cy="4896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581F7-C27D-45CB-9D61-280C70036F42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AB9B722-E2B2-4BD0-9997-4C2C76CE1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A3F63BEE-4DD4-4CA4-BA69-3BAA05D33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7AD4BF2C-4090-4248-8996-DCF2EC425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FF78E728-F897-4D08-847D-4DA5E781C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91C0554-8494-4DC6-BE91-B3EA071C8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48" name="Freeform 6" descr="Fingrid logo">
            <a:extLst>
              <a:ext uri="{FF2B5EF4-FFF2-40B4-BE49-F238E27FC236}">
                <a16:creationId xmlns:a16="http://schemas.microsoft.com/office/drawing/2014/main" id="{C78D8514-863E-48D3-8C1D-B234F384A3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81075"/>
            <a:ext cx="1219200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7F499DA-AEAA-499E-B354-DD26CFFD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FAC36CC-CCB6-49EA-A4F5-F216CD930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9FF250-5DC7-4F14-9E8D-891AA1DF81F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0ABB9A3-D409-42B7-ADD9-45AC63EC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66EE722-6734-47F0-876A-76EB4E11F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AA4B49E-DF6D-4704-BF98-322BC0B4F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68DEF4A-39B1-4A04-B62C-34C8530AE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9E605FC-855D-4097-94BD-B8F1E2AF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30" name="Freeform 6" descr="Fingrid logo">
            <a:extLst>
              <a:ext uri="{FF2B5EF4-FFF2-40B4-BE49-F238E27FC236}">
                <a16:creationId xmlns:a16="http://schemas.microsoft.com/office/drawing/2014/main" id="{89F36152-7D1D-44A0-A5A5-C8BE9BDEA6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9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81075"/>
            <a:ext cx="609600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06A70B0C-1A44-4C46-AE47-3938E34CB1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81075"/>
            <a:ext cx="609600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7F499DA-AEAA-499E-B354-DD26CFFD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FAC36CC-CCB6-49EA-A4F5-F216CD930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9FF250-5DC7-4F14-9E8D-891AA1DF81F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0ABB9A3-D409-42B7-ADD9-45AC63EC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66EE722-6734-47F0-876A-76EB4E11F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AA4B49E-DF6D-4704-BF98-322BC0B4F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68DEF4A-39B1-4A04-B62C-34C8530AE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9E605FC-855D-4097-94BD-B8F1E2AF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30" name="Freeform 6" descr="Fingrid logo">
            <a:extLst>
              <a:ext uri="{FF2B5EF4-FFF2-40B4-BE49-F238E27FC236}">
                <a16:creationId xmlns:a16="http://schemas.microsoft.com/office/drawing/2014/main" id="{89F36152-7D1D-44A0-A5A5-C8BE9BDEA6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3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55200"/>
            <a:ext cx="4968000" cy="446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5B9C4085-3161-4F0C-B611-CEC65C7FA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3832" y="1574114"/>
            <a:ext cx="5184000" cy="4040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99621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81075"/>
            <a:ext cx="307158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06A70B0C-1A44-4C46-AE47-3938E34CB1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71580" y="981075"/>
            <a:ext cx="302442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7C00A09E-263D-480C-B2D0-7539E7ACB3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981075"/>
            <a:ext cx="302442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AB4A1924-80CB-4139-931D-066A54A1C7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20420" y="981075"/>
            <a:ext cx="3071580" cy="489585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To add picture: select this shape and insert picture from file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DAFD9-68A4-45BC-881C-EE594D1AF39A}"/>
              </a:ext>
            </a:extLst>
          </p:cNvPr>
          <p:cNvSpPr/>
          <p:nvPr/>
        </p:nvSpPr>
        <p:spPr>
          <a:xfrm>
            <a:off x="0" y="5877340"/>
            <a:ext cx="12192000" cy="98066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EFB3123-F33D-470C-BBEB-56500464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420" y="638141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1638FCC-2EBE-4416-BAFA-F9602F3C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220" y="638141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074DA2E-0B44-4F41-B403-D9423381B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710" y="638141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7F499DA-AEAA-499E-B354-DD26CFFD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FAC36CC-CCB6-49EA-A4F5-F216CD930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9FF250-5DC7-4F14-9E8D-891AA1DF81F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0ABB9A3-D409-42B7-ADD9-45AC63EC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66EE722-6734-47F0-876A-76EB4E11F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AA4B49E-DF6D-4704-BF98-322BC0B4F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68DEF4A-39B1-4A04-B62C-34C8530AE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9E605FC-855D-4097-94BD-B8F1E2AF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30" name="Freeform 6" descr="Fingrid logo">
            <a:extLst>
              <a:ext uri="{FF2B5EF4-FFF2-40B4-BE49-F238E27FC236}">
                <a16:creationId xmlns:a16="http://schemas.microsoft.com/office/drawing/2014/main" id="{89F36152-7D1D-44A0-A5A5-C8BE9BDEA6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9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dient">
    <p:bg>
      <p:bgPr>
        <a:gradFill>
          <a:gsLst>
            <a:gs pos="20000">
              <a:srgbClr val="D5121E"/>
            </a:gs>
            <a:gs pos="100000">
              <a:srgbClr val="E6008C"/>
            </a:gs>
          </a:gsLst>
          <a:lin ang="16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54134-E999-4A0F-990A-411AEA31E6E5}"/>
              </a:ext>
            </a:extLst>
          </p:cNvPr>
          <p:cNvSpPr/>
          <p:nvPr/>
        </p:nvSpPr>
        <p:spPr>
          <a:xfrm>
            <a:off x="479220" y="6165380"/>
            <a:ext cx="1123356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6" descr="Fingrid logo">
            <a:extLst>
              <a:ext uri="{FF2B5EF4-FFF2-40B4-BE49-F238E27FC236}">
                <a16:creationId xmlns:a16="http://schemas.microsoft.com/office/drawing/2014/main" id="{8B96E4AE-B9D3-4F5F-90BB-462DFB5880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645341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472426-177A-4496-9030-BFBC2B7DA54A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256" y="6381410"/>
            <a:ext cx="1211524" cy="288000"/>
            <a:chOff x="623888" y="406401"/>
            <a:chExt cx="3198813" cy="760413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3492D06-4CB8-4EB5-8942-ACE2C337D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4F9420D-D6C1-46E8-8C89-8EE40F609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B0F2281-A4C6-4A20-B4D3-A10822214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A990757A-AA9F-448E-AACC-A9EDDB64A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24DDAC7-FD9A-49C9-8F79-CAF332CE9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422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Fin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43B58F-2052-42EB-A755-7CB17B7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7824240" cy="6858000"/>
          </a:xfrm>
          <a:custGeom>
            <a:avLst/>
            <a:gdLst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7824240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48061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40" h="6858000">
                <a:moveTo>
                  <a:pt x="0" y="0"/>
                </a:moveTo>
                <a:lnTo>
                  <a:pt x="7824240" y="0"/>
                </a:lnTo>
                <a:lnTo>
                  <a:pt x="43654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D5121E">
                  <a:alpha val="85000"/>
                </a:srgbClr>
              </a:gs>
              <a:gs pos="100000">
                <a:srgbClr val="E6008C">
                  <a:alpha val="75000"/>
                </a:srgbClr>
              </a:gs>
            </a:gsLst>
            <a:lin ang="1680000" scaled="0"/>
          </a:gradFill>
        </p:spPr>
        <p:txBody>
          <a:bodyPr wrap="square" lIns="720000" tIns="1440000" rIns="1440000" bIns="1440000" anchor="t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7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Gas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393736-B4BC-4675-8DA3-D448BD1D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7824240" cy="6858000"/>
          </a:xfrm>
          <a:custGeom>
            <a:avLst/>
            <a:gdLst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7824240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48061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40" h="6858000">
                <a:moveTo>
                  <a:pt x="0" y="0"/>
                </a:moveTo>
                <a:lnTo>
                  <a:pt x="7824240" y="0"/>
                </a:lnTo>
                <a:lnTo>
                  <a:pt x="43654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D5121E">
                  <a:alpha val="85000"/>
                </a:srgbClr>
              </a:gs>
              <a:gs pos="100000">
                <a:srgbClr val="E6008C">
                  <a:alpha val="75000"/>
                </a:srgbClr>
              </a:gs>
            </a:gsLst>
            <a:lin ang="1680000" scaled="0"/>
          </a:gradFill>
        </p:spPr>
        <p:txBody>
          <a:bodyPr wrap="square" lIns="720000" tIns="1440000" rIns="1440000" bIns="1440000" anchor="t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0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D57E2F-0355-4EFC-A9B5-540ED4523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 baseline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EE0D4D6-4D05-4797-8DA9-71017B81C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7824240" cy="6858000"/>
          </a:xfrm>
          <a:custGeom>
            <a:avLst/>
            <a:gdLst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7824240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48061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40" h="6858000">
                <a:moveTo>
                  <a:pt x="0" y="0"/>
                </a:moveTo>
                <a:lnTo>
                  <a:pt x="7824240" y="0"/>
                </a:lnTo>
                <a:lnTo>
                  <a:pt x="43654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rgbClr val="D5121E">
                  <a:alpha val="85000"/>
                </a:srgbClr>
              </a:gs>
              <a:gs pos="100000">
                <a:srgbClr val="E6008C">
                  <a:alpha val="75000"/>
                </a:srgbClr>
              </a:gs>
            </a:gsLst>
            <a:lin ang="1680000" scaled="0"/>
          </a:gradFill>
        </p:spPr>
        <p:txBody>
          <a:bodyPr wrap="square" lIns="720000" tIns="1440000" rIns="1440000" bIns="1440000" anchor="t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4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896296D-0037-4BB8-B512-DDF9D607A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 baseline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C2E3C2-A499-4213-99EC-A967F5141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7824240" cy="6858000"/>
          </a:xfrm>
          <a:custGeom>
            <a:avLst/>
            <a:gdLst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7824240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48061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  <a:gd name="connsiteX0" fmla="*/ 0 w 7824240"/>
              <a:gd name="connsiteY0" fmla="*/ 0 h 6858000"/>
              <a:gd name="connsiteX1" fmla="*/ 7824240 w 7824240"/>
              <a:gd name="connsiteY1" fmla="*/ 0 h 6858000"/>
              <a:gd name="connsiteX2" fmla="*/ 4365423 w 7824240"/>
              <a:gd name="connsiteY2" fmla="*/ 6858000 h 6858000"/>
              <a:gd name="connsiteX3" fmla="*/ 0 w 7824240"/>
              <a:gd name="connsiteY3" fmla="*/ 6858000 h 6858000"/>
              <a:gd name="connsiteX4" fmla="*/ 0 w 78242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40" h="6858000">
                <a:moveTo>
                  <a:pt x="0" y="0"/>
                </a:moveTo>
                <a:lnTo>
                  <a:pt x="7824240" y="0"/>
                </a:lnTo>
                <a:lnTo>
                  <a:pt x="43654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txBody>
          <a:bodyPr wrap="square" lIns="720000" tIns="1440000" rIns="1440000" bIns="1440000" anchor="t" anchorCtr="0">
            <a:noAutofit/>
          </a:bodyPr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700759"/>
            <a:ext cx="547255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9" y="1700759"/>
            <a:ext cx="547255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4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6" y="1700759"/>
            <a:ext cx="3528284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5751" y="1700759"/>
            <a:ext cx="3600500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4"/>
          </p:nvPr>
        </p:nvSpPr>
        <p:spPr>
          <a:xfrm>
            <a:off x="8184290" y="1700759"/>
            <a:ext cx="352828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700759"/>
            <a:ext cx="518451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096000" y="620610"/>
            <a:ext cx="5616780" cy="54007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AF0DD7-1491-470C-AAFE-AC9CEFF6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620610"/>
            <a:ext cx="5184516" cy="864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17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3457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8060" y="1628775"/>
            <a:ext cx="5184515" cy="4392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79220" y="620610"/>
            <a:ext cx="5616780" cy="54007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BCB58E-F362-4075-9CE1-5022B7A2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88" y="620610"/>
            <a:ext cx="5184691" cy="864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46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1FF9AE-F8C5-4B9D-96AD-8F770D0EC1D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D08CA-E2F5-4C9C-88A0-C0D22F0372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28060" y="620713"/>
            <a:ext cx="5184515" cy="540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700759"/>
            <a:ext cx="518451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AF0DD7-1491-470C-AAFE-AC9CEFF6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620610"/>
            <a:ext cx="5184516" cy="864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5B0B0-21D3-45B9-B682-A540621B9EF4}"/>
              </a:ext>
            </a:extLst>
          </p:cNvPr>
          <p:cNvSpPr/>
          <p:nvPr/>
        </p:nvSpPr>
        <p:spPr>
          <a:xfrm>
            <a:off x="6096000" y="6165380"/>
            <a:ext cx="56167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E0E7CF-C913-44B9-A616-123B18E67BB4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256" y="6381410"/>
            <a:ext cx="1211524" cy="288000"/>
            <a:chOff x="623888" y="406401"/>
            <a:chExt cx="3198813" cy="760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F5BC7C-83DC-4063-9CB2-4840242891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FE2FD0A-D9BB-4365-9185-76D7A4832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A2B023D-FF70-453B-9ADD-EE1A15B52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702E729-D28F-43EA-9D68-78E4CBF5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DAF0186-5C3A-4676-89DE-31BD32FBA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025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Gradi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1FF9AE-F8C5-4B9D-96AD-8F770D0EC1D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4D08CA-E2F5-4C9C-88A0-C0D22F0372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220" y="620713"/>
            <a:ext cx="5184515" cy="540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8060" y="1700759"/>
            <a:ext cx="518451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AF0DD7-1491-470C-AAFE-AC9CEFF6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59" y="620610"/>
            <a:ext cx="5184516" cy="864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5B0B0-21D3-45B9-B682-A540621B9EF4}"/>
              </a:ext>
            </a:extLst>
          </p:cNvPr>
          <p:cNvSpPr/>
          <p:nvPr/>
        </p:nvSpPr>
        <p:spPr>
          <a:xfrm>
            <a:off x="479220" y="6165380"/>
            <a:ext cx="56167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6" descr="Fingrid logo">
            <a:extLst>
              <a:ext uri="{FF2B5EF4-FFF2-40B4-BE49-F238E27FC236}">
                <a16:creationId xmlns:a16="http://schemas.microsoft.com/office/drawing/2014/main" id="{004A895F-C4C1-45DC-B267-749009E5AD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645341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2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700759"/>
            <a:ext cx="7272805" cy="432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184290" y="620610"/>
            <a:ext cx="3528490" cy="54007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6C381-01E0-4750-9EF6-68B02ADA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620610"/>
            <a:ext cx="7272806" cy="864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9770" y="1700760"/>
            <a:ext cx="7272805" cy="432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79220" y="620610"/>
            <a:ext cx="3528490" cy="54007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3ECE6D-F03E-475D-8B75-FA167FFC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782" y="620610"/>
            <a:ext cx="7272997" cy="864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05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79220" y="1700761"/>
            <a:ext cx="11233560" cy="432060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6" y="1700760"/>
            <a:ext cx="5472554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6" y="2348849"/>
            <a:ext cx="5472554" cy="3672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9" y="1700760"/>
            <a:ext cx="5472555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9" y="2348849"/>
            <a:ext cx="5472555" cy="3672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6" y="1700760"/>
            <a:ext cx="3528284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6" y="2348851"/>
            <a:ext cx="3528284" cy="3672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95751" y="1700760"/>
            <a:ext cx="3600499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5751" y="2348851"/>
            <a:ext cx="3600500" cy="3672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84290" y="1700760"/>
            <a:ext cx="3528285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4"/>
          </p:nvPr>
        </p:nvSpPr>
        <p:spPr>
          <a:xfrm>
            <a:off x="8184290" y="2348851"/>
            <a:ext cx="3528285" cy="3672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700759"/>
            <a:ext cx="11233149" cy="64809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48851"/>
            <a:ext cx="11233149" cy="3672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6" y="1700760"/>
            <a:ext cx="7416824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6" y="2348851"/>
            <a:ext cx="7416824" cy="3672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84290" y="1700760"/>
            <a:ext cx="3528490" cy="4320601"/>
          </a:xfr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</p:spPr>
        <p:txBody>
          <a:bodyPr lIns="288000" tIns="252000" rIns="288000" bIns="25200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357188" indent="-357188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715963" indent="-357188"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DE313-78EA-48ED-A1B5-8B117AE0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47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n_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5;p10">
            <a:extLst>
              <a:ext uri="{FF2B5EF4-FFF2-40B4-BE49-F238E27FC236}">
                <a16:creationId xmlns:a16="http://schemas.microsoft.com/office/drawing/2014/main" id="{DC9EC011-86FC-F8C3-1D8F-BEA17C57615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43" b="1842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4D116348-2F48-7CE9-43C9-26E3922F2C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739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5750" y="1700760"/>
            <a:ext cx="7416824" cy="64809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5750" y="2348851"/>
            <a:ext cx="7416824" cy="3672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220" y="1700760"/>
            <a:ext cx="3528490" cy="4320601"/>
          </a:xfr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</p:spPr>
        <p:txBody>
          <a:bodyPr lIns="288000" tIns="252000" rIns="288000" bIns="252000"/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357188" indent="-357188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715963" indent="-357188"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DE313-78EA-48ED-A1B5-8B117AE0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15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DDE7B7-52DC-4997-A022-876DB1E86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7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Gradient">
    <p:bg>
      <p:bgPr>
        <a:gradFill>
          <a:gsLst>
            <a:gs pos="20000">
              <a:srgbClr val="D5121E"/>
            </a:gs>
            <a:gs pos="100000">
              <a:srgbClr val="E6008C"/>
            </a:gs>
          </a:gsLst>
          <a:lin ang="16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54134-E999-4A0F-990A-411AEA31E6E5}"/>
              </a:ext>
            </a:extLst>
          </p:cNvPr>
          <p:cNvSpPr/>
          <p:nvPr/>
        </p:nvSpPr>
        <p:spPr>
          <a:xfrm>
            <a:off x="479220" y="6165380"/>
            <a:ext cx="1123356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6" descr="Fingrid logo">
            <a:extLst>
              <a:ext uri="{FF2B5EF4-FFF2-40B4-BE49-F238E27FC236}">
                <a16:creationId xmlns:a16="http://schemas.microsoft.com/office/drawing/2014/main" id="{8B96E4AE-B9D3-4F5F-90BB-462DFB5880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645341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508814-1FE6-40A4-9E28-6187DAD3AA44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256" y="6381410"/>
            <a:ext cx="1211524" cy="288000"/>
            <a:chOff x="623888" y="406401"/>
            <a:chExt cx="3198813" cy="760413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069A9D9-6F7C-4DB8-BA48-6CEDBEF005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0180C2A-B3F9-4722-8017-1A87DCB42C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31DD84A-DE4C-479D-BC05-A377B654C8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98D8C2FB-FDB4-4588-9066-7C51372E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18CD848-0B1D-457E-821B-21885D3EBC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29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017-6C23-4A48-8D88-5CABF0ADC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E07F33-2DA6-4C74-B904-2030ADC13330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332570"/>
            <a:ext cx="1211524" cy="288000"/>
            <a:chOff x="623888" y="406401"/>
            <a:chExt cx="3198813" cy="760413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0C2EA1C-D34A-4479-8BA3-C6F367E3B6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C2F20A9-093D-43D7-8593-B0729ED70B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11E8AF5-1A9A-4251-B3D0-F79D1CF1D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9CB23C7-FD49-4AEA-ABE9-E946F50FB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A5C0E36-8C7E-44EA-9FDF-A0C726ED50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13C917-64D9-4AB2-A468-14D52170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420" y="6453420"/>
            <a:ext cx="2088290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B6842-55CE-4749-9ACA-1BEA2243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220" y="6453420"/>
            <a:ext cx="8641200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F6FD4-75B3-45A0-9404-DFFAF196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710" y="6453420"/>
            <a:ext cx="503238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8A4E2D-D026-41F6-A9C1-BA4EC0B8CF6F}"/>
              </a:ext>
            </a:extLst>
          </p:cNvPr>
          <p:cNvSpPr/>
          <p:nvPr/>
        </p:nvSpPr>
        <p:spPr>
          <a:xfrm>
            <a:off x="0" y="980660"/>
            <a:ext cx="12192000" cy="587734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AFFBB67-EACA-4DFD-AA22-8CDC5E7CF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3861060"/>
            <a:ext cx="11233150" cy="576080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contact details.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AC10D9F-F14F-4EFD-B0C9-E4072613FF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220" y="2980233"/>
            <a:ext cx="11233559" cy="664797"/>
          </a:xfrm>
        </p:spPr>
        <p:txBody>
          <a:bodyPr wrap="square" anchor="b" anchorCtr="0">
            <a:sp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thank you message.</a:t>
            </a:r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4F0C85-E723-45F9-8904-3E4A2C2504A6}"/>
              </a:ext>
            </a:extLst>
          </p:cNvPr>
          <p:cNvCxnSpPr/>
          <p:nvPr/>
        </p:nvCxnSpPr>
        <p:spPr>
          <a:xfrm>
            <a:off x="0" y="587734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6" descr="Fingrid logo">
            <a:extLst>
              <a:ext uri="{FF2B5EF4-FFF2-40B4-BE49-F238E27FC236}">
                <a16:creationId xmlns:a16="http://schemas.microsoft.com/office/drawing/2014/main" id="{7EA488D7-C68F-417B-B6B8-B94753DE04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40457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D4EC09-664A-43C0-ACF6-466A0FB0B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6093370"/>
            <a:ext cx="11233355" cy="50407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0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0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0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0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Additional information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73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2">
    <p:bg>
      <p:bgPr>
        <a:gradFill>
          <a:gsLst>
            <a:gs pos="20000">
              <a:srgbClr val="D5121E"/>
            </a:gs>
            <a:gs pos="100000">
              <a:srgbClr val="E6008C"/>
            </a:gs>
          </a:gsLst>
          <a:lin ang="16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77C3495-BD01-4B39-9308-8A59FC7B8DD3}"/>
              </a:ext>
            </a:extLst>
          </p:cNvPr>
          <p:cNvSpPr/>
          <p:nvPr/>
        </p:nvSpPr>
        <p:spPr>
          <a:xfrm>
            <a:off x="4367760" y="0"/>
            <a:ext cx="3483570" cy="6858000"/>
          </a:xfrm>
          <a:custGeom>
            <a:avLst/>
            <a:gdLst>
              <a:gd name="connsiteX0" fmla="*/ 3456480 w 3483570"/>
              <a:gd name="connsiteY0" fmla="*/ 0 h 6858000"/>
              <a:gd name="connsiteX1" fmla="*/ 3483570 w 3483570"/>
              <a:gd name="connsiteY1" fmla="*/ 0 h 6858000"/>
              <a:gd name="connsiteX2" fmla="*/ 27090 w 3483570"/>
              <a:gd name="connsiteY2" fmla="*/ 6858000 h 6858000"/>
              <a:gd name="connsiteX3" fmla="*/ 0 w 34835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570" h="6858000">
                <a:moveTo>
                  <a:pt x="3456480" y="0"/>
                </a:moveTo>
                <a:lnTo>
                  <a:pt x="3483570" y="0"/>
                </a:lnTo>
                <a:lnTo>
                  <a:pt x="27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E6DD469-CECB-4871-8BC1-7708F7C3D0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049" y="3861060"/>
            <a:ext cx="5256525" cy="1296180"/>
          </a:xfrm>
        </p:spPr>
        <p:txBody>
          <a:bodyPr anchor="t" anchorCtr="0"/>
          <a:lstStyle>
            <a:lvl1pPr marL="0" indent="0" algn="r">
              <a:spcBef>
                <a:spcPts val="0"/>
              </a:spcBef>
              <a:buNone/>
              <a:defRPr sz="18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contact details.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63B6BB8-A28D-4FB6-9EC3-C1E0CF139A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221" y="1700760"/>
            <a:ext cx="5256730" cy="3456480"/>
          </a:xfrm>
        </p:spPr>
        <p:txBody>
          <a:bodyPr wrap="square" anchor="t" anchorCtr="0">
            <a:no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thank you message.</a:t>
            </a:r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47374AF-C85C-498D-B786-F63796306C0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40520" y="1701227"/>
            <a:ext cx="1871792" cy="187179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Your Picture</a:t>
            </a:r>
          </a:p>
        </p:txBody>
      </p:sp>
      <p:sp>
        <p:nvSpPr>
          <p:cNvPr id="32" name="Freeform 6" descr="Fingrid logo">
            <a:extLst>
              <a:ext uri="{FF2B5EF4-FFF2-40B4-BE49-F238E27FC236}">
                <a16:creationId xmlns:a16="http://schemas.microsoft.com/office/drawing/2014/main" id="{B90453E6-407E-4013-AEF6-EFD41A30C9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645341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DC1ECE-9E8F-4DD2-B61E-49B654618C69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256" y="6381410"/>
            <a:ext cx="1211524" cy="288000"/>
            <a:chOff x="623888" y="406401"/>
            <a:chExt cx="3198813" cy="760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DCC7D34-0BF2-4F38-AC49-E028203B35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D3091E3-E032-46B8-9F79-DB023A25C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F623DBED-B11B-4C05-96F7-D1F13B3CFA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0A92C91-72D3-4E84-B36C-728495CCF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E5608C1-45AD-4954-9BF2-19302EA9A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992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52DD7AF-61AE-4FAA-97AC-56DB334C363A}"/>
              </a:ext>
            </a:extLst>
          </p:cNvPr>
          <p:cNvSpPr/>
          <p:nvPr/>
        </p:nvSpPr>
        <p:spPr>
          <a:xfrm>
            <a:off x="4367760" y="0"/>
            <a:ext cx="3483570" cy="6858000"/>
          </a:xfrm>
          <a:custGeom>
            <a:avLst/>
            <a:gdLst>
              <a:gd name="connsiteX0" fmla="*/ 3456480 w 3483570"/>
              <a:gd name="connsiteY0" fmla="*/ 0 h 6858000"/>
              <a:gd name="connsiteX1" fmla="*/ 3483570 w 3483570"/>
              <a:gd name="connsiteY1" fmla="*/ 0 h 6858000"/>
              <a:gd name="connsiteX2" fmla="*/ 27090 w 3483570"/>
              <a:gd name="connsiteY2" fmla="*/ 6858000 h 6858000"/>
              <a:gd name="connsiteX3" fmla="*/ 0 w 34835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570" h="6858000">
                <a:moveTo>
                  <a:pt x="3456480" y="0"/>
                </a:moveTo>
                <a:lnTo>
                  <a:pt x="3483570" y="0"/>
                </a:lnTo>
                <a:lnTo>
                  <a:pt x="27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328480-8E5B-4650-AFB6-FC50D504D239}"/>
              </a:ext>
            </a:extLst>
          </p:cNvPr>
          <p:cNvGrpSpPr>
            <a:grpSpLocks noChangeAspect="1"/>
          </p:cNvGrpSpPr>
          <p:nvPr/>
        </p:nvGrpSpPr>
        <p:grpSpPr>
          <a:xfrm>
            <a:off x="7472445" y="2781050"/>
            <a:ext cx="4240335" cy="1008000"/>
            <a:chOff x="623888" y="406401"/>
            <a:chExt cx="3198813" cy="7604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F300576-F2BC-4B5F-8577-B4F17FD20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1E091C7-A2C9-46C1-82A0-DA09BC66CA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bg1"/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42079CEC-A33D-421C-9003-1EE9DBB586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AB5976D-887E-4F81-B8B4-DAC06429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CBF774B-12AD-4B2C-9A6E-1B5117545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" name="Freeform 6" descr="Fingrid logo">
            <a:extLst>
              <a:ext uri="{FF2B5EF4-FFF2-40B4-BE49-F238E27FC236}">
                <a16:creationId xmlns:a16="http://schemas.microsoft.com/office/drawing/2014/main" id="{1E2E47AD-4225-4350-A603-E466FDA3C9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0" y="3068427"/>
            <a:ext cx="2435702" cy="43206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0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s">
    <p:bg>
      <p:bgPr>
        <a:gradFill>
          <a:gsLst>
            <a:gs pos="20000">
              <a:srgbClr val="D5121E"/>
            </a:gs>
            <a:gs pos="100000">
              <a:srgbClr val="E6008C"/>
            </a:gs>
          </a:gsLst>
          <a:lin ang="16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10.6.2024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Asta Sihvonen-Punkka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2311017-6C23-4A48-8D88-5CABF0ADC80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99CB62-F2C6-4A9F-8BDB-8D063636558F}"/>
              </a:ext>
            </a:extLst>
          </p:cNvPr>
          <p:cNvGrpSpPr>
            <a:grpSpLocks noChangeAspect="1"/>
          </p:cNvGrpSpPr>
          <p:nvPr/>
        </p:nvGrpSpPr>
        <p:grpSpPr>
          <a:xfrm>
            <a:off x="7472445" y="2780910"/>
            <a:ext cx="4240335" cy="1008000"/>
            <a:chOff x="623888" y="406401"/>
            <a:chExt cx="3198813" cy="7604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1B7C3DC-A322-4FA7-AA6E-65F1D01B75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3F31660-EEFE-4621-8EF8-632FFC99B0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bg1"/>
                </a:gs>
                <a:gs pos="85000">
                  <a:schemeClr val="accent1"/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26DB6AA8-5DF0-4F1A-A14C-318744189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35E15B7-A6C6-48D3-8429-115EC4FD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DD39475A-BB1F-4911-91D2-F8ADEE7DD6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" name="Freeform 6" descr="Fingrid logo">
            <a:extLst>
              <a:ext uri="{FF2B5EF4-FFF2-40B4-BE49-F238E27FC236}">
                <a16:creationId xmlns:a16="http://schemas.microsoft.com/office/drawing/2014/main" id="{57DDF71D-787A-4499-9B28-E67610F0E7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425" y="3068880"/>
            <a:ext cx="2435702" cy="43206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77C3495-BD01-4B39-9308-8A59FC7B8DD3}"/>
              </a:ext>
            </a:extLst>
          </p:cNvPr>
          <p:cNvSpPr/>
          <p:nvPr/>
        </p:nvSpPr>
        <p:spPr>
          <a:xfrm>
            <a:off x="4367760" y="0"/>
            <a:ext cx="3483570" cy="6858000"/>
          </a:xfrm>
          <a:custGeom>
            <a:avLst/>
            <a:gdLst>
              <a:gd name="connsiteX0" fmla="*/ 3456480 w 3483570"/>
              <a:gd name="connsiteY0" fmla="*/ 0 h 6858000"/>
              <a:gd name="connsiteX1" fmla="*/ 3483570 w 3483570"/>
              <a:gd name="connsiteY1" fmla="*/ 0 h 6858000"/>
              <a:gd name="connsiteX2" fmla="*/ 27090 w 3483570"/>
              <a:gd name="connsiteY2" fmla="*/ 6858000 h 6858000"/>
              <a:gd name="connsiteX3" fmla="*/ 0 w 34835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570" h="6858000">
                <a:moveTo>
                  <a:pt x="3456480" y="0"/>
                </a:moveTo>
                <a:lnTo>
                  <a:pt x="3483570" y="0"/>
                </a:lnTo>
                <a:lnTo>
                  <a:pt x="27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89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B587C08B-5CAA-FBBF-DBF8-032342E9D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14"/>
            <a:ext cx="5487974" cy="68904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</p:spTree>
    <p:extLst>
      <p:ext uri="{BB962C8B-B14F-4D97-AF65-F5344CB8AC3E}">
        <p14:creationId xmlns:p14="http://schemas.microsoft.com/office/powerpoint/2010/main" val="285092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99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231950" y="619100"/>
            <a:ext cx="7128000" cy="1296000"/>
          </a:xfr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231950" y="2250000"/>
            <a:ext cx="7128000" cy="3780000"/>
          </a:xfrm>
        </p:spPr>
        <p:txBody>
          <a:bodyPr/>
          <a:lstStyle>
            <a:lvl1pPr>
              <a:buClr>
                <a:schemeClr val="bg1"/>
              </a:buClr>
              <a:defRPr sz="21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hidden">
          <a:xfrm rot="3360000">
            <a:off x="7477300" y="0"/>
            <a:ext cx="3630016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68FF938F-C8E2-46F0-89B5-8EE70A7CC742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20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231950" y="619100"/>
            <a:ext cx="7128000" cy="1296000"/>
          </a:xfr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231950" y="2250000"/>
            <a:ext cx="7128000" cy="3780000"/>
          </a:xfrm>
        </p:spPr>
        <p:txBody>
          <a:bodyPr/>
          <a:lstStyle>
            <a:lvl1pPr>
              <a:buClr>
                <a:schemeClr val="bg1"/>
              </a:buClr>
              <a:defRPr sz="21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hidden">
          <a:xfrm rot="3360000">
            <a:off x="7477300" y="0"/>
            <a:ext cx="3630016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7F2A112A-3753-48B0-9B81-6B2184C3296C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677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8B7E0052-7330-36D3-F5AA-56D119A8B0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13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2ED8D80-D669-07A1-8D75-48A96716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41C21DD-FB3F-C92F-BBF9-530B816C60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6" descr="Fingrid logo">
            <a:extLst>
              <a:ext uri="{FF2B5EF4-FFF2-40B4-BE49-F238E27FC236}">
                <a16:creationId xmlns:a16="http://schemas.microsoft.com/office/drawing/2014/main" id="{3A570CC4-8CA2-4B4D-9A06-A6289B595FD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622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2ED8D80-D669-07A1-8D75-48A96716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41C21DD-FB3F-C92F-BBF9-530B816C60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7" name="Freeform 6" descr="Fingrid logo">
            <a:extLst>
              <a:ext uri="{FF2B5EF4-FFF2-40B4-BE49-F238E27FC236}">
                <a16:creationId xmlns:a16="http://schemas.microsoft.com/office/drawing/2014/main" id="{FEE70C33-DFDB-95B4-824F-3601EB1A79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4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2ED8D80-D669-07A1-8D75-48A967165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41C21DD-FB3F-C92F-BBF9-530B816C60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6" descr="Fingrid logo">
            <a:extLst>
              <a:ext uri="{FF2B5EF4-FFF2-40B4-BE49-F238E27FC236}">
                <a16:creationId xmlns:a16="http://schemas.microsoft.com/office/drawing/2014/main" id="{F764B337-6883-D171-6967-76FC1AD9CD5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261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5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3" name="Freeform 6" descr="Fingrid logo">
            <a:extLst>
              <a:ext uri="{FF2B5EF4-FFF2-40B4-BE49-F238E27FC236}">
                <a16:creationId xmlns:a16="http://schemas.microsoft.com/office/drawing/2014/main" id="{7A400D85-3E09-47C6-A9FA-050B74A86C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77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6">
    <p:bg>
      <p:bgPr>
        <a:solidFill>
          <a:srgbClr val="D5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3" name="Freeform 6" descr="Fingrid logo">
            <a:extLst>
              <a:ext uri="{FF2B5EF4-FFF2-40B4-BE49-F238E27FC236}">
                <a16:creationId xmlns:a16="http://schemas.microsoft.com/office/drawing/2014/main" id="{0219171B-4CC9-4B9C-9C8C-913BCB46C1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09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11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PL 530, 00101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Puh. 030 395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030 395 5196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ruutu 5">
            <a:hlinkClick r:id="rId2"/>
            <a:extLst>
              <a:ext uri="{FF2B5EF4-FFF2-40B4-BE49-F238E27FC236}">
                <a16:creationId xmlns:a16="http://schemas.microsoft.com/office/drawing/2014/main" id="{4FBF202F-80C2-49A4-AE52-309486513A19}"/>
              </a:ext>
            </a:extLst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DDCB2E-3DC8-4F8A-B6CA-780F8911C844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30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</p:spTree>
    <p:extLst>
      <p:ext uri="{BB962C8B-B14F-4D97-AF65-F5344CB8AC3E}">
        <p14:creationId xmlns:p14="http://schemas.microsoft.com/office/powerpoint/2010/main" val="589348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FI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11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PL 530, 00101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Puh. 030 395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030 395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ruutu 5">
            <a:hlinkClick r:id="rId2"/>
            <a:extLst>
              <a:ext uri="{FF2B5EF4-FFF2-40B4-BE49-F238E27FC236}">
                <a16:creationId xmlns:a16="http://schemas.microsoft.com/office/drawing/2014/main" id="{50172C2E-C538-4B72-A342-F1161A7B383A}"/>
              </a:ext>
            </a:extLst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12013A-B15F-4BE9-9275-DBB3FDAE4DE2}"/>
              </a:ext>
            </a:extLst>
          </p:cNvPr>
          <p:cNvCxnSpPr>
            <a:cxnSpLocks/>
          </p:cNvCxnSpPr>
          <p:nvPr userDrawn="1"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909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8D62C7-990D-4510-842B-437359721B7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</p:txBody>
      </p:sp>
      <p:sp>
        <p:nvSpPr>
          <p:cNvPr id="7" name="Tekstiruutu 6">
            <a:hlinkClick r:id="rId2"/>
            <a:extLst>
              <a:ext uri="{FF2B5EF4-FFF2-40B4-BE49-F238E27FC236}">
                <a16:creationId xmlns:a16="http://schemas.microsoft.com/office/drawing/2014/main" id="{390A78D5-5463-4A5C-B4C4-2E11B03FAE29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662D061D-293C-44A8-84D7-144F3F9AB2F6}"/>
              </a:ext>
            </a:extLst>
          </p:cNvPr>
          <p:cNvCxnSpPr>
            <a:cxnSpLocks/>
          </p:cNvCxnSpPr>
          <p:nvPr userDrawn="1"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834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ENG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885F8B-E704-4666-970C-FD9A60592FE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9" name="Tekstiruutu 8">
            <a:hlinkClick r:id="rId2"/>
            <a:extLst>
              <a:ext uri="{FF2B5EF4-FFF2-40B4-BE49-F238E27FC236}">
                <a16:creationId xmlns:a16="http://schemas.microsoft.com/office/drawing/2014/main" id="{1F341FBD-141D-4D2A-97F5-32F60993930F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11" name="Otsikko 3">
            <a:extLst>
              <a:ext uri="{FF2B5EF4-FFF2-40B4-BE49-F238E27FC236}">
                <a16:creationId xmlns:a16="http://schemas.microsoft.com/office/drawing/2014/main" id="{9FDC4D26-30DA-4B2B-B573-6AC744FE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8CBB77B8-E8E4-4BB8-B4CF-28356FE08134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601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89000"/>
            <a:ext cx="633780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8D62C7-990D-4510-842B-437359721B7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+358 30 395 5196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  <a:p>
            <a:pPr>
              <a:lnSpc>
                <a:spcPct val="125000"/>
              </a:lnSpc>
            </a:pPr>
            <a:endParaRPr lang="fi-FI" sz="1400" noProof="0" dirty="0">
              <a:solidFill>
                <a:schemeClr val="accent2"/>
              </a:solidFill>
            </a:endParaRPr>
          </a:p>
        </p:txBody>
      </p:sp>
      <p:sp>
        <p:nvSpPr>
          <p:cNvPr id="14" name="Tekstiruutu 13">
            <a:hlinkClick r:id="rId2"/>
            <a:extLst>
              <a:ext uri="{FF2B5EF4-FFF2-40B4-BE49-F238E27FC236}">
                <a16:creationId xmlns:a16="http://schemas.microsoft.com/office/drawing/2014/main" id="{5D467619-83CC-4F44-B5DC-D4BD73E45845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2" name="Kuvan paikkamerkki 5">
            <a:extLst>
              <a:ext uri="{FF2B5EF4-FFF2-40B4-BE49-F238E27FC236}">
                <a16:creationId xmlns:a16="http://schemas.microsoft.com/office/drawing/2014/main" id="{FE16E23D-A354-0AF7-4877-8A09D8C3FC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2343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5228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kuvall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90800"/>
            <a:ext cx="6336000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885F8B-E704-4666-970C-FD9A60592FE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9" name="Tekstiruutu 8">
            <a:hlinkClick r:id="rId2"/>
            <a:extLst>
              <a:ext uri="{FF2B5EF4-FFF2-40B4-BE49-F238E27FC236}">
                <a16:creationId xmlns:a16="http://schemas.microsoft.com/office/drawing/2014/main" id="{1F341FBD-141D-4D2A-97F5-32F60993930F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EABA8E9B-6107-ACAB-A99B-E1774BE930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2343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2442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EFC5F62-AF9F-A22E-9973-085BEE751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3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B587C08B-5CAA-FBBF-DBF8-032342E9D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14"/>
            <a:ext cx="5487974" cy="68904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</p:spTree>
    <p:extLst>
      <p:ext uri="{BB962C8B-B14F-4D97-AF65-F5344CB8AC3E}">
        <p14:creationId xmlns:p14="http://schemas.microsoft.com/office/powerpoint/2010/main" val="3332456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</p:spTree>
    <p:extLst>
      <p:ext uri="{BB962C8B-B14F-4D97-AF65-F5344CB8AC3E}">
        <p14:creationId xmlns:p14="http://schemas.microsoft.com/office/powerpoint/2010/main" val="3467813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pic>
        <p:nvPicPr>
          <p:cNvPr id="5" name="Kuva 4" descr="Kuva, joka sisältää kohteen rakennus, istuminen, suuri, metalli&#10;&#10;Kuvaus luotu automaattisesti">
            <a:extLst>
              <a:ext uri="{FF2B5EF4-FFF2-40B4-BE49-F238E27FC236}">
                <a16:creationId xmlns:a16="http://schemas.microsoft.com/office/drawing/2014/main" id="{227B0BFC-3DF6-4050-96A6-0D96A8DAB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99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 3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AFADB2A2-283E-DE3F-4B32-1AE2BDE096A0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79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pic>
        <p:nvPicPr>
          <p:cNvPr id="5" name="Kuva 4" descr="Kuva, joka sisältää kohteen rakennus, istuminen, suuri, metalli&#10;&#10;Kuvaus luotu automaattisesti">
            <a:extLst>
              <a:ext uri="{FF2B5EF4-FFF2-40B4-BE49-F238E27FC236}">
                <a16:creationId xmlns:a16="http://schemas.microsoft.com/office/drawing/2014/main" id="{227B0BFC-3DF6-4050-96A6-0D96A8DAB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07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4pPr marL="3240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607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75139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/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1017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 puna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32959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 vihreä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2731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 harma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4152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82800" y="1555200"/>
            <a:ext cx="4968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3990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586096"/>
            <a:ext cx="4968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060848"/>
            <a:ext cx="4968000" cy="39674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382800" y="1586096"/>
            <a:ext cx="4968000" cy="360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382800" y="2060848"/>
            <a:ext cx="4968000" cy="39674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877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7" y="1584000"/>
            <a:ext cx="3240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7" y="2060924"/>
            <a:ext cx="3240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4476385" y="1584000"/>
            <a:ext cx="3240000" cy="360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4476385" y="2060848"/>
            <a:ext cx="3240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D47247D-7902-46D6-8125-76F5ACDE4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2983" y="1584000"/>
            <a:ext cx="3240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4D1D5F7E-048E-4992-8EE4-1388F30476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2983" y="2060848"/>
            <a:ext cx="3240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9391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7" y="1584000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7" y="2060924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3530137" y="1584000"/>
            <a:ext cx="2448000" cy="360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3530137" y="2060848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D47247D-7902-46D6-8125-76F5ACDE4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487" y="1584000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4D1D5F7E-048E-4992-8EE4-1388F30476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20487" y="2060848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CA56C2BB-6304-4C81-98A7-96154EF7FB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0837" y="1592968"/>
            <a:ext cx="2448000" cy="360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03BA9E4A-2841-4DA4-8156-A182FAFC985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10837" y="2069816"/>
            <a:ext cx="2448000" cy="39763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85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vaihdettavalla kuvalla 3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82F9BF-DCF5-4448-A093-CD47D223E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AFADB2A2-283E-DE3F-4B32-1AE2BDE096A0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78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Kaavion paikkamerkki 14"/>
          <p:cNvSpPr>
            <a:spLocks noGrp="1"/>
          </p:cNvSpPr>
          <p:nvPr>
            <p:ph type="chart" sz="quarter" idx="14"/>
          </p:nvPr>
        </p:nvSpPr>
        <p:spPr>
          <a:xfrm>
            <a:off x="838200" y="1558925"/>
            <a:ext cx="7128000" cy="4464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13" name="Sisällön paikkamerkki 12"/>
          <p:cNvSpPr>
            <a:spLocks noGrp="1"/>
          </p:cNvSpPr>
          <p:nvPr>
            <p:ph sz="quarter" idx="13" hasCustomPrompt="1"/>
          </p:nvPr>
        </p:nvSpPr>
        <p:spPr>
          <a:xfrm>
            <a:off x="8254800" y="1558800"/>
            <a:ext cx="3096000" cy="446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86094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55200"/>
            <a:ext cx="4968000" cy="446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5B9C4085-3161-4F0C-B611-CEC65C7FA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3832" y="1574114"/>
            <a:ext cx="5184000" cy="40401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2897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65569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n_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5;p10">
            <a:extLst>
              <a:ext uri="{FF2B5EF4-FFF2-40B4-BE49-F238E27FC236}">
                <a16:creationId xmlns:a16="http://schemas.microsoft.com/office/drawing/2014/main" id="{DC9EC011-86FC-F8C3-1D8F-BEA17C57615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43" b="1842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4D116348-2F48-7CE9-43C9-26E3922F2C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314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5413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231950" y="619100"/>
            <a:ext cx="7128000" cy="1296000"/>
          </a:xfr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231950" y="2250000"/>
            <a:ext cx="7128000" cy="3780000"/>
          </a:xfrm>
        </p:spPr>
        <p:txBody>
          <a:bodyPr/>
          <a:lstStyle>
            <a:lvl1pPr>
              <a:buClr>
                <a:schemeClr val="bg1"/>
              </a:buClr>
              <a:defRPr sz="21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hidden">
          <a:xfrm rot="3360000">
            <a:off x="7477300" y="0"/>
            <a:ext cx="3630016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68FF938F-C8E2-46F0-89B5-8EE70A7CC742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27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231950" y="619100"/>
            <a:ext cx="7128000" cy="1296000"/>
          </a:xfr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231950" y="2250000"/>
            <a:ext cx="7128000" cy="3780000"/>
          </a:xfrm>
        </p:spPr>
        <p:txBody>
          <a:bodyPr/>
          <a:lstStyle>
            <a:lvl1pPr>
              <a:buClr>
                <a:schemeClr val="bg1"/>
              </a:buClr>
              <a:defRPr sz="21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 marL="0" indent="0"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hidden">
          <a:xfrm rot="3360000">
            <a:off x="7477300" y="0"/>
            <a:ext cx="3630016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7F2A112A-3753-48B0-9B81-6B2184C3296C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127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4" name="Freeform 6" descr="Fingrid logo">
            <a:extLst>
              <a:ext uri="{FF2B5EF4-FFF2-40B4-BE49-F238E27FC236}">
                <a16:creationId xmlns:a16="http://schemas.microsoft.com/office/drawing/2014/main" id="{8B7E0052-7330-36D3-F5AA-56D119A8B0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38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2ED8D80-D669-07A1-8D75-48A96716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41C21DD-FB3F-C92F-BBF9-530B816C60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6" descr="Fingrid logo">
            <a:extLst>
              <a:ext uri="{FF2B5EF4-FFF2-40B4-BE49-F238E27FC236}">
                <a16:creationId xmlns:a16="http://schemas.microsoft.com/office/drawing/2014/main" id="{3A570CC4-8CA2-4B4D-9A06-A6289B595FD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964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2ED8D80-D669-07A1-8D75-48A96716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41C21DD-FB3F-C92F-BBF9-530B816C60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7" name="Freeform 6" descr="Fingrid logo">
            <a:extLst>
              <a:ext uri="{FF2B5EF4-FFF2-40B4-BE49-F238E27FC236}">
                <a16:creationId xmlns:a16="http://schemas.microsoft.com/office/drawing/2014/main" id="{FEE70C33-DFDB-95B4-824F-3601EB1A79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25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4pPr marL="3240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127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2ED8D80-D669-07A1-8D75-48A967165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541C21DD-FB3F-C92F-BBF9-530B816C60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5" name="Freeform 6" descr="Fingrid logo">
            <a:extLst>
              <a:ext uri="{FF2B5EF4-FFF2-40B4-BE49-F238E27FC236}">
                <a16:creationId xmlns:a16="http://schemas.microsoft.com/office/drawing/2014/main" id="{F764B337-6883-D171-6967-76FC1AD9CD5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5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3" name="Freeform 6" descr="Fingrid logo">
            <a:extLst>
              <a:ext uri="{FF2B5EF4-FFF2-40B4-BE49-F238E27FC236}">
                <a16:creationId xmlns:a16="http://schemas.microsoft.com/office/drawing/2014/main" id="{7A400D85-3E09-47C6-A9FA-050B74A86C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501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sto 6">
    <p:bg>
      <p:bgPr>
        <a:solidFill>
          <a:srgbClr val="D5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24000" y="841829"/>
            <a:ext cx="9144000" cy="5174342"/>
          </a:xfrm>
        </p:spPr>
        <p:txBody>
          <a:bodyPr anchor="ctr"/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nostoteksti</a:t>
            </a:r>
          </a:p>
        </p:txBody>
      </p:sp>
      <p:sp>
        <p:nvSpPr>
          <p:cNvPr id="3" name="Freeform 6" descr="Fingrid logo">
            <a:extLst>
              <a:ext uri="{FF2B5EF4-FFF2-40B4-BE49-F238E27FC236}">
                <a16:creationId xmlns:a16="http://schemas.microsoft.com/office/drawing/2014/main" id="{0219171B-4CC9-4B9C-9C8C-913BCB46C1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8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11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PL 530, 00101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Puh. 030 395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030 395 5196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ruutu 5">
            <a:hlinkClick r:id="rId2"/>
            <a:extLst>
              <a:ext uri="{FF2B5EF4-FFF2-40B4-BE49-F238E27FC236}">
                <a16:creationId xmlns:a16="http://schemas.microsoft.com/office/drawing/2014/main" id="{4FBF202F-80C2-49A4-AE52-309486513A19}"/>
              </a:ext>
            </a:extLst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DDCB2E-3DC8-4F8A-B6CA-780F8911C844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32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FI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11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PL 530, 00101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Puh. 030 395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030 395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ruutu 5">
            <a:hlinkClick r:id="rId2"/>
            <a:extLst>
              <a:ext uri="{FF2B5EF4-FFF2-40B4-BE49-F238E27FC236}">
                <a16:creationId xmlns:a16="http://schemas.microsoft.com/office/drawing/2014/main" id="{50172C2E-C538-4B72-A342-F1161A7B383A}"/>
              </a:ext>
            </a:extLst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12013A-B15F-4BE9-9275-DBB3FDAE4DE2}"/>
              </a:ext>
            </a:extLst>
          </p:cNvPr>
          <p:cNvCxnSpPr>
            <a:cxnSpLocks/>
          </p:cNvCxnSpPr>
          <p:nvPr userDrawn="1"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124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8D62C7-990D-4510-842B-437359721B7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</p:txBody>
      </p:sp>
      <p:sp>
        <p:nvSpPr>
          <p:cNvPr id="7" name="Tekstiruutu 6">
            <a:hlinkClick r:id="rId2"/>
            <a:extLst>
              <a:ext uri="{FF2B5EF4-FFF2-40B4-BE49-F238E27FC236}">
                <a16:creationId xmlns:a16="http://schemas.microsoft.com/office/drawing/2014/main" id="{390A78D5-5463-4A5C-B4C4-2E11B03FAE29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662D061D-293C-44A8-84D7-144F3F9AB2F6}"/>
              </a:ext>
            </a:extLst>
          </p:cNvPr>
          <p:cNvCxnSpPr>
            <a:cxnSpLocks/>
          </p:cNvCxnSpPr>
          <p:nvPr userDrawn="1"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rgbClr val="D51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429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petusdia ENG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885F8B-E704-4666-970C-FD9A60592FE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9" name="Tekstiruutu 8">
            <a:hlinkClick r:id="rId2"/>
            <a:extLst>
              <a:ext uri="{FF2B5EF4-FFF2-40B4-BE49-F238E27FC236}">
                <a16:creationId xmlns:a16="http://schemas.microsoft.com/office/drawing/2014/main" id="{1F341FBD-141D-4D2A-97F5-32F60993930F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11" name="Otsikko 3">
            <a:extLst>
              <a:ext uri="{FF2B5EF4-FFF2-40B4-BE49-F238E27FC236}">
                <a16:creationId xmlns:a16="http://schemas.microsoft.com/office/drawing/2014/main" id="{9FDC4D26-30DA-4B2B-B573-6AC744FE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8CBB77B8-E8E4-4BB8-B4CF-28356FE08134}"/>
              </a:ext>
            </a:extLst>
          </p:cNvPr>
          <p:cNvCxnSpPr>
            <a:cxnSpLocks/>
          </p:cNvCxnSpPr>
          <p:nvPr/>
        </p:nvCxnSpPr>
        <p:spPr bwMode="black">
          <a:xfrm rot="3360000">
            <a:off x="7329600" y="0"/>
            <a:ext cx="3630016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94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auto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89000"/>
            <a:ext cx="6337801" cy="1260000"/>
          </a:xfrm>
        </p:spPr>
        <p:txBody>
          <a:bodyPr anchor="t"/>
          <a:lstStyle>
            <a:lvl1pPr>
              <a:defRPr sz="4100">
                <a:solidFill>
                  <a:srgbClr val="3E56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18D62C7-990D-4510-842B-437359721B7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accent2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accent2"/>
                </a:solidFill>
              </a:rPr>
              <a:t>Fax. +358 30 395 5196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noProof="0" dirty="0">
                <a:solidFill>
                  <a:schemeClr val="accent2"/>
                </a:solidFill>
              </a:rPr>
              <a:t>www.fingrid.fi</a:t>
            </a:r>
          </a:p>
          <a:p>
            <a:pPr>
              <a:lnSpc>
                <a:spcPct val="125000"/>
              </a:lnSpc>
            </a:pPr>
            <a:endParaRPr lang="fi-FI" sz="1400" noProof="0" dirty="0">
              <a:solidFill>
                <a:schemeClr val="accent2"/>
              </a:solidFill>
            </a:endParaRPr>
          </a:p>
        </p:txBody>
      </p:sp>
      <p:sp>
        <p:nvSpPr>
          <p:cNvPr id="14" name="Tekstiruutu 13">
            <a:hlinkClick r:id="rId2"/>
            <a:extLst>
              <a:ext uri="{FF2B5EF4-FFF2-40B4-BE49-F238E27FC236}">
                <a16:creationId xmlns:a16="http://schemas.microsoft.com/office/drawing/2014/main" id="{5D467619-83CC-4F44-B5DC-D4BD73E45845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2" name="Kuvan paikkamerkki 5">
            <a:extLst>
              <a:ext uri="{FF2B5EF4-FFF2-40B4-BE49-F238E27FC236}">
                <a16:creationId xmlns:a16="http://schemas.microsoft.com/office/drawing/2014/main" id="{FE16E23D-A354-0AF7-4877-8A09D8C3FC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2343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6626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kuvalla 2">
    <p:bg>
      <p:bgPr>
        <a:solidFill>
          <a:srgbClr val="3E5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descr="Fingrid logo"/>
          <p:cNvSpPr>
            <a:spLocks noChangeAspect="1" noEditPoints="1"/>
          </p:cNvSpPr>
          <p:nvPr/>
        </p:nvSpPr>
        <p:spPr bwMode="black">
          <a:xfrm>
            <a:off x="9193470" y="5655725"/>
            <a:ext cx="2232419" cy="39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DB90307-7171-458F-9E75-8CA5AF0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90800"/>
            <a:ext cx="6336000" cy="1260000"/>
          </a:xfrm>
        </p:spPr>
        <p:txBody>
          <a:bodyPr anchor="t"/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885F8B-E704-4666-970C-FD9A60592FE1}"/>
              </a:ext>
            </a:extLst>
          </p:cNvPr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fi-FI" sz="1400" b="1" noProof="0" dirty="0">
                <a:solidFill>
                  <a:schemeClr val="bg1"/>
                </a:solidFill>
              </a:rPr>
              <a:t>Fingrid Oyj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Läkkisepäntie 21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FI-00620 Helsinki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P.O.Box 530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FI-00101 Helsinki, Finland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Tel. +358 30 395 5000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Fax. +358 30 395 5196</a:t>
            </a:r>
          </a:p>
          <a:p>
            <a:pPr>
              <a:lnSpc>
                <a:spcPct val="125000"/>
              </a:lnSpc>
            </a:pPr>
            <a:r>
              <a:rPr lang="fi-FI" sz="1400" noProof="0" dirty="0">
                <a:solidFill>
                  <a:schemeClr val="bg1"/>
                </a:solidFill>
              </a:rPr>
              <a:t>www.fingrid.fi</a:t>
            </a:r>
          </a:p>
        </p:txBody>
      </p:sp>
      <p:sp>
        <p:nvSpPr>
          <p:cNvPr id="9" name="Tekstiruutu 8">
            <a:hlinkClick r:id="rId2"/>
            <a:extLst>
              <a:ext uri="{FF2B5EF4-FFF2-40B4-BE49-F238E27FC236}">
                <a16:creationId xmlns:a16="http://schemas.microsoft.com/office/drawing/2014/main" id="{1F341FBD-141D-4D2A-97F5-32F60993930F}"/>
              </a:ext>
            </a:extLst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err="1">
              <a:solidFill>
                <a:schemeClr val="accent2"/>
              </a:solidFill>
            </a:endParaRPr>
          </a:p>
        </p:txBody>
      </p:sp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EABA8E9B-6107-ACAB-A99B-E1774BE930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2343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542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>
  <p:cSld name="Otsikkodi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13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40;p13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41;p13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3E5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  <p:pic>
        <p:nvPicPr>
          <p:cNvPr id="43" name="Google Shape;4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01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64155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838200" y="1555200"/>
            <a:ext cx="105156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5652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">
  <p:cSld name="Sisältö ja kuva oikeall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3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164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 punainen">
  <p:cSld name="Sisältö ja kuva oikealla punainen">
    <p:bg>
      <p:bgPr>
        <a:solidFill>
          <a:schemeClr val="accen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3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0075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 vihreä">
  <p:cSld name="Sisältö ja kuva oikealla vihreä">
    <p:bg>
      <p:bgPr>
        <a:solidFill>
          <a:schemeClr val="accent5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3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151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oikealla harmaa">
  <p:cSld name="Sisältö ja kuva oikealla harmaa">
    <p:bg>
      <p:bgPr>
        <a:solidFill>
          <a:schemeClr val="accen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6699582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8200" y="1628800"/>
            <a:ext cx="5257800" cy="43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3"/>
          </p:nvPr>
        </p:nvSpPr>
        <p:spPr>
          <a:xfrm>
            <a:off x="10488488" y="6237312"/>
            <a:ext cx="1224136" cy="216024"/>
          </a:xfrm>
          <a:prstGeom prst="rect">
            <a:avLst/>
          </a:prstGeom>
          <a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09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70056" y="1555200"/>
            <a:ext cx="4968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2"/>
          </p:nvPr>
        </p:nvSpPr>
        <p:spPr>
          <a:xfrm>
            <a:off x="6382800" y="1555200"/>
            <a:ext cx="4968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1073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vaihdettavalla kuvalla">
  <p:cSld name="Otsikkodia vaihdettavalla kuvalla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20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20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20"/>
          <p:cNvSpPr>
            <a:spLocks noGrp="1"/>
          </p:cNvSpPr>
          <p:nvPr>
            <p:ph type="pic" idx="2"/>
          </p:nvPr>
        </p:nvSpPr>
        <p:spPr>
          <a:xfrm>
            <a:off x="0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3E5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73087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2">
  <p:cSld name="Otsikkodia 2">
    <p:bg>
      <p:bgPr>
        <a:solidFill>
          <a:schemeClr val="accen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21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21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21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  <p:pic>
        <p:nvPicPr>
          <p:cNvPr id="86" name="Google Shape;86;p21" descr="Kuva, joka sisältää kohteen rakennus, istuminen, suuri, metalli&#10;&#10;Kuvaus luotu automaattisest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297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vaihdettavalla kuvalla 3">
  <p:cSld name="Otsikkodia vaihdettavalla kuvalla 3">
    <p:bg>
      <p:bgPr>
        <a:solidFill>
          <a:srgbClr val="3E566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ctrTitle"/>
          </p:nvPr>
        </p:nvSpPr>
        <p:spPr>
          <a:xfrm>
            <a:off x="6213400" y="1854199"/>
            <a:ext cx="5112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5pPr>
            <a:lvl6pPr lvl="5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/>
            </a:lvl8pPr>
            <a:lvl9pPr lvl="8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90" name="Google Shape;90;p22"/>
          <p:cNvCxnSpPr/>
          <p:nvPr/>
        </p:nvCxnSpPr>
        <p:spPr>
          <a:xfrm rot="10680000" flipH="1">
            <a:off x="7180763" y="841708"/>
            <a:ext cx="396000" cy="72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22"/>
          <p:cNvSpPr>
            <a:spLocks noGrp="1"/>
          </p:cNvSpPr>
          <p:nvPr>
            <p:ph type="pic" idx="2"/>
          </p:nvPr>
        </p:nvSpPr>
        <p:spPr>
          <a:xfrm>
            <a:off x="0" y="0"/>
            <a:ext cx="5486400" cy="688181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2"/>
          <p:cNvSpPr txBox="1">
            <a:spLocks noGrp="1"/>
          </p:cNvSpPr>
          <p:nvPr>
            <p:ph type="dt" idx="10"/>
          </p:nvPr>
        </p:nvSpPr>
        <p:spPr>
          <a:xfrm>
            <a:off x="5884432" y="1097796"/>
            <a:ext cx="1174261" cy="20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10.6.2024</a:t>
            </a:r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ftr" idx="11"/>
          </p:nvPr>
        </p:nvSpPr>
        <p:spPr>
          <a:xfrm>
            <a:off x="7676813" y="1092568"/>
            <a:ext cx="3672000" cy="2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Asta Sihvonen-Punkka</a:t>
            </a:r>
            <a:endParaRPr/>
          </a:p>
        </p:txBody>
      </p:sp>
      <p:sp>
        <p:nvSpPr>
          <p:cNvPr id="94" name="Google Shape;94;p22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878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>
  <p:cSld name="Vertailu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839788" y="1586096"/>
            <a:ext cx="496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839788" y="2060848"/>
            <a:ext cx="4968000" cy="396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3"/>
          </p:nvPr>
        </p:nvSpPr>
        <p:spPr>
          <a:xfrm>
            <a:off x="6382800" y="1586096"/>
            <a:ext cx="496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4"/>
          </p:nvPr>
        </p:nvSpPr>
        <p:spPr>
          <a:xfrm>
            <a:off x="6382800" y="2060848"/>
            <a:ext cx="4968000" cy="396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11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/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638651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e sisältökohdetta">
  <p:cSld name="Kolme sisältökohdetta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839787" y="1584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2"/>
          </p:nvPr>
        </p:nvSpPr>
        <p:spPr>
          <a:xfrm>
            <a:off x="839787" y="2060924"/>
            <a:ext cx="3240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3"/>
          </p:nvPr>
        </p:nvSpPr>
        <p:spPr>
          <a:xfrm>
            <a:off x="4476385" y="1584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4"/>
          </p:nvPr>
        </p:nvSpPr>
        <p:spPr>
          <a:xfrm>
            <a:off x="4476385" y="2060848"/>
            <a:ext cx="3240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5"/>
          </p:nvPr>
        </p:nvSpPr>
        <p:spPr>
          <a:xfrm>
            <a:off x="8112983" y="1584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6"/>
          </p:nvPr>
        </p:nvSpPr>
        <p:spPr>
          <a:xfrm>
            <a:off x="8112983" y="2060848"/>
            <a:ext cx="3240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945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ljä sisältökohdetta">
  <p:cSld name="Neljä sisältökohdetta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839787" y="1584000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2"/>
          </p:nvPr>
        </p:nvSpPr>
        <p:spPr>
          <a:xfrm>
            <a:off x="839787" y="2060924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3"/>
          </p:nvPr>
        </p:nvSpPr>
        <p:spPr>
          <a:xfrm>
            <a:off x="3530137" y="1584000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"/>
          </p:nvPr>
        </p:nvSpPr>
        <p:spPr>
          <a:xfrm>
            <a:off x="3530137" y="2060848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5"/>
          </p:nvPr>
        </p:nvSpPr>
        <p:spPr>
          <a:xfrm>
            <a:off x="6220487" y="1584000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body" idx="6"/>
          </p:nvPr>
        </p:nvSpPr>
        <p:spPr>
          <a:xfrm>
            <a:off x="6220487" y="2060848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7"/>
          </p:nvPr>
        </p:nvSpPr>
        <p:spPr>
          <a:xfrm>
            <a:off x="8910837" y="1592968"/>
            <a:ext cx="244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5pPr>
            <a:lvl6pPr marL="2743200" lvl="5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None/>
              <a:defRPr sz="1600" b="1"/>
            </a:lvl8pPr>
            <a:lvl9pPr marL="4114800" lvl="8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8"/>
          </p:nvPr>
        </p:nvSpPr>
        <p:spPr>
          <a:xfrm>
            <a:off x="8910837" y="2069816"/>
            <a:ext cx="2448000" cy="397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299719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2pPr>
            <a:lvl3pPr marL="1371600" lvl="2" indent="-330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29972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120"/>
              <a:buChar char="o"/>
              <a:defRPr sz="1600"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8448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avio ja sisältö">
  <p:cSld name="Kaavio ja sisältö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>
            <a:spLocks noGrp="1"/>
          </p:cNvSpPr>
          <p:nvPr>
            <p:ph type="chart" idx="2"/>
          </p:nvPr>
        </p:nvSpPr>
        <p:spPr>
          <a:xfrm>
            <a:off x="838200" y="1558925"/>
            <a:ext cx="712800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1"/>
          </p:nvPr>
        </p:nvSpPr>
        <p:spPr>
          <a:xfrm>
            <a:off x="8254800" y="1558800"/>
            <a:ext cx="3096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370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">
  <p:cSld name="Sisältö ja kuva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838200" y="1555200"/>
            <a:ext cx="4968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861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>
            <a:spLocks noGrp="1"/>
          </p:cNvSpPr>
          <p:nvPr>
            <p:ph type="pic" idx="2"/>
          </p:nvPr>
        </p:nvSpPr>
        <p:spPr>
          <a:xfrm>
            <a:off x="6163832" y="1574114"/>
            <a:ext cx="5184000" cy="40401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2115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obj">
  <p:cSld name="Agenda">
    <p:bg>
      <p:bgPr>
        <a:solidFill>
          <a:schemeClr val="accen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1231950" y="619100"/>
            <a:ext cx="71280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1231950" y="2250000"/>
            <a:ext cx="7128000" cy="3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>
                <a:solidFill>
                  <a:schemeClr val="lt1"/>
                </a:solidFill>
              </a:defRPr>
            </a:lvl1pPr>
            <a:lvl2pPr marL="914400" lvl="1" indent="-321944" algn="l">
              <a:lnSpc>
                <a:spcPct val="114285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70"/>
              <a:buChar char="o"/>
              <a:defRPr sz="2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285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marL="1828800" lvl="3" indent="-361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>
                <a:solidFill>
                  <a:schemeClr val="lt1"/>
                </a:solidFill>
              </a:defRPr>
            </a:lvl4pPr>
            <a:lvl5pPr marL="2286000" lvl="4" indent="-321945" algn="l">
              <a:lnSpc>
                <a:spcPct val="114285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70"/>
              <a:buChar char="o"/>
              <a:defRPr sz="2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cxnSp>
        <p:nvCxnSpPr>
          <p:cNvPr id="130" name="Google Shape;130;p28"/>
          <p:cNvCxnSpPr/>
          <p:nvPr/>
        </p:nvCxnSpPr>
        <p:spPr>
          <a:xfrm rot="3360000">
            <a:off x="7477300" y="0"/>
            <a:ext cx="3630016" cy="6858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28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2820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2">
  <p:cSld name="Agenda 2">
    <p:bg>
      <p:bgPr>
        <a:solidFill>
          <a:srgbClr val="3E566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1231950" y="619100"/>
            <a:ext cx="71280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1231950" y="2250000"/>
            <a:ext cx="7128000" cy="3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>
                <a:solidFill>
                  <a:schemeClr val="lt1"/>
                </a:solidFill>
              </a:defRPr>
            </a:lvl1pPr>
            <a:lvl2pPr marL="914400" lvl="1" indent="-321944" algn="l">
              <a:lnSpc>
                <a:spcPct val="114285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70"/>
              <a:buChar char="o"/>
              <a:defRPr sz="21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285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marL="1828800" lvl="3" indent="-3619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>
                <a:solidFill>
                  <a:schemeClr val="lt1"/>
                </a:solidFill>
              </a:defRPr>
            </a:lvl4pPr>
            <a:lvl5pPr marL="2286000" lvl="4" indent="-321945" algn="l">
              <a:lnSpc>
                <a:spcPct val="114285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70"/>
              <a:buChar char="o"/>
              <a:defRPr sz="21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2286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308609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260"/>
              <a:buChar char="o"/>
              <a:defRPr/>
            </a:lvl8pPr>
            <a:lvl9pPr marL="4114800" lvl="8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cxnSp>
        <p:nvCxnSpPr>
          <p:cNvPr id="135" name="Google Shape;135;p29"/>
          <p:cNvCxnSpPr/>
          <p:nvPr/>
        </p:nvCxnSpPr>
        <p:spPr>
          <a:xfrm rot="3360000">
            <a:off x="7477300" y="0"/>
            <a:ext cx="3630016" cy="6858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" name="Google Shape;136;p29" descr="Fingrid logo"/>
          <p:cNvSpPr/>
          <p:nvPr/>
        </p:nvSpPr>
        <p:spPr>
          <a:xfrm>
            <a:off x="9392574" y="5870367"/>
            <a:ext cx="2306861" cy="409205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200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ain otsikko">
  <p:cSld name="1_Vain otsikk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337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1">
  <p:cSld name="Nosto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325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2">
  <p:cSld name="Nosto 2"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757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3">
  <p:cSld name="Nosto 3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4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43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oikealla puna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C155D3B8-87B2-F9E3-DEA7-C0F932370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9582" y="0"/>
            <a:ext cx="5486400" cy="68818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257800" cy="439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4pPr marL="3240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tsikko 10"/>
          <p:cNvSpPr>
            <a:spLocks noGrp="1"/>
          </p:cNvSpPr>
          <p:nvPr>
            <p:ph type="title"/>
          </p:nvPr>
        </p:nvSpPr>
        <p:spPr>
          <a:xfrm>
            <a:off x="838200" y="433548"/>
            <a:ext cx="5257800" cy="11201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7A5D51B-E0F5-55C5-E67B-BD12E9C738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88488" y="6237312"/>
            <a:ext cx="1224136" cy="2160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067942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4">
  <p:cSld name="Nosto 4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5"/>
          <p:cNvSpPr/>
          <p:nvPr/>
        </p:nvSpPr>
        <p:spPr>
          <a:xfrm>
            <a:off x="14359" y="31006"/>
            <a:ext cx="12191999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5415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5">
  <p:cSld name="Nosto 5">
    <p:bg>
      <p:bgPr>
        <a:solidFill>
          <a:srgbClr val="3E566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6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884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osto 6">
  <p:cSld name="Nosto 6">
    <p:bg>
      <p:bgPr>
        <a:solidFill>
          <a:srgbClr val="D5121E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1524000" y="841829"/>
            <a:ext cx="9144000" cy="517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7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7574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FI 2">
  <p:cSld name="Lopetusdia FI 2">
    <p:bg>
      <p:bgPr>
        <a:solidFill>
          <a:srgbClr val="3E5660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8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8"/>
          <p:cNvSpPr txBox="1"/>
          <p:nvPr/>
        </p:nvSpPr>
        <p:spPr>
          <a:xfrm>
            <a:off x="826739" y="4509120"/>
            <a:ext cx="1956149" cy="1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 530, 00101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Puh. 030 395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Fax. 030 395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8">
            <a:hlinkClick r:id="rId2"/>
          </p:cNvPr>
          <p:cNvSpPr txBox="1"/>
          <p:nvPr/>
        </p:nvSpPr>
        <p:spPr>
          <a:xfrm>
            <a:off x="826739" y="6129000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38"/>
          <p:cNvCxnSpPr/>
          <p:nvPr/>
        </p:nvCxnSpPr>
        <p:spPr>
          <a:xfrm rot="3360000">
            <a:off x="7329600" y="0"/>
            <a:ext cx="3630016" cy="6858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624781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ENG">
  <p:cSld name="Lopetusdia ENG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9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9"/>
          <p:cNvSpPr txBox="1"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660"/>
              </a:buClr>
              <a:buSzPts val="4100"/>
              <a:buFont typeface="Arial"/>
              <a:buNone/>
              <a:defRPr sz="4100">
                <a:solidFill>
                  <a:srgbClr val="3E56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74" name="Google Shape;174;p39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39"/>
          <p:cNvCxnSpPr/>
          <p:nvPr/>
        </p:nvCxnSpPr>
        <p:spPr>
          <a:xfrm rot="3360000">
            <a:off x="7329600" y="0"/>
            <a:ext cx="3630016" cy="6858000"/>
          </a:xfrm>
          <a:prstGeom prst="straightConnector1">
            <a:avLst/>
          </a:prstGeom>
          <a:noFill/>
          <a:ln w="12700" cap="flat" cmpd="sng">
            <a:solidFill>
              <a:srgbClr val="D5121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829659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ENG 2">
  <p:cSld name="Lopetusdia ENG 2">
    <p:bg>
      <p:bgPr>
        <a:solidFill>
          <a:srgbClr val="3E5660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0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79" name="Google Shape;179;p40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title"/>
          </p:nvPr>
        </p:nvSpPr>
        <p:spPr>
          <a:xfrm>
            <a:off x="838199" y="767378"/>
            <a:ext cx="835527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1" name="Google Shape;181;p40"/>
          <p:cNvCxnSpPr/>
          <p:nvPr/>
        </p:nvCxnSpPr>
        <p:spPr>
          <a:xfrm rot="3360000">
            <a:off x="7329600" y="0"/>
            <a:ext cx="3630016" cy="6858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763024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kuvalla">
  <p:cSld name="Lopetusdia kuvalla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838199" y="2889000"/>
            <a:ext cx="6337801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660"/>
              </a:buClr>
              <a:buSzPts val="4100"/>
              <a:buFont typeface="Arial"/>
              <a:buNone/>
              <a:defRPr sz="4100">
                <a:solidFill>
                  <a:srgbClr val="3E56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1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fi-FI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1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1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234315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83536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dia kuvalla 2">
  <p:cSld name="Lopetusdia kuvalla 2">
    <p:bg>
      <p:bgPr>
        <a:solidFill>
          <a:srgbClr val="3E566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 descr="Fingrid logo"/>
          <p:cNvSpPr/>
          <p:nvPr/>
        </p:nvSpPr>
        <p:spPr>
          <a:xfrm>
            <a:off x="9193470" y="5655725"/>
            <a:ext cx="2232419" cy="39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 txBox="1">
            <a:spLocks noGrp="1"/>
          </p:cNvSpPr>
          <p:nvPr>
            <p:ph type="title"/>
          </p:nvPr>
        </p:nvSpPr>
        <p:spPr>
          <a:xfrm>
            <a:off x="838199" y="2890800"/>
            <a:ext cx="6336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2"/>
          <p:cNvSpPr txBox="1"/>
          <p:nvPr/>
        </p:nvSpPr>
        <p:spPr>
          <a:xfrm>
            <a:off x="826739" y="4509120"/>
            <a:ext cx="2487961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Fingrid Oyj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Läkkisepäntie 21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FI-00620 Helsinki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P.O.Box 530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FI-00101 Helsinki, Finland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+358 30 395 5000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Fax. +358 30 395 5196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www.fingrid.fi</a:t>
            </a:r>
            <a:endParaRPr/>
          </a:p>
        </p:txBody>
      </p:sp>
      <p:sp>
        <p:nvSpPr>
          <p:cNvPr id="192" name="Google Shape;192;p42">
            <a:hlinkClick r:id="rId2"/>
          </p:cNvPr>
          <p:cNvSpPr txBox="1"/>
          <p:nvPr/>
        </p:nvSpPr>
        <p:spPr>
          <a:xfrm>
            <a:off x="826739" y="6391221"/>
            <a:ext cx="1116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234315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93850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213400" y="1854199"/>
            <a:ext cx="5112000" cy="2880000"/>
          </a:xfrm>
        </p:spPr>
        <p:txBody>
          <a:bodyPr anchor="t"/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648000"/>
          </a:xfrm>
        </p:spPr>
        <p:txBody>
          <a:bodyPr anchor="t"/>
          <a:lstStyle>
            <a:lvl1pPr marL="0" indent="0" algn="l">
              <a:spcBef>
                <a:spcPts val="8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9392574" y="5870367"/>
            <a:ext cx="2306861" cy="409205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-120000" flipV="1">
            <a:off x="7180763" y="841708"/>
            <a:ext cx="396000" cy="720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4638068C-7F52-4BCA-85C8-26298F2399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884432" y="1097796"/>
            <a:ext cx="1174261" cy="209894"/>
          </a:xfrm>
        </p:spPr>
        <p:txBody>
          <a:bodyPr/>
          <a:lstStyle>
            <a:lvl1pPr algn="r">
              <a:defRPr sz="16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3A34FAD-A34B-4EAF-9194-37DA1D5D6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76813" y="1092568"/>
            <a:ext cx="3672000" cy="214488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4C93408F-0301-4118-A84E-6C0145340C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0800" y="134005"/>
            <a:ext cx="720000" cy="216000"/>
          </a:xfr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1353056-16F9-49DC-82F7-BCDE5E3D5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997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988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image" Target="../media/image16.emf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87.xml"/><Relationship Id="rId39" Type="http://schemas.openxmlformats.org/officeDocument/2006/relationships/oleObject" Target="../embeddings/oleObject2.bin"/><Relationship Id="rId21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0.xml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32" Type="http://schemas.openxmlformats.org/officeDocument/2006/relationships/slideLayout" Target="../slideLayouts/slideLayout193.xml"/><Relationship Id="rId37" Type="http://schemas.openxmlformats.org/officeDocument/2006/relationships/theme" Target="../theme/theme6.xml"/><Relationship Id="rId40" Type="http://schemas.openxmlformats.org/officeDocument/2006/relationships/image" Target="../media/image25.emf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slideLayout" Target="../slideLayouts/slideLayout189.xml"/><Relationship Id="rId36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31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188.xml"/><Relationship Id="rId30" Type="http://schemas.openxmlformats.org/officeDocument/2006/relationships/slideLayout" Target="../slideLayouts/slideLayout191.xml"/><Relationship Id="rId35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33" Type="http://schemas.openxmlformats.org/officeDocument/2006/relationships/slideLayout" Target="../slideLayouts/slideLayout194.xml"/><Relationship Id="rId38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555200"/>
            <a:ext cx="10515600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2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66" r:id="rId2"/>
    <p:sldLayoutId id="2147483931" r:id="rId3"/>
    <p:sldLayoutId id="2147483924" r:id="rId4"/>
    <p:sldLayoutId id="2147483933" r:id="rId5"/>
    <p:sldLayoutId id="2147483960" r:id="rId6"/>
    <p:sldLayoutId id="2147483922" r:id="rId7"/>
    <p:sldLayoutId id="2147483961" r:id="rId8"/>
    <p:sldLayoutId id="2147483967" r:id="rId9"/>
    <p:sldLayoutId id="2147483968" r:id="rId10"/>
    <p:sldLayoutId id="2147483969" r:id="rId11"/>
    <p:sldLayoutId id="2147483923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43" r:id="rId18"/>
    <p:sldLayoutId id="2147483970" r:id="rId19"/>
    <p:sldLayoutId id="2147483944" r:id="rId20"/>
    <p:sldLayoutId id="2147483936" r:id="rId21"/>
    <p:sldLayoutId id="2147483937" r:id="rId22"/>
    <p:sldLayoutId id="2147483946" r:id="rId23"/>
    <p:sldLayoutId id="2147483963" r:id="rId24"/>
    <p:sldLayoutId id="2147483965" r:id="rId25"/>
    <p:sldLayoutId id="2147483964" r:id="rId26"/>
    <p:sldLayoutId id="2147483950" r:id="rId27"/>
    <p:sldLayoutId id="2147483951" r:id="rId28"/>
    <p:sldLayoutId id="2147483954" r:id="rId29"/>
    <p:sldLayoutId id="2147483955" r:id="rId30"/>
    <p:sldLayoutId id="2147483956" r:id="rId31"/>
    <p:sldLayoutId id="2147483957" r:id="rId32"/>
    <p:sldLayoutId id="2147483958" r:id="rId33"/>
    <p:sldLayoutId id="2147483959" r:id="rId34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7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23850" indent="-32385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324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24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684000" indent="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8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555200"/>
            <a:ext cx="10515600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7" name="Freeform 6" descr="Fingrid logo"/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58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  <p:sldLayoutId id="2147484001" r:id="rId30"/>
    <p:sldLayoutId id="2147484002" r:id="rId31"/>
    <p:sldLayoutId id="2147484003" r:id="rId32"/>
    <p:sldLayoutId id="2147484004" r:id="rId33"/>
    <p:sldLayoutId id="2147484005" r:id="rId34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7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23850" indent="-32385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324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24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684000" indent="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8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rial"/>
              <a:buNone/>
              <a:defRPr sz="37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555200"/>
            <a:ext cx="105156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861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8609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71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  <p:sldLayoutId id="2147484109" r:id="rId23"/>
    <p:sldLayoutId id="2147484110" r:id="rId24"/>
    <p:sldLayoutId id="2147484111" r:id="rId25"/>
    <p:sldLayoutId id="2147484112" r:id="rId26"/>
    <p:sldLayoutId id="2147484113" r:id="rId27"/>
    <p:sldLayoutId id="2147484114" r:id="rId28"/>
    <p:sldLayoutId id="2147484115" r:id="rId29"/>
  </p:sldLayoutIdLst>
  <p:hf sldNum="0"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8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8ACF9483-9409-5B28-BC6A-82D2FC6D08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404008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328" imgH="328" progId="TCLayout.ActiveDocument.1">
                  <p:embed/>
                </p:oleObj>
              </mc:Choice>
              <mc:Fallback>
                <p:oleObj name="think-cell Slide" r:id="rId44" imgW="328" imgH="32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8ACF9483-9409-5B28-BC6A-82D2FC6D08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555200"/>
            <a:ext cx="10515600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  <a:p>
            <a:pPr lvl="6"/>
            <a:r>
              <a:rPr lang="fi-FI" dirty="0"/>
              <a:t>7</a:t>
            </a:r>
          </a:p>
          <a:p>
            <a:pPr lvl="7"/>
            <a:r>
              <a:rPr lang="fi-FI" dirty="0"/>
              <a:t>8</a:t>
            </a:r>
          </a:p>
          <a:p>
            <a:pPr lvl="8"/>
            <a:r>
              <a:rPr lang="fi-FI" dirty="0"/>
              <a:t>9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382800" y="6185460"/>
            <a:ext cx="18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rgbClr val="3E5660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688340" y="6185460"/>
            <a:ext cx="4689600" cy="214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rgbClr val="3E5660"/>
                </a:solidFill>
              </a:defRPr>
            </a:lvl1pPr>
          </a:lstStyle>
          <a:p>
            <a:r>
              <a:rPr lang="fi-FI"/>
              <a:t>Asta Sihvonen-Punkka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38800" y="6185460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rgbClr val="3E5660"/>
                </a:solidFill>
              </a:defRPr>
            </a:lvl1pPr>
          </a:lstStyle>
          <a:p>
            <a:fld id="{CA4A938F-DAA3-4204-AFE3-D0448415578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/>
        </p:nvSpPr>
        <p:spPr bwMode="auto">
          <a:xfrm>
            <a:off x="10494893" y="6237288"/>
            <a:ext cx="1217682" cy="216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52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  <p:sldLayoutId id="2147484134" r:id="rId18"/>
    <p:sldLayoutId id="2147484135" r:id="rId19"/>
    <p:sldLayoutId id="2147484136" r:id="rId20"/>
    <p:sldLayoutId id="2147484137" r:id="rId21"/>
    <p:sldLayoutId id="2147484138" r:id="rId22"/>
    <p:sldLayoutId id="2147484139" r:id="rId23"/>
    <p:sldLayoutId id="2147484140" r:id="rId24"/>
    <p:sldLayoutId id="2147484141" r:id="rId25"/>
    <p:sldLayoutId id="2147484142" r:id="rId26"/>
    <p:sldLayoutId id="2147484143" r:id="rId27"/>
    <p:sldLayoutId id="2147484144" r:id="rId28"/>
    <p:sldLayoutId id="2147484145" r:id="rId29"/>
    <p:sldLayoutId id="2147484146" r:id="rId30"/>
    <p:sldLayoutId id="2147484147" r:id="rId31"/>
    <p:sldLayoutId id="2147484148" r:id="rId32"/>
    <p:sldLayoutId id="2147484149" r:id="rId33"/>
    <p:sldLayoutId id="2147484150" r:id="rId34"/>
    <p:sldLayoutId id="2147484151" r:id="rId35"/>
    <p:sldLayoutId id="2147484152" r:id="rId36"/>
    <p:sldLayoutId id="2147484153" r:id="rId37"/>
    <p:sldLayoutId id="2147484154" r:id="rId38"/>
    <p:sldLayoutId id="2147484155" r:id="rId39"/>
    <p:sldLayoutId id="2147484156" r:id="rId40"/>
    <p:sldLayoutId id="2147484157" r:id="rId41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7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23850" indent="-32385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324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24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64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1008000" indent="-324000" algn="l" defTabSz="914400" rtl="0" eaLnBrk="1" latinLnBrk="0" hangingPunct="1">
        <a:lnSpc>
          <a:spcPts val="2400"/>
        </a:lnSpc>
        <a:spcBef>
          <a:spcPts val="12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8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433549"/>
            <a:ext cx="10515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rial"/>
              <a:buNone/>
              <a:defRPr sz="37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555200"/>
            <a:ext cx="105156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861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8609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 descr="Fingrid logo"/>
          <p:cNvSpPr/>
          <p:nvPr/>
        </p:nvSpPr>
        <p:spPr>
          <a:xfrm>
            <a:off x="10494893" y="6237288"/>
            <a:ext cx="1217682" cy="216000"/>
          </a:xfrm>
          <a:custGeom>
            <a:avLst/>
            <a:gdLst/>
            <a:ahLst/>
            <a:cxnLst/>
            <a:rect l="l" t="t" r="r" b="b"/>
            <a:pathLst>
              <a:path w="4822" h="856" extrusionOk="0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354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  <p:sldLayoutId id="2147484219" r:id="rId19"/>
    <p:sldLayoutId id="2147484220" r:id="rId20"/>
    <p:sldLayoutId id="2147484221" r:id="rId21"/>
    <p:sldLayoutId id="2147484222" r:id="rId22"/>
    <p:sldLayoutId id="2147484223" r:id="rId23"/>
  </p:sldLayoutIdLst>
  <p:hf sldNum="0"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38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2E33C13-08DE-4885-D6B3-E0D77643C1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7768244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395" imgH="396" progId="TCLayout.ActiveDocument.1">
                  <p:embed/>
                </p:oleObj>
              </mc:Choice>
              <mc:Fallback>
                <p:oleObj name="think-cell Slide" r:id="rId39" imgW="395" imgH="39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E33C13-08DE-4885-D6B3-E0D77643C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79220" y="6165380"/>
            <a:ext cx="11233560" cy="54000"/>
          </a:xfrm>
          <a:prstGeom prst="rect">
            <a:avLst/>
          </a:prstGeom>
          <a:gradFill>
            <a:gsLst>
              <a:gs pos="20000">
                <a:srgbClr val="D5121E"/>
              </a:gs>
              <a:gs pos="100000">
                <a:srgbClr val="E6008C"/>
              </a:gs>
            </a:gsLst>
            <a:lin ang="16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4" y="620610"/>
            <a:ext cx="11233356" cy="864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700759"/>
            <a:ext cx="11233150" cy="43206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0420" y="332570"/>
            <a:ext cx="208829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10.6.2024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220" y="332570"/>
            <a:ext cx="8641200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Asta Sihvonen-Punkka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710" y="332570"/>
            <a:ext cx="50323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cap="all" spc="100" baseline="0">
                <a:solidFill>
                  <a:schemeClr val="tx2"/>
                </a:solidFill>
              </a:defRPr>
            </a:lvl1pPr>
          </a:lstStyle>
          <a:p>
            <a:fld id="{D2311017-6C23-4A48-8D88-5CABF0ADC80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(c)" hidden="1"/>
          <p:cNvSpPr txBox="1"/>
          <p:nvPr/>
        </p:nvSpPr>
        <p:spPr>
          <a:xfrm>
            <a:off x="11960870" y="6891795"/>
            <a:ext cx="22442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 GASGRID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45DA8A2-1636-4B92-8CAC-1CAC05C4B958}"/>
              </a:ext>
            </a:extLst>
          </p:cNvPr>
          <p:cNvGrpSpPr>
            <a:grpSpLocks noChangeAspect="1"/>
          </p:cNvGrpSpPr>
          <p:nvPr/>
        </p:nvGrpSpPr>
        <p:grpSpPr>
          <a:xfrm>
            <a:off x="10501051" y="6381410"/>
            <a:ext cx="1211524" cy="288000"/>
            <a:chOff x="623888" y="406401"/>
            <a:chExt cx="3198813" cy="76041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4DB14A5E-DA76-47FB-801F-478AD6BE49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288" y="406401"/>
              <a:ext cx="760413" cy="760413"/>
            </a:xfrm>
            <a:custGeom>
              <a:avLst/>
              <a:gdLst>
                <a:gd name="T0" fmla="*/ 1147 w 2871"/>
                <a:gd name="T1" fmla="*/ 2843 h 2872"/>
                <a:gd name="T2" fmla="*/ 813 w 2871"/>
                <a:gd name="T3" fmla="*/ 2730 h 2872"/>
                <a:gd name="T4" fmla="*/ 523 w 2871"/>
                <a:gd name="T5" fmla="*/ 2543 h 2872"/>
                <a:gd name="T6" fmla="*/ 285 w 2871"/>
                <a:gd name="T7" fmla="*/ 2295 h 2872"/>
                <a:gd name="T8" fmla="*/ 112 w 2871"/>
                <a:gd name="T9" fmla="*/ 1995 h 2872"/>
                <a:gd name="T10" fmla="*/ 16 w 2871"/>
                <a:gd name="T11" fmla="*/ 1654 h 2872"/>
                <a:gd name="T12" fmla="*/ 7 w 2871"/>
                <a:gd name="T13" fmla="*/ 1289 h 2872"/>
                <a:gd name="T14" fmla="*/ 87 w 2871"/>
                <a:gd name="T15" fmla="*/ 942 h 2872"/>
                <a:gd name="T16" fmla="*/ 246 w 2871"/>
                <a:gd name="T17" fmla="*/ 634 h 2872"/>
                <a:gd name="T18" fmla="*/ 470 w 2871"/>
                <a:gd name="T19" fmla="*/ 374 h 2872"/>
                <a:gd name="T20" fmla="*/ 752 w 2871"/>
                <a:gd name="T21" fmla="*/ 173 h 2872"/>
                <a:gd name="T22" fmla="*/ 1077 w 2871"/>
                <a:gd name="T23" fmla="*/ 45 h 2872"/>
                <a:gd name="T24" fmla="*/ 1436 w 2871"/>
                <a:gd name="T25" fmla="*/ 0 h 2872"/>
                <a:gd name="T26" fmla="*/ 1793 w 2871"/>
                <a:gd name="T27" fmla="*/ 45 h 2872"/>
                <a:gd name="T28" fmla="*/ 2118 w 2871"/>
                <a:gd name="T29" fmla="*/ 173 h 2872"/>
                <a:gd name="T30" fmla="*/ 2400 w 2871"/>
                <a:gd name="T31" fmla="*/ 374 h 2872"/>
                <a:gd name="T32" fmla="*/ 2626 w 2871"/>
                <a:gd name="T33" fmla="*/ 634 h 2872"/>
                <a:gd name="T34" fmla="*/ 2783 w 2871"/>
                <a:gd name="T35" fmla="*/ 942 h 2872"/>
                <a:gd name="T36" fmla="*/ 2863 w 2871"/>
                <a:gd name="T37" fmla="*/ 1289 h 2872"/>
                <a:gd name="T38" fmla="*/ 2854 w 2871"/>
                <a:gd name="T39" fmla="*/ 1654 h 2872"/>
                <a:gd name="T40" fmla="*/ 2758 w 2871"/>
                <a:gd name="T41" fmla="*/ 1995 h 2872"/>
                <a:gd name="T42" fmla="*/ 2585 w 2871"/>
                <a:gd name="T43" fmla="*/ 2295 h 2872"/>
                <a:gd name="T44" fmla="*/ 2348 w 2871"/>
                <a:gd name="T45" fmla="*/ 2543 h 2872"/>
                <a:gd name="T46" fmla="*/ 2057 w 2871"/>
                <a:gd name="T47" fmla="*/ 2730 h 2872"/>
                <a:gd name="T48" fmla="*/ 1724 w 2871"/>
                <a:gd name="T49" fmla="*/ 2843 h 2872"/>
                <a:gd name="T50" fmla="*/ 1436 w 2871"/>
                <a:gd name="T51" fmla="*/ 140 h 2872"/>
                <a:gd name="T52" fmla="*/ 1112 w 2871"/>
                <a:gd name="T53" fmla="*/ 180 h 2872"/>
                <a:gd name="T54" fmla="*/ 818 w 2871"/>
                <a:gd name="T55" fmla="*/ 297 h 2872"/>
                <a:gd name="T56" fmla="*/ 565 w 2871"/>
                <a:gd name="T57" fmla="*/ 477 h 2872"/>
                <a:gd name="T58" fmla="*/ 361 w 2871"/>
                <a:gd name="T59" fmla="*/ 712 h 2872"/>
                <a:gd name="T60" fmla="*/ 218 w 2871"/>
                <a:gd name="T61" fmla="*/ 990 h 2872"/>
                <a:gd name="T62" fmla="*/ 146 w 2871"/>
                <a:gd name="T63" fmla="*/ 1304 h 2872"/>
                <a:gd name="T64" fmla="*/ 154 w 2871"/>
                <a:gd name="T65" fmla="*/ 1634 h 2872"/>
                <a:gd name="T66" fmla="*/ 242 w 2871"/>
                <a:gd name="T67" fmla="*/ 1940 h 2872"/>
                <a:gd name="T68" fmla="*/ 397 w 2871"/>
                <a:gd name="T69" fmla="*/ 2211 h 2872"/>
                <a:gd name="T70" fmla="*/ 611 w 2871"/>
                <a:gd name="T71" fmla="*/ 2435 h 2872"/>
                <a:gd name="T72" fmla="*/ 874 w 2871"/>
                <a:gd name="T73" fmla="*/ 2604 h 2872"/>
                <a:gd name="T74" fmla="*/ 1174 w 2871"/>
                <a:gd name="T75" fmla="*/ 2705 h 2872"/>
                <a:gd name="T76" fmla="*/ 1502 w 2871"/>
                <a:gd name="T77" fmla="*/ 2730 h 2872"/>
                <a:gd name="T78" fmla="*/ 1820 w 2871"/>
                <a:gd name="T79" fmla="*/ 2674 h 2872"/>
                <a:gd name="T80" fmla="*/ 2106 w 2871"/>
                <a:gd name="T81" fmla="*/ 2544 h 2872"/>
                <a:gd name="T82" fmla="*/ 2351 w 2871"/>
                <a:gd name="T83" fmla="*/ 2352 h 2872"/>
                <a:gd name="T84" fmla="*/ 2543 w 2871"/>
                <a:gd name="T85" fmla="*/ 2108 h 2872"/>
                <a:gd name="T86" fmla="*/ 2673 w 2871"/>
                <a:gd name="T87" fmla="*/ 1821 h 2872"/>
                <a:gd name="T88" fmla="*/ 2729 w 2871"/>
                <a:gd name="T89" fmla="*/ 1503 h 2872"/>
                <a:gd name="T90" fmla="*/ 2705 w 2871"/>
                <a:gd name="T91" fmla="*/ 1175 h 2872"/>
                <a:gd name="T92" fmla="*/ 2603 w 2871"/>
                <a:gd name="T93" fmla="*/ 875 h 2872"/>
                <a:gd name="T94" fmla="*/ 2435 w 2871"/>
                <a:gd name="T95" fmla="*/ 612 h 2872"/>
                <a:gd name="T96" fmla="*/ 2210 w 2871"/>
                <a:gd name="T97" fmla="*/ 398 h 2872"/>
                <a:gd name="T98" fmla="*/ 1940 w 2871"/>
                <a:gd name="T99" fmla="*/ 242 h 2872"/>
                <a:gd name="T100" fmla="*/ 1632 w 2871"/>
                <a:gd name="T101" fmla="*/ 155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1" h="2872">
                  <a:moveTo>
                    <a:pt x="1436" y="2872"/>
                  </a:moveTo>
                  <a:lnTo>
                    <a:pt x="1361" y="2870"/>
                  </a:lnTo>
                  <a:lnTo>
                    <a:pt x="1288" y="2865"/>
                  </a:lnTo>
                  <a:lnTo>
                    <a:pt x="1217" y="2855"/>
                  </a:lnTo>
                  <a:lnTo>
                    <a:pt x="1147" y="2843"/>
                  </a:lnTo>
                  <a:lnTo>
                    <a:pt x="1077" y="2826"/>
                  </a:lnTo>
                  <a:lnTo>
                    <a:pt x="1009" y="2807"/>
                  </a:lnTo>
                  <a:lnTo>
                    <a:pt x="943" y="2784"/>
                  </a:lnTo>
                  <a:lnTo>
                    <a:pt x="877" y="2759"/>
                  </a:lnTo>
                  <a:lnTo>
                    <a:pt x="813" y="2730"/>
                  </a:lnTo>
                  <a:lnTo>
                    <a:pt x="752" y="2698"/>
                  </a:lnTo>
                  <a:lnTo>
                    <a:pt x="692" y="2664"/>
                  </a:lnTo>
                  <a:lnTo>
                    <a:pt x="633" y="2626"/>
                  </a:lnTo>
                  <a:lnTo>
                    <a:pt x="577" y="2586"/>
                  </a:lnTo>
                  <a:lnTo>
                    <a:pt x="523" y="2543"/>
                  </a:lnTo>
                  <a:lnTo>
                    <a:pt x="470" y="2499"/>
                  </a:lnTo>
                  <a:lnTo>
                    <a:pt x="421" y="2451"/>
                  </a:lnTo>
                  <a:lnTo>
                    <a:pt x="373" y="2402"/>
                  </a:lnTo>
                  <a:lnTo>
                    <a:pt x="328" y="2349"/>
                  </a:lnTo>
                  <a:lnTo>
                    <a:pt x="285" y="2295"/>
                  </a:lnTo>
                  <a:lnTo>
                    <a:pt x="246" y="2238"/>
                  </a:lnTo>
                  <a:lnTo>
                    <a:pt x="207" y="2180"/>
                  </a:lnTo>
                  <a:lnTo>
                    <a:pt x="174" y="2120"/>
                  </a:lnTo>
                  <a:lnTo>
                    <a:pt x="141" y="2058"/>
                  </a:lnTo>
                  <a:lnTo>
                    <a:pt x="112" y="1995"/>
                  </a:lnTo>
                  <a:lnTo>
                    <a:pt x="87" y="1929"/>
                  </a:lnTo>
                  <a:lnTo>
                    <a:pt x="64" y="1863"/>
                  </a:lnTo>
                  <a:lnTo>
                    <a:pt x="45" y="1794"/>
                  </a:lnTo>
                  <a:lnTo>
                    <a:pt x="28" y="1725"/>
                  </a:lnTo>
                  <a:lnTo>
                    <a:pt x="16" y="1654"/>
                  </a:lnTo>
                  <a:lnTo>
                    <a:pt x="7" y="1583"/>
                  </a:lnTo>
                  <a:lnTo>
                    <a:pt x="2" y="1510"/>
                  </a:lnTo>
                  <a:lnTo>
                    <a:pt x="0" y="1436"/>
                  </a:lnTo>
                  <a:lnTo>
                    <a:pt x="2" y="1362"/>
                  </a:lnTo>
                  <a:lnTo>
                    <a:pt x="7" y="1289"/>
                  </a:lnTo>
                  <a:lnTo>
                    <a:pt x="16" y="1217"/>
                  </a:lnTo>
                  <a:lnTo>
                    <a:pt x="28" y="1146"/>
                  </a:lnTo>
                  <a:lnTo>
                    <a:pt x="45" y="1078"/>
                  </a:lnTo>
                  <a:lnTo>
                    <a:pt x="64" y="1010"/>
                  </a:lnTo>
                  <a:lnTo>
                    <a:pt x="87" y="942"/>
                  </a:lnTo>
                  <a:lnTo>
                    <a:pt x="112" y="878"/>
                  </a:lnTo>
                  <a:lnTo>
                    <a:pt x="141" y="814"/>
                  </a:lnTo>
                  <a:lnTo>
                    <a:pt x="174" y="752"/>
                  </a:lnTo>
                  <a:lnTo>
                    <a:pt x="207" y="692"/>
                  </a:lnTo>
                  <a:lnTo>
                    <a:pt x="246" y="634"/>
                  </a:lnTo>
                  <a:lnTo>
                    <a:pt x="285" y="578"/>
                  </a:lnTo>
                  <a:lnTo>
                    <a:pt x="328" y="524"/>
                  </a:lnTo>
                  <a:lnTo>
                    <a:pt x="373" y="471"/>
                  </a:lnTo>
                  <a:lnTo>
                    <a:pt x="421" y="422"/>
                  </a:lnTo>
                  <a:lnTo>
                    <a:pt x="470" y="374"/>
                  </a:lnTo>
                  <a:lnTo>
                    <a:pt x="523" y="328"/>
                  </a:lnTo>
                  <a:lnTo>
                    <a:pt x="577" y="286"/>
                  </a:lnTo>
                  <a:lnTo>
                    <a:pt x="633" y="245"/>
                  </a:lnTo>
                  <a:lnTo>
                    <a:pt x="692" y="208"/>
                  </a:lnTo>
                  <a:lnTo>
                    <a:pt x="752" y="173"/>
                  </a:lnTo>
                  <a:lnTo>
                    <a:pt x="813" y="142"/>
                  </a:lnTo>
                  <a:lnTo>
                    <a:pt x="877" y="113"/>
                  </a:lnTo>
                  <a:lnTo>
                    <a:pt x="943" y="87"/>
                  </a:lnTo>
                  <a:lnTo>
                    <a:pt x="1009" y="65"/>
                  </a:lnTo>
                  <a:lnTo>
                    <a:pt x="1077" y="45"/>
                  </a:lnTo>
                  <a:lnTo>
                    <a:pt x="1147" y="29"/>
                  </a:lnTo>
                  <a:lnTo>
                    <a:pt x="1217" y="17"/>
                  </a:lnTo>
                  <a:lnTo>
                    <a:pt x="1288" y="8"/>
                  </a:lnTo>
                  <a:lnTo>
                    <a:pt x="1361" y="2"/>
                  </a:lnTo>
                  <a:lnTo>
                    <a:pt x="1436" y="0"/>
                  </a:lnTo>
                  <a:lnTo>
                    <a:pt x="1509" y="2"/>
                  </a:lnTo>
                  <a:lnTo>
                    <a:pt x="1582" y="8"/>
                  </a:lnTo>
                  <a:lnTo>
                    <a:pt x="1654" y="17"/>
                  </a:lnTo>
                  <a:lnTo>
                    <a:pt x="1724" y="29"/>
                  </a:lnTo>
                  <a:lnTo>
                    <a:pt x="1793" y="45"/>
                  </a:lnTo>
                  <a:lnTo>
                    <a:pt x="1862" y="65"/>
                  </a:lnTo>
                  <a:lnTo>
                    <a:pt x="1929" y="87"/>
                  </a:lnTo>
                  <a:lnTo>
                    <a:pt x="1994" y="113"/>
                  </a:lnTo>
                  <a:lnTo>
                    <a:pt x="2057" y="142"/>
                  </a:lnTo>
                  <a:lnTo>
                    <a:pt x="2118" y="173"/>
                  </a:lnTo>
                  <a:lnTo>
                    <a:pt x="2180" y="208"/>
                  </a:lnTo>
                  <a:lnTo>
                    <a:pt x="2237" y="245"/>
                  </a:lnTo>
                  <a:lnTo>
                    <a:pt x="2294" y="286"/>
                  </a:lnTo>
                  <a:lnTo>
                    <a:pt x="2348" y="328"/>
                  </a:lnTo>
                  <a:lnTo>
                    <a:pt x="2400" y="374"/>
                  </a:lnTo>
                  <a:lnTo>
                    <a:pt x="2449" y="422"/>
                  </a:lnTo>
                  <a:lnTo>
                    <a:pt x="2497" y="471"/>
                  </a:lnTo>
                  <a:lnTo>
                    <a:pt x="2543" y="524"/>
                  </a:lnTo>
                  <a:lnTo>
                    <a:pt x="2585" y="578"/>
                  </a:lnTo>
                  <a:lnTo>
                    <a:pt x="2626" y="634"/>
                  </a:lnTo>
                  <a:lnTo>
                    <a:pt x="2663" y="692"/>
                  </a:lnTo>
                  <a:lnTo>
                    <a:pt x="2698" y="752"/>
                  </a:lnTo>
                  <a:lnTo>
                    <a:pt x="2729" y="814"/>
                  </a:lnTo>
                  <a:lnTo>
                    <a:pt x="2758" y="878"/>
                  </a:lnTo>
                  <a:lnTo>
                    <a:pt x="2783" y="942"/>
                  </a:lnTo>
                  <a:lnTo>
                    <a:pt x="2806" y="1010"/>
                  </a:lnTo>
                  <a:lnTo>
                    <a:pt x="2825" y="1078"/>
                  </a:lnTo>
                  <a:lnTo>
                    <a:pt x="2842" y="1146"/>
                  </a:lnTo>
                  <a:lnTo>
                    <a:pt x="2854" y="1217"/>
                  </a:lnTo>
                  <a:lnTo>
                    <a:pt x="2863" y="1289"/>
                  </a:lnTo>
                  <a:lnTo>
                    <a:pt x="2869" y="1362"/>
                  </a:lnTo>
                  <a:lnTo>
                    <a:pt x="2871" y="1436"/>
                  </a:lnTo>
                  <a:lnTo>
                    <a:pt x="2869" y="1510"/>
                  </a:lnTo>
                  <a:lnTo>
                    <a:pt x="2863" y="1583"/>
                  </a:lnTo>
                  <a:lnTo>
                    <a:pt x="2854" y="1654"/>
                  </a:lnTo>
                  <a:lnTo>
                    <a:pt x="2842" y="1725"/>
                  </a:lnTo>
                  <a:lnTo>
                    <a:pt x="2825" y="1794"/>
                  </a:lnTo>
                  <a:lnTo>
                    <a:pt x="2806" y="1863"/>
                  </a:lnTo>
                  <a:lnTo>
                    <a:pt x="2783" y="1929"/>
                  </a:lnTo>
                  <a:lnTo>
                    <a:pt x="2758" y="1995"/>
                  </a:lnTo>
                  <a:lnTo>
                    <a:pt x="2729" y="2058"/>
                  </a:lnTo>
                  <a:lnTo>
                    <a:pt x="2698" y="2120"/>
                  </a:lnTo>
                  <a:lnTo>
                    <a:pt x="2663" y="2180"/>
                  </a:lnTo>
                  <a:lnTo>
                    <a:pt x="2626" y="2238"/>
                  </a:lnTo>
                  <a:lnTo>
                    <a:pt x="2585" y="2295"/>
                  </a:lnTo>
                  <a:lnTo>
                    <a:pt x="2543" y="2349"/>
                  </a:lnTo>
                  <a:lnTo>
                    <a:pt x="2497" y="2402"/>
                  </a:lnTo>
                  <a:lnTo>
                    <a:pt x="2449" y="2451"/>
                  </a:lnTo>
                  <a:lnTo>
                    <a:pt x="2400" y="2499"/>
                  </a:lnTo>
                  <a:lnTo>
                    <a:pt x="2348" y="2543"/>
                  </a:lnTo>
                  <a:lnTo>
                    <a:pt x="2294" y="2586"/>
                  </a:lnTo>
                  <a:lnTo>
                    <a:pt x="2237" y="2626"/>
                  </a:lnTo>
                  <a:lnTo>
                    <a:pt x="2180" y="2664"/>
                  </a:lnTo>
                  <a:lnTo>
                    <a:pt x="2118" y="2698"/>
                  </a:lnTo>
                  <a:lnTo>
                    <a:pt x="2057" y="2730"/>
                  </a:lnTo>
                  <a:lnTo>
                    <a:pt x="1994" y="2759"/>
                  </a:lnTo>
                  <a:lnTo>
                    <a:pt x="1929" y="2784"/>
                  </a:lnTo>
                  <a:lnTo>
                    <a:pt x="1862" y="2807"/>
                  </a:lnTo>
                  <a:lnTo>
                    <a:pt x="1793" y="2826"/>
                  </a:lnTo>
                  <a:lnTo>
                    <a:pt x="1724" y="2843"/>
                  </a:lnTo>
                  <a:lnTo>
                    <a:pt x="1654" y="2855"/>
                  </a:lnTo>
                  <a:lnTo>
                    <a:pt x="1582" y="2865"/>
                  </a:lnTo>
                  <a:lnTo>
                    <a:pt x="1509" y="2870"/>
                  </a:lnTo>
                  <a:lnTo>
                    <a:pt x="1436" y="2872"/>
                  </a:lnTo>
                  <a:close/>
                  <a:moveTo>
                    <a:pt x="1436" y="140"/>
                  </a:moveTo>
                  <a:lnTo>
                    <a:pt x="1368" y="142"/>
                  </a:lnTo>
                  <a:lnTo>
                    <a:pt x="1303" y="147"/>
                  </a:lnTo>
                  <a:lnTo>
                    <a:pt x="1238" y="155"/>
                  </a:lnTo>
                  <a:lnTo>
                    <a:pt x="1174" y="166"/>
                  </a:lnTo>
                  <a:lnTo>
                    <a:pt x="1112" y="180"/>
                  </a:lnTo>
                  <a:lnTo>
                    <a:pt x="1051" y="198"/>
                  </a:lnTo>
                  <a:lnTo>
                    <a:pt x="991" y="219"/>
                  </a:lnTo>
                  <a:lnTo>
                    <a:pt x="932" y="242"/>
                  </a:lnTo>
                  <a:lnTo>
                    <a:pt x="874" y="268"/>
                  </a:lnTo>
                  <a:lnTo>
                    <a:pt x="818" y="297"/>
                  </a:lnTo>
                  <a:lnTo>
                    <a:pt x="764" y="328"/>
                  </a:lnTo>
                  <a:lnTo>
                    <a:pt x="711" y="362"/>
                  </a:lnTo>
                  <a:lnTo>
                    <a:pt x="661" y="398"/>
                  </a:lnTo>
                  <a:lnTo>
                    <a:pt x="611" y="436"/>
                  </a:lnTo>
                  <a:lnTo>
                    <a:pt x="565" y="477"/>
                  </a:lnTo>
                  <a:lnTo>
                    <a:pt x="519" y="520"/>
                  </a:lnTo>
                  <a:lnTo>
                    <a:pt x="476" y="566"/>
                  </a:lnTo>
                  <a:lnTo>
                    <a:pt x="435" y="612"/>
                  </a:lnTo>
                  <a:lnTo>
                    <a:pt x="397" y="662"/>
                  </a:lnTo>
                  <a:lnTo>
                    <a:pt x="361" y="712"/>
                  </a:lnTo>
                  <a:lnTo>
                    <a:pt x="327" y="765"/>
                  </a:lnTo>
                  <a:lnTo>
                    <a:pt x="296" y="819"/>
                  </a:lnTo>
                  <a:lnTo>
                    <a:pt x="267" y="875"/>
                  </a:lnTo>
                  <a:lnTo>
                    <a:pt x="242" y="932"/>
                  </a:lnTo>
                  <a:lnTo>
                    <a:pt x="218" y="990"/>
                  </a:lnTo>
                  <a:lnTo>
                    <a:pt x="198" y="1052"/>
                  </a:lnTo>
                  <a:lnTo>
                    <a:pt x="181" y="1113"/>
                  </a:lnTo>
                  <a:lnTo>
                    <a:pt x="166" y="1175"/>
                  </a:lnTo>
                  <a:lnTo>
                    <a:pt x="154" y="1239"/>
                  </a:lnTo>
                  <a:lnTo>
                    <a:pt x="146" y="1304"/>
                  </a:lnTo>
                  <a:lnTo>
                    <a:pt x="141" y="1370"/>
                  </a:lnTo>
                  <a:lnTo>
                    <a:pt x="140" y="1436"/>
                  </a:lnTo>
                  <a:lnTo>
                    <a:pt x="141" y="1503"/>
                  </a:lnTo>
                  <a:lnTo>
                    <a:pt x="146" y="1569"/>
                  </a:lnTo>
                  <a:lnTo>
                    <a:pt x="154" y="1634"/>
                  </a:lnTo>
                  <a:lnTo>
                    <a:pt x="166" y="1697"/>
                  </a:lnTo>
                  <a:lnTo>
                    <a:pt x="181" y="1760"/>
                  </a:lnTo>
                  <a:lnTo>
                    <a:pt x="198" y="1821"/>
                  </a:lnTo>
                  <a:lnTo>
                    <a:pt x="218" y="1881"/>
                  </a:lnTo>
                  <a:lnTo>
                    <a:pt x="242" y="1940"/>
                  </a:lnTo>
                  <a:lnTo>
                    <a:pt x="267" y="1997"/>
                  </a:lnTo>
                  <a:lnTo>
                    <a:pt x="296" y="2054"/>
                  </a:lnTo>
                  <a:lnTo>
                    <a:pt x="327" y="2108"/>
                  </a:lnTo>
                  <a:lnTo>
                    <a:pt x="361" y="2160"/>
                  </a:lnTo>
                  <a:lnTo>
                    <a:pt x="397" y="2211"/>
                  </a:lnTo>
                  <a:lnTo>
                    <a:pt x="435" y="2260"/>
                  </a:lnTo>
                  <a:lnTo>
                    <a:pt x="476" y="2307"/>
                  </a:lnTo>
                  <a:lnTo>
                    <a:pt x="519" y="2352"/>
                  </a:lnTo>
                  <a:lnTo>
                    <a:pt x="565" y="2394"/>
                  </a:lnTo>
                  <a:lnTo>
                    <a:pt x="611" y="2435"/>
                  </a:lnTo>
                  <a:lnTo>
                    <a:pt x="661" y="2475"/>
                  </a:lnTo>
                  <a:lnTo>
                    <a:pt x="711" y="2511"/>
                  </a:lnTo>
                  <a:lnTo>
                    <a:pt x="764" y="2544"/>
                  </a:lnTo>
                  <a:lnTo>
                    <a:pt x="818" y="2576"/>
                  </a:lnTo>
                  <a:lnTo>
                    <a:pt x="874" y="2604"/>
                  </a:lnTo>
                  <a:lnTo>
                    <a:pt x="932" y="2630"/>
                  </a:lnTo>
                  <a:lnTo>
                    <a:pt x="991" y="2654"/>
                  </a:lnTo>
                  <a:lnTo>
                    <a:pt x="1051" y="2674"/>
                  </a:lnTo>
                  <a:lnTo>
                    <a:pt x="1112" y="2691"/>
                  </a:lnTo>
                  <a:lnTo>
                    <a:pt x="1174" y="2705"/>
                  </a:lnTo>
                  <a:lnTo>
                    <a:pt x="1238" y="2717"/>
                  </a:lnTo>
                  <a:lnTo>
                    <a:pt x="1303" y="2726"/>
                  </a:lnTo>
                  <a:lnTo>
                    <a:pt x="1368" y="2730"/>
                  </a:lnTo>
                  <a:lnTo>
                    <a:pt x="1436" y="2732"/>
                  </a:lnTo>
                  <a:lnTo>
                    <a:pt x="1502" y="2730"/>
                  </a:lnTo>
                  <a:lnTo>
                    <a:pt x="1568" y="2726"/>
                  </a:lnTo>
                  <a:lnTo>
                    <a:pt x="1632" y="2717"/>
                  </a:lnTo>
                  <a:lnTo>
                    <a:pt x="1696" y="2705"/>
                  </a:lnTo>
                  <a:lnTo>
                    <a:pt x="1758" y="2691"/>
                  </a:lnTo>
                  <a:lnTo>
                    <a:pt x="1820" y="2674"/>
                  </a:lnTo>
                  <a:lnTo>
                    <a:pt x="1881" y="2654"/>
                  </a:lnTo>
                  <a:lnTo>
                    <a:pt x="1940" y="2630"/>
                  </a:lnTo>
                  <a:lnTo>
                    <a:pt x="1996" y="2604"/>
                  </a:lnTo>
                  <a:lnTo>
                    <a:pt x="2052" y="2576"/>
                  </a:lnTo>
                  <a:lnTo>
                    <a:pt x="2106" y="2544"/>
                  </a:lnTo>
                  <a:lnTo>
                    <a:pt x="2159" y="2511"/>
                  </a:lnTo>
                  <a:lnTo>
                    <a:pt x="2210" y="2475"/>
                  </a:lnTo>
                  <a:lnTo>
                    <a:pt x="2259" y="2435"/>
                  </a:lnTo>
                  <a:lnTo>
                    <a:pt x="2306" y="2394"/>
                  </a:lnTo>
                  <a:lnTo>
                    <a:pt x="2351" y="2352"/>
                  </a:lnTo>
                  <a:lnTo>
                    <a:pt x="2394" y="2307"/>
                  </a:lnTo>
                  <a:lnTo>
                    <a:pt x="2435" y="2260"/>
                  </a:lnTo>
                  <a:lnTo>
                    <a:pt x="2473" y="2211"/>
                  </a:lnTo>
                  <a:lnTo>
                    <a:pt x="2509" y="2160"/>
                  </a:lnTo>
                  <a:lnTo>
                    <a:pt x="2543" y="2108"/>
                  </a:lnTo>
                  <a:lnTo>
                    <a:pt x="2574" y="2054"/>
                  </a:lnTo>
                  <a:lnTo>
                    <a:pt x="2603" y="1997"/>
                  </a:lnTo>
                  <a:lnTo>
                    <a:pt x="2629" y="1940"/>
                  </a:lnTo>
                  <a:lnTo>
                    <a:pt x="2652" y="1881"/>
                  </a:lnTo>
                  <a:lnTo>
                    <a:pt x="2673" y="1821"/>
                  </a:lnTo>
                  <a:lnTo>
                    <a:pt x="2691" y="1760"/>
                  </a:lnTo>
                  <a:lnTo>
                    <a:pt x="2705" y="1697"/>
                  </a:lnTo>
                  <a:lnTo>
                    <a:pt x="2716" y="1634"/>
                  </a:lnTo>
                  <a:lnTo>
                    <a:pt x="2724" y="1569"/>
                  </a:lnTo>
                  <a:lnTo>
                    <a:pt x="2729" y="1503"/>
                  </a:lnTo>
                  <a:lnTo>
                    <a:pt x="2731" y="1436"/>
                  </a:lnTo>
                  <a:lnTo>
                    <a:pt x="2729" y="1370"/>
                  </a:lnTo>
                  <a:lnTo>
                    <a:pt x="2724" y="1304"/>
                  </a:lnTo>
                  <a:lnTo>
                    <a:pt x="2716" y="1239"/>
                  </a:lnTo>
                  <a:lnTo>
                    <a:pt x="2705" y="1175"/>
                  </a:lnTo>
                  <a:lnTo>
                    <a:pt x="2691" y="1113"/>
                  </a:lnTo>
                  <a:lnTo>
                    <a:pt x="2673" y="1052"/>
                  </a:lnTo>
                  <a:lnTo>
                    <a:pt x="2652" y="990"/>
                  </a:lnTo>
                  <a:lnTo>
                    <a:pt x="2629" y="932"/>
                  </a:lnTo>
                  <a:lnTo>
                    <a:pt x="2603" y="875"/>
                  </a:lnTo>
                  <a:lnTo>
                    <a:pt x="2574" y="819"/>
                  </a:lnTo>
                  <a:lnTo>
                    <a:pt x="2543" y="765"/>
                  </a:lnTo>
                  <a:lnTo>
                    <a:pt x="2509" y="712"/>
                  </a:lnTo>
                  <a:lnTo>
                    <a:pt x="2473" y="662"/>
                  </a:lnTo>
                  <a:lnTo>
                    <a:pt x="2435" y="612"/>
                  </a:lnTo>
                  <a:lnTo>
                    <a:pt x="2394" y="566"/>
                  </a:lnTo>
                  <a:lnTo>
                    <a:pt x="2351" y="520"/>
                  </a:lnTo>
                  <a:lnTo>
                    <a:pt x="2306" y="477"/>
                  </a:lnTo>
                  <a:lnTo>
                    <a:pt x="2259" y="436"/>
                  </a:lnTo>
                  <a:lnTo>
                    <a:pt x="2210" y="398"/>
                  </a:lnTo>
                  <a:lnTo>
                    <a:pt x="2159" y="362"/>
                  </a:lnTo>
                  <a:lnTo>
                    <a:pt x="2106" y="328"/>
                  </a:lnTo>
                  <a:lnTo>
                    <a:pt x="2052" y="297"/>
                  </a:lnTo>
                  <a:lnTo>
                    <a:pt x="1996" y="268"/>
                  </a:lnTo>
                  <a:lnTo>
                    <a:pt x="1940" y="242"/>
                  </a:lnTo>
                  <a:lnTo>
                    <a:pt x="1881" y="219"/>
                  </a:lnTo>
                  <a:lnTo>
                    <a:pt x="1820" y="198"/>
                  </a:lnTo>
                  <a:lnTo>
                    <a:pt x="1758" y="180"/>
                  </a:lnTo>
                  <a:lnTo>
                    <a:pt x="1696" y="166"/>
                  </a:lnTo>
                  <a:lnTo>
                    <a:pt x="1632" y="155"/>
                  </a:lnTo>
                  <a:lnTo>
                    <a:pt x="1568" y="147"/>
                  </a:lnTo>
                  <a:lnTo>
                    <a:pt x="1502" y="142"/>
                  </a:lnTo>
                  <a:lnTo>
                    <a:pt x="1436" y="14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7B9A9E92-7BB4-4595-9FDE-6701EC728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313" y="479426"/>
              <a:ext cx="614363" cy="614363"/>
            </a:xfrm>
            <a:custGeom>
              <a:avLst/>
              <a:gdLst>
                <a:gd name="T0" fmla="*/ 985 w 2325"/>
                <a:gd name="T1" fmla="*/ 2312 h 2325"/>
                <a:gd name="T2" fmla="*/ 763 w 2325"/>
                <a:gd name="T3" fmla="*/ 2255 h 2325"/>
                <a:gd name="T4" fmla="*/ 560 w 2325"/>
                <a:gd name="T5" fmla="*/ 2157 h 2325"/>
                <a:gd name="T6" fmla="*/ 380 w 2325"/>
                <a:gd name="T7" fmla="*/ 2023 h 2325"/>
                <a:gd name="T8" fmla="*/ 230 w 2325"/>
                <a:gd name="T9" fmla="*/ 1859 h 2325"/>
                <a:gd name="T10" fmla="*/ 114 w 2325"/>
                <a:gd name="T11" fmla="*/ 1667 h 2325"/>
                <a:gd name="T12" fmla="*/ 36 w 2325"/>
                <a:gd name="T13" fmla="*/ 1453 h 2325"/>
                <a:gd name="T14" fmla="*/ 0 w 2325"/>
                <a:gd name="T15" fmla="*/ 1163 h 2325"/>
                <a:gd name="T16" fmla="*/ 23 w 2325"/>
                <a:gd name="T17" fmla="*/ 929 h 2325"/>
                <a:gd name="T18" fmla="*/ 91 w 2325"/>
                <a:gd name="T19" fmla="*/ 711 h 2325"/>
                <a:gd name="T20" fmla="*/ 198 w 2325"/>
                <a:gd name="T21" fmla="*/ 513 h 2325"/>
                <a:gd name="T22" fmla="*/ 341 w 2325"/>
                <a:gd name="T23" fmla="*/ 342 h 2325"/>
                <a:gd name="T24" fmla="*/ 512 w 2325"/>
                <a:gd name="T25" fmla="*/ 199 h 2325"/>
                <a:gd name="T26" fmla="*/ 710 w 2325"/>
                <a:gd name="T27" fmla="*/ 92 h 2325"/>
                <a:gd name="T28" fmla="*/ 929 w 2325"/>
                <a:gd name="T29" fmla="*/ 24 h 2325"/>
                <a:gd name="T30" fmla="*/ 1221 w 2325"/>
                <a:gd name="T31" fmla="*/ 2 h 2325"/>
                <a:gd name="T32" fmla="*/ 1452 w 2325"/>
                <a:gd name="T33" fmla="*/ 37 h 2325"/>
                <a:gd name="T34" fmla="*/ 1665 w 2325"/>
                <a:gd name="T35" fmla="*/ 115 h 2325"/>
                <a:gd name="T36" fmla="*/ 1857 w 2325"/>
                <a:gd name="T37" fmla="*/ 231 h 2325"/>
                <a:gd name="T38" fmla="*/ 2023 w 2325"/>
                <a:gd name="T39" fmla="*/ 381 h 2325"/>
                <a:gd name="T40" fmla="*/ 2156 w 2325"/>
                <a:gd name="T41" fmla="*/ 560 h 2325"/>
                <a:gd name="T42" fmla="*/ 2254 w 2325"/>
                <a:gd name="T43" fmla="*/ 764 h 2325"/>
                <a:gd name="T44" fmla="*/ 2319 w 2325"/>
                <a:gd name="T45" fmla="*/ 1044 h 2325"/>
                <a:gd name="T46" fmla="*/ 2319 w 2325"/>
                <a:gd name="T47" fmla="*/ 1281 h 2325"/>
                <a:gd name="T48" fmla="*/ 2272 w 2325"/>
                <a:gd name="T49" fmla="*/ 1508 h 2325"/>
                <a:gd name="T50" fmla="*/ 2184 w 2325"/>
                <a:gd name="T51" fmla="*/ 1717 h 2325"/>
                <a:gd name="T52" fmla="*/ 2059 w 2325"/>
                <a:gd name="T53" fmla="*/ 1902 h 2325"/>
                <a:gd name="T54" fmla="*/ 1902 w 2325"/>
                <a:gd name="T55" fmla="*/ 2060 h 2325"/>
                <a:gd name="T56" fmla="*/ 1716 w 2325"/>
                <a:gd name="T57" fmla="*/ 2185 h 2325"/>
                <a:gd name="T58" fmla="*/ 1507 w 2325"/>
                <a:gd name="T59" fmla="*/ 2274 h 2325"/>
                <a:gd name="T60" fmla="*/ 1221 w 2325"/>
                <a:gd name="T61" fmla="*/ 2324 h 2325"/>
                <a:gd name="T62" fmla="*/ 1058 w 2325"/>
                <a:gd name="T63" fmla="*/ 145 h 2325"/>
                <a:gd name="T64" fmla="*/ 858 w 2325"/>
                <a:gd name="T65" fmla="*/ 186 h 2325"/>
                <a:gd name="T66" fmla="*/ 676 w 2325"/>
                <a:gd name="T67" fmla="*/ 264 h 2325"/>
                <a:gd name="T68" fmla="*/ 512 w 2325"/>
                <a:gd name="T69" fmla="*/ 374 h 2325"/>
                <a:gd name="T70" fmla="*/ 373 w 2325"/>
                <a:gd name="T71" fmla="*/ 512 h 2325"/>
                <a:gd name="T72" fmla="*/ 263 w 2325"/>
                <a:gd name="T73" fmla="*/ 675 h 2325"/>
                <a:gd name="T74" fmla="*/ 186 w 2325"/>
                <a:gd name="T75" fmla="*/ 859 h 2325"/>
                <a:gd name="T76" fmla="*/ 145 w 2325"/>
                <a:gd name="T77" fmla="*/ 1058 h 2325"/>
                <a:gd name="T78" fmla="*/ 145 w 2325"/>
                <a:gd name="T79" fmla="*/ 1267 h 2325"/>
                <a:gd name="T80" fmla="*/ 186 w 2325"/>
                <a:gd name="T81" fmla="*/ 1467 h 2325"/>
                <a:gd name="T82" fmla="*/ 263 w 2325"/>
                <a:gd name="T83" fmla="*/ 1650 h 2325"/>
                <a:gd name="T84" fmla="*/ 373 w 2325"/>
                <a:gd name="T85" fmla="*/ 1813 h 2325"/>
                <a:gd name="T86" fmla="*/ 512 w 2325"/>
                <a:gd name="T87" fmla="*/ 1952 h 2325"/>
                <a:gd name="T88" fmla="*/ 676 w 2325"/>
                <a:gd name="T89" fmla="*/ 2063 h 2325"/>
                <a:gd name="T90" fmla="*/ 858 w 2325"/>
                <a:gd name="T91" fmla="*/ 2139 h 2325"/>
                <a:gd name="T92" fmla="*/ 1058 w 2325"/>
                <a:gd name="T93" fmla="*/ 2180 h 2325"/>
                <a:gd name="T94" fmla="*/ 1267 w 2325"/>
                <a:gd name="T95" fmla="*/ 2180 h 2325"/>
                <a:gd name="T96" fmla="*/ 1466 w 2325"/>
                <a:gd name="T97" fmla="*/ 2139 h 2325"/>
                <a:gd name="T98" fmla="*/ 1650 w 2325"/>
                <a:gd name="T99" fmla="*/ 2063 h 2325"/>
                <a:gd name="T100" fmla="*/ 1812 w 2325"/>
                <a:gd name="T101" fmla="*/ 1952 h 2325"/>
                <a:gd name="T102" fmla="*/ 1951 w 2325"/>
                <a:gd name="T103" fmla="*/ 1813 h 2325"/>
                <a:gd name="T104" fmla="*/ 2061 w 2325"/>
                <a:gd name="T105" fmla="*/ 1650 h 2325"/>
                <a:gd name="T106" fmla="*/ 2139 w 2325"/>
                <a:gd name="T107" fmla="*/ 1467 h 2325"/>
                <a:gd name="T108" fmla="*/ 2180 w 2325"/>
                <a:gd name="T109" fmla="*/ 1267 h 2325"/>
                <a:gd name="T110" fmla="*/ 2180 w 2325"/>
                <a:gd name="T111" fmla="*/ 1058 h 2325"/>
                <a:gd name="T112" fmla="*/ 2139 w 2325"/>
                <a:gd name="T113" fmla="*/ 859 h 2325"/>
                <a:gd name="T114" fmla="*/ 2061 w 2325"/>
                <a:gd name="T115" fmla="*/ 675 h 2325"/>
                <a:gd name="T116" fmla="*/ 1951 w 2325"/>
                <a:gd name="T117" fmla="*/ 512 h 2325"/>
                <a:gd name="T118" fmla="*/ 1812 w 2325"/>
                <a:gd name="T119" fmla="*/ 374 h 2325"/>
                <a:gd name="T120" fmla="*/ 1650 w 2325"/>
                <a:gd name="T121" fmla="*/ 264 h 2325"/>
                <a:gd name="T122" fmla="*/ 1466 w 2325"/>
                <a:gd name="T123" fmla="*/ 186 h 2325"/>
                <a:gd name="T124" fmla="*/ 1267 w 2325"/>
                <a:gd name="T125" fmla="*/ 145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5" h="2325">
                  <a:moveTo>
                    <a:pt x="1163" y="2325"/>
                  </a:moveTo>
                  <a:lnTo>
                    <a:pt x="1103" y="2324"/>
                  </a:lnTo>
                  <a:lnTo>
                    <a:pt x="1044" y="2319"/>
                  </a:lnTo>
                  <a:lnTo>
                    <a:pt x="985" y="2312"/>
                  </a:lnTo>
                  <a:lnTo>
                    <a:pt x="929" y="2303"/>
                  </a:lnTo>
                  <a:lnTo>
                    <a:pt x="872" y="2289"/>
                  </a:lnTo>
                  <a:lnTo>
                    <a:pt x="817" y="2274"/>
                  </a:lnTo>
                  <a:lnTo>
                    <a:pt x="763" y="2255"/>
                  </a:lnTo>
                  <a:lnTo>
                    <a:pt x="710" y="2234"/>
                  </a:lnTo>
                  <a:lnTo>
                    <a:pt x="659" y="2211"/>
                  </a:lnTo>
                  <a:lnTo>
                    <a:pt x="608" y="2185"/>
                  </a:lnTo>
                  <a:lnTo>
                    <a:pt x="560" y="2157"/>
                  </a:lnTo>
                  <a:lnTo>
                    <a:pt x="512" y="2127"/>
                  </a:lnTo>
                  <a:lnTo>
                    <a:pt x="467" y="2095"/>
                  </a:lnTo>
                  <a:lnTo>
                    <a:pt x="424" y="2060"/>
                  </a:lnTo>
                  <a:lnTo>
                    <a:pt x="380" y="2023"/>
                  </a:lnTo>
                  <a:lnTo>
                    <a:pt x="341" y="1985"/>
                  </a:lnTo>
                  <a:lnTo>
                    <a:pt x="302" y="1945"/>
                  </a:lnTo>
                  <a:lnTo>
                    <a:pt x="265" y="1902"/>
                  </a:lnTo>
                  <a:lnTo>
                    <a:pt x="230" y="1859"/>
                  </a:lnTo>
                  <a:lnTo>
                    <a:pt x="198" y="1813"/>
                  </a:lnTo>
                  <a:lnTo>
                    <a:pt x="168" y="1765"/>
                  </a:lnTo>
                  <a:lnTo>
                    <a:pt x="140" y="1717"/>
                  </a:lnTo>
                  <a:lnTo>
                    <a:pt x="114" y="1667"/>
                  </a:lnTo>
                  <a:lnTo>
                    <a:pt x="91" y="1615"/>
                  </a:lnTo>
                  <a:lnTo>
                    <a:pt x="70" y="1562"/>
                  </a:lnTo>
                  <a:lnTo>
                    <a:pt x="52" y="1508"/>
                  </a:lnTo>
                  <a:lnTo>
                    <a:pt x="36" y="1453"/>
                  </a:lnTo>
                  <a:lnTo>
                    <a:pt x="23" y="1397"/>
                  </a:lnTo>
                  <a:lnTo>
                    <a:pt x="6" y="1281"/>
                  </a:lnTo>
                  <a:lnTo>
                    <a:pt x="1" y="1223"/>
                  </a:lnTo>
                  <a:lnTo>
                    <a:pt x="0" y="1163"/>
                  </a:lnTo>
                  <a:lnTo>
                    <a:pt x="1" y="1104"/>
                  </a:lnTo>
                  <a:lnTo>
                    <a:pt x="6" y="1044"/>
                  </a:lnTo>
                  <a:lnTo>
                    <a:pt x="13" y="986"/>
                  </a:lnTo>
                  <a:lnTo>
                    <a:pt x="23" y="929"/>
                  </a:lnTo>
                  <a:lnTo>
                    <a:pt x="36" y="872"/>
                  </a:lnTo>
                  <a:lnTo>
                    <a:pt x="52" y="818"/>
                  </a:lnTo>
                  <a:lnTo>
                    <a:pt x="70" y="764"/>
                  </a:lnTo>
                  <a:lnTo>
                    <a:pt x="91" y="711"/>
                  </a:lnTo>
                  <a:lnTo>
                    <a:pt x="114" y="660"/>
                  </a:lnTo>
                  <a:lnTo>
                    <a:pt x="140" y="609"/>
                  </a:lnTo>
                  <a:lnTo>
                    <a:pt x="168" y="560"/>
                  </a:lnTo>
                  <a:lnTo>
                    <a:pt x="198" y="513"/>
                  </a:lnTo>
                  <a:lnTo>
                    <a:pt x="230" y="468"/>
                  </a:lnTo>
                  <a:lnTo>
                    <a:pt x="265" y="423"/>
                  </a:lnTo>
                  <a:lnTo>
                    <a:pt x="302" y="381"/>
                  </a:lnTo>
                  <a:lnTo>
                    <a:pt x="341" y="342"/>
                  </a:lnTo>
                  <a:lnTo>
                    <a:pt x="380" y="302"/>
                  </a:lnTo>
                  <a:lnTo>
                    <a:pt x="424" y="266"/>
                  </a:lnTo>
                  <a:lnTo>
                    <a:pt x="467" y="231"/>
                  </a:lnTo>
                  <a:lnTo>
                    <a:pt x="512" y="199"/>
                  </a:lnTo>
                  <a:lnTo>
                    <a:pt x="560" y="169"/>
                  </a:lnTo>
                  <a:lnTo>
                    <a:pt x="608" y="141"/>
                  </a:lnTo>
                  <a:lnTo>
                    <a:pt x="659" y="115"/>
                  </a:lnTo>
                  <a:lnTo>
                    <a:pt x="710" y="92"/>
                  </a:lnTo>
                  <a:lnTo>
                    <a:pt x="763" y="71"/>
                  </a:lnTo>
                  <a:lnTo>
                    <a:pt x="817" y="53"/>
                  </a:lnTo>
                  <a:lnTo>
                    <a:pt x="872" y="37"/>
                  </a:lnTo>
                  <a:lnTo>
                    <a:pt x="929" y="24"/>
                  </a:lnTo>
                  <a:lnTo>
                    <a:pt x="1044" y="6"/>
                  </a:lnTo>
                  <a:lnTo>
                    <a:pt x="1103" y="2"/>
                  </a:lnTo>
                  <a:lnTo>
                    <a:pt x="1163" y="0"/>
                  </a:lnTo>
                  <a:lnTo>
                    <a:pt x="1221" y="2"/>
                  </a:lnTo>
                  <a:lnTo>
                    <a:pt x="1281" y="6"/>
                  </a:lnTo>
                  <a:lnTo>
                    <a:pt x="1339" y="14"/>
                  </a:lnTo>
                  <a:lnTo>
                    <a:pt x="1397" y="24"/>
                  </a:lnTo>
                  <a:lnTo>
                    <a:pt x="1452" y="37"/>
                  </a:lnTo>
                  <a:lnTo>
                    <a:pt x="1507" y="53"/>
                  </a:lnTo>
                  <a:lnTo>
                    <a:pt x="1561" y="71"/>
                  </a:lnTo>
                  <a:lnTo>
                    <a:pt x="1614" y="92"/>
                  </a:lnTo>
                  <a:lnTo>
                    <a:pt x="1665" y="115"/>
                  </a:lnTo>
                  <a:lnTo>
                    <a:pt x="1716" y="141"/>
                  </a:lnTo>
                  <a:lnTo>
                    <a:pt x="1765" y="169"/>
                  </a:lnTo>
                  <a:lnTo>
                    <a:pt x="1812" y="199"/>
                  </a:lnTo>
                  <a:lnTo>
                    <a:pt x="1857" y="231"/>
                  </a:lnTo>
                  <a:lnTo>
                    <a:pt x="1902" y="266"/>
                  </a:lnTo>
                  <a:lnTo>
                    <a:pt x="1944" y="302"/>
                  </a:lnTo>
                  <a:lnTo>
                    <a:pt x="1983" y="342"/>
                  </a:lnTo>
                  <a:lnTo>
                    <a:pt x="2023" y="381"/>
                  </a:lnTo>
                  <a:lnTo>
                    <a:pt x="2059" y="423"/>
                  </a:lnTo>
                  <a:lnTo>
                    <a:pt x="2094" y="468"/>
                  </a:lnTo>
                  <a:lnTo>
                    <a:pt x="2126" y="513"/>
                  </a:lnTo>
                  <a:lnTo>
                    <a:pt x="2156" y="560"/>
                  </a:lnTo>
                  <a:lnTo>
                    <a:pt x="2184" y="609"/>
                  </a:lnTo>
                  <a:lnTo>
                    <a:pt x="2210" y="660"/>
                  </a:lnTo>
                  <a:lnTo>
                    <a:pt x="2233" y="711"/>
                  </a:lnTo>
                  <a:lnTo>
                    <a:pt x="2254" y="764"/>
                  </a:lnTo>
                  <a:lnTo>
                    <a:pt x="2272" y="818"/>
                  </a:lnTo>
                  <a:lnTo>
                    <a:pt x="2288" y="872"/>
                  </a:lnTo>
                  <a:lnTo>
                    <a:pt x="2301" y="929"/>
                  </a:lnTo>
                  <a:lnTo>
                    <a:pt x="2319" y="1044"/>
                  </a:lnTo>
                  <a:lnTo>
                    <a:pt x="2323" y="1104"/>
                  </a:lnTo>
                  <a:lnTo>
                    <a:pt x="2325" y="1163"/>
                  </a:lnTo>
                  <a:lnTo>
                    <a:pt x="2323" y="1223"/>
                  </a:lnTo>
                  <a:lnTo>
                    <a:pt x="2319" y="1281"/>
                  </a:lnTo>
                  <a:lnTo>
                    <a:pt x="2311" y="1340"/>
                  </a:lnTo>
                  <a:lnTo>
                    <a:pt x="2301" y="1397"/>
                  </a:lnTo>
                  <a:lnTo>
                    <a:pt x="2288" y="1453"/>
                  </a:lnTo>
                  <a:lnTo>
                    <a:pt x="2272" y="1508"/>
                  </a:lnTo>
                  <a:lnTo>
                    <a:pt x="2254" y="1562"/>
                  </a:lnTo>
                  <a:lnTo>
                    <a:pt x="2233" y="1615"/>
                  </a:lnTo>
                  <a:lnTo>
                    <a:pt x="2210" y="1667"/>
                  </a:lnTo>
                  <a:lnTo>
                    <a:pt x="2184" y="1717"/>
                  </a:lnTo>
                  <a:lnTo>
                    <a:pt x="2156" y="1765"/>
                  </a:lnTo>
                  <a:lnTo>
                    <a:pt x="2126" y="1813"/>
                  </a:lnTo>
                  <a:lnTo>
                    <a:pt x="2094" y="1859"/>
                  </a:lnTo>
                  <a:lnTo>
                    <a:pt x="2059" y="1902"/>
                  </a:lnTo>
                  <a:lnTo>
                    <a:pt x="2023" y="1945"/>
                  </a:lnTo>
                  <a:lnTo>
                    <a:pt x="1983" y="1985"/>
                  </a:lnTo>
                  <a:lnTo>
                    <a:pt x="1944" y="2023"/>
                  </a:lnTo>
                  <a:lnTo>
                    <a:pt x="1902" y="2060"/>
                  </a:lnTo>
                  <a:lnTo>
                    <a:pt x="1857" y="2095"/>
                  </a:lnTo>
                  <a:lnTo>
                    <a:pt x="1812" y="2127"/>
                  </a:lnTo>
                  <a:lnTo>
                    <a:pt x="1765" y="2157"/>
                  </a:lnTo>
                  <a:lnTo>
                    <a:pt x="1716" y="2185"/>
                  </a:lnTo>
                  <a:lnTo>
                    <a:pt x="1665" y="2211"/>
                  </a:lnTo>
                  <a:lnTo>
                    <a:pt x="1614" y="2234"/>
                  </a:lnTo>
                  <a:lnTo>
                    <a:pt x="1561" y="2255"/>
                  </a:lnTo>
                  <a:lnTo>
                    <a:pt x="1507" y="2274"/>
                  </a:lnTo>
                  <a:lnTo>
                    <a:pt x="1452" y="2289"/>
                  </a:lnTo>
                  <a:lnTo>
                    <a:pt x="1397" y="2303"/>
                  </a:lnTo>
                  <a:lnTo>
                    <a:pt x="1281" y="2319"/>
                  </a:lnTo>
                  <a:lnTo>
                    <a:pt x="1221" y="2324"/>
                  </a:lnTo>
                  <a:lnTo>
                    <a:pt x="1163" y="2325"/>
                  </a:lnTo>
                  <a:close/>
                  <a:moveTo>
                    <a:pt x="1163" y="140"/>
                  </a:moveTo>
                  <a:lnTo>
                    <a:pt x="1110" y="141"/>
                  </a:lnTo>
                  <a:lnTo>
                    <a:pt x="1058" y="145"/>
                  </a:lnTo>
                  <a:lnTo>
                    <a:pt x="1007" y="152"/>
                  </a:lnTo>
                  <a:lnTo>
                    <a:pt x="956" y="161"/>
                  </a:lnTo>
                  <a:lnTo>
                    <a:pt x="907" y="173"/>
                  </a:lnTo>
                  <a:lnTo>
                    <a:pt x="858" y="186"/>
                  </a:lnTo>
                  <a:lnTo>
                    <a:pt x="811" y="203"/>
                  </a:lnTo>
                  <a:lnTo>
                    <a:pt x="764" y="221"/>
                  </a:lnTo>
                  <a:lnTo>
                    <a:pt x="719" y="241"/>
                  </a:lnTo>
                  <a:lnTo>
                    <a:pt x="676" y="264"/>
                  </a:lnTo>
                  <a:lnTo>
                    <a:pt x="632" y="289"/>
                  </a:lnTo>
                  <a:lnTo>
                    <a:pt x="590" y="315"/>
                  </a:lnTo>
                  <a:lnTo>
                    <a:pt x="551" y="344"/>
                  </a:lnTo>
                  <a:lnTo>
                    <a:pt x="512" y="374"/>
                  </a:lnTo>
                  <a:lnTo>
                    <a:pt x="475" y="407"/>
                  </a:lnTo>
                  <a:lnTo>
                    <a:pt x="439" y="440"/>
                  </a:lnTo>
                  <a:lnTo>
                    <a:pt x="406" y="476"/>
                  </a:lnTo>
                  <a:lnTo>
                    <a:pt x="373" y="512"/>
                  </a:lnTo>
                  <a:lnTo>
                    <a:pt x="343" y="552"/>
                  </a:lnTo>
                  <a:lnTo>
                    <a:pt x="314" y="591"/>
                  </a:lnTo>
                  <a:lnTo>
                    <a:pt x="288" y="633"/>
                  </a:lnTo>
                  <a:lnTo>
                    <a:pt x="263" y="675"/>
                  </a:lnTo>
                  <a:lnTo>
                    <a:pt x="240" y="720"/>
                  </a:lnTo>
                  <a:lnTo>
                    <a:pt x="220" y="765"/>
                  </a:lnTo>
                  <a:lnTo>
                    <a:pt x="202" y="812"/>
                  </a:lnTo>
                  <a:lnTo>
                    <a:pt x="186" y="859"/>
                  </a:lnTo>
                  <a:lnTo>
                    <a:pt x="172" y="908"/>
                  </a:lnTo>
                  <a:lnTo>
                    <a:pt x="161" y="957"/>
                  </a:lnTo>
                  <a:lnTo>
                    <a:pt x="151" y="1008"/>
                  </a:lnTo>
                  <a:lnTo>
                    <a:pt x="145" y="1058"/>
                  </a:lnTo>
                  <a:lnTo>
                    <a:pt x="140" y="1111"/>
                  </a:lnTo>
                  <a:lnTo>
                    <a:pt x="139" y="1163"/>
                  </a:lnTo>
                  <a:lnTo>
                    <a:pt x="140" y="1215"/>
                  </a:lnTo>
                  <a:lnTo>
                    <a:pt x="145" y="1267"/>
                  </a:lnTo>
                  <a:lnTo>
                    <a:pt x="151" y="1319"/>
                  </a:lnTo>
                  <a:lnTo>
                    <a:pt x="161" y="1369"/>
                  </a:lnTo>
                  <a:lnTo>
                    <a:pt x="172" y="1418"/>
                  </a:lnTo>
                  <a:lnTo>
                    <a:pt x="186" y="1467"/>
                  </a:lnTo>
                  <a:lnTo>
                    <a:pt x="202" y="1514"/>
                  </a:lnTo>
                  <a:lnTo>
                    <a:pt x="220" y="1561"/>
                  </a:lnTo>
                  <a:lnTo>
                    <a:pt x="240" y="1607"/>
                  </a:lnTo>
                  <a:lnTo>
                    <a:pt x="263" y="1650"/>
                  </a:lnTo>
                  <a:lnTo>
                    <a:pt x="288" y="1693"/>
                  </a:lnTo>
                  <a:lnTo>
                    <a:pt x="314" y="1735"/>
                  </a:lnTo>
                  <a:lnTo>
                    <a:pt x="343" y="1775"/>
                  </a:lnTo>
                  <a:lnTo>
                    <a:pt x="373" y="1813"/>
                  </a:lnTo>
                  <a:lnTo>
                    <a:pt x="406" y="1850"/>
                  </a:lnTo>
                  <a:lnTo>
                    <a:pt x="439" y="1886"/>
                  </a:lnTo>
                  <a:lnTo>
                    <a:pt x="475" y="1920"/>
                  </a:lnTo>
                  <a:lnTo>
                    <a:pt x="512" y="1952"/>
                  </a:lnTo>
                  <a:lnTo>
                    <a:pt x="551" y="1982"/>
                  </a:lnTo>
                  <a:lnTo>
                    <a:pt x="590" y="2011"/>
                  </a:lnTo>
                  <a:lnTo>
                    <a:pt x="632" y="2037"/>
                  </a:lnTo>
                  <a:lnTo>
                    <a:pt x="676" y="2063"/>
                  </a:lnTo>
                  <a:lnTo>
                    <a:pt x="719" y="2085"/>
                  </a:lnTo>
                  <a:lnTo>
                    <a:pt x="764" y="2106"/>
                  </a:lnTo>
                  <a:lnTo>
                    <a:pt x="811" y="2124"/>
                  </a:lnTo>
                  <a:lnTo>
                    <a:pt x="858" y="2139"/>
                  </a:lnTo>
                  <a:lnTo>
                    <a:pt x="907" y="2154"/>
                  </a:lnTo>
                  <a:lnTo>
                    <a:pt x="956" y="2165"/>
                  </a:lnTo>
                  <a:lnTo>
                    <a:pt x="1007" y="2174"/>
                  </a:lnTo>
                  <a:lnTo>
                    <a:pt x="1058" y="2180"/>
                  </a:lnTo>
                  <a:lnTo>
                    <a:pt x="1110" y="2185"/>
                  </a:lnTo>
                  <a:lnTo>
                    <a:pt x="1163" y="2186"/>
                  </a:lnTo>
                  <a:lnTo>
                    <a:pt x="1214" y="2185"/>
                  </a:lnTo>
                  <a:lnTo>
                    <a:pt x="1267" y="2180"/>
                  </a:lnTo>
                  <a:lnTo>
                    <a:pt x="1317" y="2174"/>
                  </a:lnTo>
                  <a:lnTo>
                    <a:pt x="1368" y="2165"/>
                  </a:lnTo>
                  <a:lnTo>
                    <a:pt x="1417" y="2154"/>
                  </a:lnTo>
                  <a:lnTo>
                    <a:pt x="1466" y="2139"/>
                  </a:lnTo>
                  <a:lnTo>
                    <a:pt x="1513" y="2124"/>
                  </a:lnTo>
                  <a:lnTo>
                    <a:pt x="1560" y="2106"/>
                  </a:lnTo>
                  <a:lnTo>
                    <a:pt x="1605" y="2085"/>
                  </a:lnTo>
                  <a:lnTo>
                    <a:pt x="1650" y="2063"/>
                  </a:lnTo>
                  <a:lnTo>
                    <a:pt x="1692" y="2037"/>
                  </a:lnTo>
                  <a:lnTo>
                    <a:pt x="1734" y="2011"/>
                  </a:lnTo>
                  <a:lnTo>
                    <a:pt x="1773" y="1982"/>
                  </a:lnTo>
                  <a:lnTo>
                    <a:pt x="1812" y="1952"/>
                  </a:lnTo>
                  <a:lnTo>
                    <a:pt x="1849" y="1920"/>
                  </a:lnTo>
                  <a:lnTo>
                    <a:pt x="1885" y="1886"/>
                  </a:lnTo>
                  <a:lnTo>
                    <a:pt x="1919" y="1850"/>
                  </a:lnTo>
                  <a:lnTo>
                    <a:pt x="1951" y="1813"/>
                  </a:lnTo>
                  <a:lnTo>
                    <a:pt x="1981" y="1775"/>
                  </a:lnTo>
                  <a:lnTo>
                    <a:pt x="2010" y="1735"/>
                  </a:lnTo>
                  <a:lnTo>
                    <a:pt x="2036" y="1693"/>
                  </a:lnTo>
                  <a:lnTo>
                    <a:pt x="2061" y="1650"/>
                  </a:lnTo>
                  <a:lnTo>
                    <a:pt x="2084" y="1607"/>
                  </a:lnTo>
                  <a:lnTo>
                    <a:pt x="2104" y="1561"/>
                  </a:lnTo>
                  <a:lnTo>
                    <a:pt x="2122" y="1514"/>
                  </a:lnTo>
                  <a:lnTo>
                    <a:pt x="2139" y="1467"/>
                  </a:lnTo>
                  <a:lnTo>
                    <a:pt x="2152" y="1418"/>
                  </a:lnTo>
                  <a:lnTo>
                    <a:pt x="2164" y="1369"/>
                  </a:lnTo>
                  <a:lnTo>
                    <a:pt x="2173" y="1319"/>
                  </a:lnTo>
                  <a:lnTo>
                    <a:pt x="2180" y="1267"/>
                  </a:lnTo>
                  <a:lnTo>
                    <a:pt x="2184" y="1215"/>
                  </a:lnTo>
                  <a:lnTo>
                    <a:pt x="2185" y="1163"/>
                  </a:lnTo>
                  <a:lnTo>
                    <a:pt x="2184" y="1111"/>
                  </a:lnTo>
                  <a:lnTo>
                    <a:pt x="2180" y="1058"/>
                  </a:lnTo>
                  <a:lnTo>
                    <a:pt x="2173" y="1008"/>
                  </a:lnTo>
                  <a:lnTo>
                    <a:pt x="2164" y="957"/>
                  </a:lnTo>
                  <a:lnTo>
                    <a:pt x="2152" y="908"/>
                  </a:lnTo>
                  <a:lnTo>
                    <a:pt x="2139" y="859"/>
                  </a:lnTo>
                  <a:lnTo>
                    <a:pt x="2122" y="812"/>
                  </a:lnTo>
                  <a:lnTo>
                    <a:pt x="2104" y="765"/>
                  </a:lnTo>
                  <a:lnTo>
                    <a:pt x="2084" y="720"/>
                  </a:lnTo>
                  <a:lnTo>
                    <a:pt x="2061" y="675"/>
                  </a:lnTo>
                  <a:lnTo>
                    <a:pt x="2036" y="633"/>
                  </a:lnTo>
                  <a:lnTo>
                    <a:pt x="2010" y="591"/>
                  </a:lnTo>
                  <a:lnTo>
                    <a:pt x="1981" y="552"/>
                  </a:lnTo>
                  <a:lnTo>
                    <a:pt x="1951" y="512"/>
                  </a:lnTo>
                  <a:lnTo>
                    <a:pt x="1919" y="476"/>
                  </a:lnTo>
                  <a:lnTo>
                    <a:pt x="1885" y="440"/>
                  </a:lnTo>
                  <a:lnTo>
                    <a:pt x="1849" y="407"/>
                  </a:lnTo>
                  <a:lnTo>
                    <a:pt x="1812" y="374"/>
                  </a:lnTo>
                  <a:lnTo>
                    <a:pt x="1773" y="344"/>
                  </a:lnTo>
                  <a:lnTo>
                    <a:pt x="1734" y="315"/>
                  </a:lnTo>
                  <a:lnTo>
                    <a:pt x="1692" y="289"/>
                  </a:lnTo>
                  <a:lnTo>
                    <a:pt x="1650" y="264"/>
                  </a:lnTo>
                  <a:lnTo>
                    <a:pt x="1605" y="241"/>
                  </a:lnTo>
                  <a:lnTo>
                    <a:pt x="1560" y="221"/>
                  </a:lnTo>
                  <a:lnTo>
                    <a:pt x="1513" y="203"/>
                  </a:lnTo>
                  <a:lnTo>
                    <a:pt x="1466" y="186"/>
                  </a:lnTo>
                  <a:lnTo>
                    <a:pt x="1417" y="173"/>
                  </a:lnTo>
                  <a:lnTo>
                    <a:pt x="1368" y="161"/>
                  </a:lnTo>
                  <a:lnTo>
                    <a:pt x="1317" y="152"/>
                  </a:lnTo>
                  <a:lnTo>
                    <a:pt x="1267" y="145"/>
                  </a:lnTo>
                  <a:lnTo>
                    <a:pt x="1214" y="141"/>
                  </a:lnTo>
                  <a:lnTo>
                    <a:pt x="1163" y="140"/>
                  </a:lnTo>
                  <a:close/>
                </a:path>
              </a:pathLst>
            </a:custGeom>
            <a:gradFill>
              <a:gsLst>
                <a:gs pos="30000">
                  <a:schemeClr val="accent1"/>
                </a:gs>
                <a:gs pos="85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396A2FA7-9199-49B2-B553-4711221BE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8" y="628651"/>
              <a:ext cx="1062038" cy="317500"/>
            </a:xfrm>
            <a:custGeom>
              <a:avLst/>
              <a:gdLst>
                <a:gd name="T0" fmla="*/ 3861 w 4017"/>
                <a:gd name="T1" fmla="*/ 626 h 1201"/>
                <a:gd name="T2" fmla="*/ 3994 w 4017"/>
                <a:gd name="T3" fmla="*/ 746 h 1201"/>
                <a:gd name="T4" fmla="*/ 4005 w 4017"/>
                <a:gd name="T5" fmla="*/ 943 h 1201"/>
                <a:gd name="T6" fmla="*/ 3909 w 4017"/>
                <a:gd name="T7" fmla="*/ 1082 h 1201"/>
                <a:gd name="T8" fmla="*/ 3615 w 4017"/>
                <a:gd name="T9" fmla="*/ 1190 h 1201"/>
                <a:gd name="T10" fmla="*/ 3274 w 4017"/>
                <a:gd name="T11" fmla="*/ 1194 h 1201"/>
                <a:gd name="T12" fmla="*/ 3009 w 4017"/>
                <a:gd name="T13" fmla="*/ 1134 h 1201"/>
                <a:gd name="T14" fmla="*/ 2822 w 4017"/>
                <a:gd name="T15" fmla="*/ 1016 h 1201"/>
                <a:gd name="T16" fmla="*/ 2918 w 4017"/>
                <a:gd name="T17" fmla="*/ 1005 h 1201"/>
                <a:gd name="T18" fmla="*/ 3166 w 4017"/>
                <a:gd name="T19" fmla="*/ 1111 h 1201"/>
                <a:gd name="T20" fmla="*/ 3496 w 4017"/>
                <a:gd name="T21" fmla="*/ 1135 h 1201"/>
                <a:gd name="T22" fmla="*/ 3744 w 4017"/>
                <a:gd name="T23" fmla="*/ 1090 h 1201"/>
                <a:gd name="T24" fmla="*/ 3908 w 4017"/>
                <a:gd name="T25" fmla="*/ 975 h 1201"/>
                <a:gd name="T26" fmla="*/ 3942 w 4017"/>
                <a:gd name="T27" fmla="*/ 849 h 1201"/>
                <a:gd name="T28" fmla="*/ 3891 w 4017"/>
                <a:gd name="T29" fmla="*/ 733 h 1201"/>
                <a:gd name="T30" fmla="*/ 3719 w 4017"/>
                <a:gd name="T31" fmla="*/ 660 h 1201"/>
                <a:gd name="T32" fmla="*/ 3049 w 4017"/>
                <a:gd name="T33" fmla="*/ 562 h 1201"/>
                <a:gd name="T34" fmla="*/ 2878 w 4017"/>
                <a:gd name="T35" fmla="*/ 464 h 1201"/>
                <a:gd name="T36" fmla="*/ 2824 w 4017"/>
                <a:gd name="T37" fmla="*/ 319 h 1201"/>
                <a:gd name="T38" fmla="*/ 2867 w 4017"/>
                <a:gd name="T39" fmla="*/ 156 h 1201"/>
                <a:gd name="T40" fmla="*/ 3017 w 4017"/>
                <a:gd name="T41" fmla="*/ 49 h 1201"/>
                <a:gd name="T42" fmla="*/ 3343 w 4017"/>
                <a:gd name="T43" fmla="*/ 0 h 1201"/>
                <a:gd name="T44" fmla="*/ 3656 w 4017"/>
                <a:gd name="T45" fmla="*/ 28 h 1201"/>
                <a:gd name="T46" fmla="*/ 3897 w 4017"/>
                <a:gd name="T47" fmla="*/ 128 h 1201"/>
                <a:gd name="T48" fmla="*/ 3953 w 4017"/>
                <a:gd name="T49" fmla="*/ 259 h 1201"/>
                <a:gd name="T50" fmla="*/ 3748 w 4017"/>
                <a:gd name="T51" fmla="*/ 128 h 1201"/>
                <a:gd name="T52" fmla="*/ 3493 w 4017"/>
                <a:gd name="T53" fmla="*/ 72 h 1201"/>
                <a:gd name="T54" fmla="*/ 3185 w 4017"/>
                <a:gd name="T55" fmla="*/ 78 h 1201"/>
                <a:gd name="T56" fmla="*/ 2974 w 4017"/>
                <a:gd name="T57" fmla="*/ 148 h 1201"/>
                <a:gd name="T58" fmla="*/ 2899 w 4017"/>
                <a:gd name="T59" fmla="*/ 288 h 1201"/>
                <a:gd name="T60" fmla="*/ 2935 w 4017"/>
                <a:gd name="T61" fmla="*/ 417 h 1201"/>
                <a:gd name="T62" fmla="*/ 3068 w 4017"/>
                <a:gd name="T63" fmla="*/ 496 h 1201"/>
                <a:gd name="T64" fmla="*/ 502 w 4017"/>
                <a:gd name="T65" fmla="*/ 74 h 1201"/>
                <a:gd name="T66" fmla="*/ 271 w 4017"/>
                <a:gd name="T67" fmla="*/ 148 h 1201"/>
                <a:gd name="T68" fmla="*/ 130 w 4017"/>
                <a:gd name="T69" fmla="*/ 300 h 1201"/>
                <a:gd name="T70" fmla="*/ 74 w 4017"/>
                <a:gd name="T71" fmla="*/ 529 h 1201"/>
                <a:gd name="T72" fmla="*/ 109 w 4017"/>
                <a:gd name="T73" fmla="*/ 855 h 1201"/>
                <a:gd name="T74" fmla="*/ 253 w 4017"/>
                <a:gd name="T75" fmla="*/ 1040 h 1201"/>
                <a:gd name="T76" fmla="*/ 450 w 4017"/>
                <a:gd name="T77" fmla="*/ 1117 h 1201"/>
                <a:gd name="T78" fmla="*/ 834 w 4017"/>
                <a:gd name="T79" fmla="*/ 1122 h 1201"/>
                <a:gd name="T80" fmla="*/ 1068 w 4017"/>
                <a:gd name="T81" fmla="*/ 1044 h 1201"/>
                <a:gd name="T82" fmla="*/ 1231 w 4017"/>
                <a:gd name="T83" fmla="*/ 597 h 1201"/>
                <a:gd name="T84" fmla="*/ 1082 w 4017"/>
                <a:gd name="T85" fmla="*/ 1116 h 1201"/>
                <a:gd name="T86" fmla="*/ 857 w 4017"/>
                <a:gd name="T87" fmla="*/ 1185 h 1201"/>
                <a:gd name="T88" fmla="*/ 528 w 4017"/>
                <a:gd name="T89" fmla="*/ 1196 h 1201"/>
                <a:gd name="T90" fmla="*/ 252 w 4017"/>
                <a:gd name="T91" fmla="*/ 1122 h 1201"/>
                <a:gd name="T92" fmla="*/ 84 w 4017"/>
                <a:gd name="T93" fmla="*/ 969 h 1201"/>
                <a:gd name="T94" fmla="*/ 2 w 4017"/>
                <a:gd name="T95" fmla="*/ 705 h 1201"/>
                <a:gd name="T96" fmla="*/ 23 w 4017"/>
                <a:gd name="T97" fmla="*/ 369 h 1201"/>
                <a:gd name="T98" fmla="*/ 139 w 4017"/>
                <a:gd name="T99" fmla="*/ 158 h 1201"/>
                <a:gd name="T100" fmla="*/ 356 w 4017"/>
                <a:gd name="T101" fmla="*/ 34 h 1201"/>
                <a:gd name="T102" fmla="*/ 631 w 4017"/>
                <a:gd name="T103" fmla="*/ 0 h 1201"/>
                <a:gd name="T104" fmla="*/ 893 w 4017"/>
                <a:gd name="T105" fmla="*/ 27 h 1201"/>
                <a:gd name="T106" fmla="*/ 1111 w 4017"/>
                <a:gd name="T107" fmla="*/ 126 h 1201"/>
                <a:gd name="T108" fmla="*/ 1187 w 4017"/>
                <a:gd name="T109" fmla="*/ 303 h 1201"/>
                <a:gd name="T110" fmla="*/ 1032 w 4017"/>
                <a:gd name="T111" fmla="*/ 158 h 1201"/>
                <a:gd name="T112" fmla="*/ 793 w 4017"/>
                <a:gd name="T113" fmla="*/ 78 h 1201"/>
                <a:gd name="T114" fmla="*/ 1994 w 4017"/>
                <a:gd name="T115" fmla="*/ 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17" h="1201">
                  <a:moveTo>
                    <a:pt x="3608" y="570"/>
                  </a:moveTo>
                  <a:lnTo>
                    <a:pt x="3630" y="572"/>
                  </a:lnTo>
                  <a:lnTo>
                    <a:pt x="3652" y="576"/>
                  </a:lnTo>
                  <a:lnTo>
                    <a:pt x="3674" y="578"/>
                  </a:lnTo>
                  <a:lnTo>
                    <a:pt x="3695" y="582"/>
                  </a:lnTo>
                  <a:lnTo>
                    <a:pt x="3736" y="589"/>
                  </a:lnTo>
                  <a:lnTo>
                    <a:pt x="3774" y="597"/>
                  </a:lnTo>
                  <a:lnTo>
                    <a:pt x="3794" y="603"/>
                  </a:lnTo>
                  <a:lnTo>
                    <a:pt x="3812" y="608"/>
                  </a:lnTo>
                  <a:lnTo>
                    <a:pt x="3828" y="614"/>
                  </a:lnTo>
                  <a:lnTo>
                    <a:pt x="3845" y="620"/>
                  </a:lnTo>
                  <a:lnTo>
                    <a:pt x="3861" y="626"/>
                  </a:lnTo>
                  <a:lnTo>
                    <a:pt x="3876" y="633"/>
                  </a:lnTo>
                  <a:lnTo>
                    <a:pt x="3891" y="640"/>
                  </a:lnTo>
                  <a:lnTo>
                    <a:pt x="3904" y="649"/>
                  </a:lnTo>
                  <a:lnTo>
                    <a:pt x="3917" y="657"/>
                  </a:lnTo>
                  <a:lnTo>
                    <a:pt x="3929" y="666"/>
                  </a:lnTo>
                  <a:lnTo>
                    <a:pt x="3941" y="675"/>
                  </a:lnTo>
                  <a:lnTo>
                    <a:pt x="3952" y="686"/>
                  </a:lnTo>
                  <a:lnTo>
                    <a:pt x="3962" y="697"/>
                  </a:lnTo>
                  <a:lnTo>
                    <a:pt x="3971" y="708"/>
                  </a:lnTo>
                  <a:lnTo>
                    <a:pt x="3980" y="720"/>
                  </a:lnTo>
                  <a:lnTo>
                    <a:pt x="3987" y="733"/>
                  </a:lnTo>
                  <a:lnTo>
                    <a:pt x="3994" y="746"/>
                  </a:lnTo>
                  <a:lnTo>
                    <a:pt x="4000" y="759"/>
                  </a:lnTo>
                  <a:lnTo>
                    <a:pt x="4005" y="775"/>
                  </a:lnTo>
                  <a:lnTo>
                    <a:pt x="4010" y="790"/>
                  </a:lnTo>
                  <a:lnTo>
                    <a:pt x="4012" y="806"/>
                  </a:lnTo>
                  <a:lnTo>
                    <a:pt x="4014" y="824"/>
                  </a:lnTo>
                  <a:lnTo>
                    <a:pt x="4017" y="841"/>
                  </a:lnTo>
                  <a:lnTo>
                    <a:pt x="4017" y="860"/>
                  </a:lnTo>
                  <a:lnTo>
                    <a:pt x="4016" y="880"/>
                  </a:lnTo>
                  <a:lnTo>
                    <a:pt x="4013" y="904"/>
                  </a:lnTo>
                  <a:lnTo>
                    <a:pt x="4011" y="916"/>
                  </a:lnTo>
                  <a:lnTo>
                    <a:pt x="4008" y="930"/>
                  </a:lnTo>
                  <a:lnTo>
                    <a:pt x="4005" y="943"/>
                  </a:lnTo>
                  <a:lnTo>
                    <a:pt x="4000" y="956"/>
                  </a:lnTo>
                  <a:lnTo>
                    <a:pt x="3994" y="970"/>
                  </a:lnTo>
                  <a:lnTo>
                    <a:pt x="3988" y="985"/>
                  </a:lnTo>
                  <a:lnTo>
                    <a:pt x="3981" y="999"/>
                  </a:lnTo>
                  <a:lnTo>
                    <a:pt x="3971" y="1012"/>
                  </a:lnTo>
                  <a:lnTo>
                    <a:pt x="3966" y="1020"/>
                  </a:lnTo>
                  <a:lnTo>
                    <a:pt x="3962" y="1027"/>
                  </a:lnTo>
                  <a:lnTo>
                    <a:pt x="3951" y="1041"/>
                  </a:lnTo>
                  <a:lnTo>
                    <a:pt x="3938" y="1056"/>
                  </a:lnTo>
                  <a:lnTo>
                    <a:pt x="3930" y="1062"/>
                  </a:lnTo>
                  <a:lnTo>
                    <a:pt x="3923" y="1069"/>
                  </a:lnTo>
                  <a:lnTo>
                    <a:pt x="3909" y="1082"/>
                  </a:lnTo>
                  <a:lnTo>
                    <a:pt x="3891" y="1095"/>
                  </a:lnTo>
                  <a:lnTo>
                    <a:pt x="3872" y="1108"/>
                  </a:lnTo>
                  <a:lnTo>
                    <a:pt x="3851" y="1120"/>
                  </a:lnTo>
                  <a:lnTo>
                    <a:pt x="3830" y="1131"/>
                  </a:lnTo>
                  <a:lnTo>
                    <a:pt x="3818" y="1137"/>
                  </a:lnTo>
                  <a:lnTo>
                    <a:pt x="3804" y="1142"/>
                  </a:lnTo>
                  <a:lnTo>
                    <a:pt x="3779" y="1153"/>
                  </a:lnTo>
                  <a:lnTo>
                    <a:pt x="3750" y="1162"/>
                  </a:lnTo>
                  <a:lnTo>
                    <a:pt x="3720" y="1171"/>
                  </a:lnTo>
                  <a:lnTo>
                    <a:pt x="3687" y="1178"/>
                  </a:lnTo>
                  <a:lnTo>
                    <a:pt x="3652" y="1185"/>
                  </a:lnTo>
                  <a:lnTo>
                    <a:pt x="3615" y="1190"/>
                  </a:lnTo>
                  <a:lnTo>
                    <a:pt x="3596" y="1192"/>
                  </a:lnTo>
                  <a:lnTo>
                    <a:pt x="3575" y="1195"/>
                  </a:lnTo>
                  <a:lnTo>
                    <a:pt x="3533" y="1198"/>
                  </a:lnTo>
                  <a:lnTo>
                    <a:pt x="3489" y="1201"/>
                  </a:lnTo>
                  <a:lnTo>
                    <a:pt x="3465" y="1201"/>
                  </a:lnTo>
                  <a:lnTo>
                    <a:pt x="3441" y="1201"/>
                  </a:lnTo>
                  <a:lnTo>
                    <a:pt x="3412" y="1201"/>
                  </a:lnTo>
                  <a:lnTo>
                    <a:pt x="3383" y="1201"/>
                  </a:lnTo>
                  <a:lnTo>
                    <a:pt x="3355" y="1200"/>
                  </a:lnTo>
                  <a:lnTo>
                    <a:pt x="3327" y="1198"/>
                  </a:lnTo>
                  <a:lnTo>
                    <a:pt x="3301" y="1196"/>
                  </a:lnTo>
                  <a:lnTo>
                    <a:pt x="3274" y="1194"/>
                  </a:lnTo>
                  <a:lnTo>
                    <a:pt x="3249" y="1191"/>
                  </a:lnTo>
                  <a:lnTo>
                    <a:pt x="3224" y="1189"/>
                  </a:lnTo>
                  <a:lnTo>
                    <a:pt x="3200" y="1185"/>
                  </a:lnTo>
                  <a:lnTo>
                    <a:pt x="3177" y="1182"/>
                  </a:lnTo>
                  <a:lnTo>
                    <a:pt x="3154" y="1177"/>
                  </a:lnTo>
                  <a:lnTo>
                    <a:pt x="3131" y="1172"/>
                  </a:lnTo>
                  <a:lnTo>
                    <a:pt x="3110" y="1167"/>
                  </a:lnTo>
                  <a:lnTo>
                    <a:pt x="3088" y="1161"/>
                  </a:lnTo>
                  <a:lnTo>
                    <a:pt x="3068" y="1155"/>
                  </a:lnTo>
                  <a:lnTo>
                    <a:pt x="3047" y="1148"/>
                  </a:lnTo>
                  <a:lnTo>
                    <a:pt x="3028" y="1141"/>
                  </a:lnTo>
                  <a:lnTo>
                    <a:pt x="3009" y="1134"/>
                  </a:lnTo>
                  <a:lnTo>
                    <a:pt x="2990" y="1125"/>
                  </a:lnTo>
                  <a:lnTo>
                    <a:pt x="2972" y="1117"/>
                  </a:lnTo>
                  <a:lnTo>
                    <a:pt x="2954" y="1108"/>
                  </a:lnTo>
                  <a:lnTo>
                    <a:pt x="2936" y="1098"/>
                  </a:lnTo>
                  <a:lnTo>
                    <a:pt x="2919" y="1088"/>
                  </a:lnTo>
                  <a:lnTo>
                    <a:pt x="2911" y="1083"/>
                  </a:lnTo>
                  <a:lnTo>
                    <a:pt x="2902" y="1077"/>
                  </a:lnTo>
                  <a:lnTo>
                    <a:pt x="2885" y="1066"/>
                  </a:lnTo>
                  <a:lnTo>
                    <a:pt x="2869" y="1054"/>
                  </a:lnTo>
                  <a:lnTo>
                    <a:pt x="2853" y="1042"/>
                  </a:lnTo>
                  <a:lnTo>
                    <a:pt x="2837" y="1029"/>
                  </a:lnTo>
                  <a:lnTo>
                    <a:pt x="2822" y="1016"/>
                  </a:lnTo>
                  <a:lnTo>
                    <a:pt x="2807" y="1002"/>
                  </a:lnTo>
                  <a:lnTo>
                    <a:pt x="2777" y="972"/>
                  </a:lnTo>
                  <a:lnTo>
                    <a:pt x="2773" y="967"/>
                  </a:lnTo>
                  <a:lnTo>
                    <a:pt x="2807" y="904"/>
                  </a:lnTo>
                  <a:lnTo>
                    <a:pt x="2817" y="914"/>
                  </a:lnTo>
                  <a:lnTo>
                    <a:pt x="2829" y="927"/>
                  </a:lnTo>
                  <a:lnTo>
                    <a:pt x="2841" y="939"/>
                  </a:lnTo>
                  <a:lnTo>
                    <a:pt x="2853" y="950"/>
                  </a:lnTo>
                  <a:lnTo>
                    <a:pt x="2865" y="962"/>
                  </a:lnTo>
                  <a:lnTo>
                    <a:pt x="2890" y="984"/>
                  </a:lnTo>
                  <a:lnTo>
                    <a:pt x="2903" y="994"/>
                  </a:lnTo>
                  <a:lnTo>
                    <a:pt x="2918" y="1005"/>
                  </a:lnTo>
                  <a:lnTo>
                    <a:pt x="2945" y="1024"/>
                  </a:lnTo>
                  <a:lnTo>
                    <a:pt x="2977" y="1042"/>
                  </a:lnTo>
                  <a:lnTo>
                    <a:pt x="2992" y="1051"/>
                  </a:lnTo>
                  <a:lnTo>
                    <a:pt x="3009" y="1059"/>
                  </a:lnTo>
                  <a:lnTo>
                    <a:pt x="3026" y="1068"/>
                  </a:lnTo>
                  <a:lnTo>
                    <a:pt x="3044" y="1075"/>
                  </a:lnTo>
                  <a:lnTo>
                    <a:pt x="3063" y="1082"/>
                  </a:lnTo>
                  <a:lnTo>
                    <a:pt x="3082" y="1088"/>
                  </a:lnTo>
                  <a:lnTo>
                    <a:pt x="3101" y="1095"/>
                  </a:lnTo>
                  <a:lnTo>
                    <a:pt x="3123" y="1100"/>
                  </a:lnTo>
                  <a:lnTo>
                    <a:pt x="3143" y="1106"/>
                  </a:lnTo>
                  <a:lnTo>
                    <a:pt x="3166" y="1111"/>
                  </a:lnTo>
                  <a:lnTo>
                    <a:pt x="3189" y="1116"/>
                  </a:lnTo>
                  <a:lnTo>
                    <a:pt x="3213" y="1119"/>
                  </a:lnTo>
                  <a:lnTo>
                    <a:pt x="3238" y="1123"/>
                  </a:lnTo>
                  <a:lnTo>
                    <a:pt x="3263" y="1126"/>
                  </a:lnTo>
                  <a:lnTo>
                    <a:pt x="3291" y="1129"/>
                  </a:lnTo>
                  <a:lnTo>
                    <a:pt x="3319" y="1131"/>
                  </a:lnTo>
                  <a:lnTo>
                    <a:pt x="3347" y="1134"/>
                  </a:lnTo>
                  <a:lnTo>
                    <a:pt x="3377" y="1135"/>
                  </a:lnTo>
                  <a:lnTo>
                    <a:pt x="3407" y="1135"/>
                  </a:lnTo>
                  <a:lnTo>
                    <a:pt x="3440" y="1136"/>
                  </a:lnTo>
                  <a:lnTo>
                    <a:pt x="3469" y="1135"/>
                  </a:lnTo>
                  <a:lnTo>
                    <a:pt x="3496" y="1135"/>
                  </a:lnTo>
                  <a:lnTo>
                    <a:pt x="3524" y="1132"/>
                  </a:lnTo>
                  <a:lnTo>
                    <a:pt x="3550" y="1131"/>
                  </a:lnTo>
                  <a:lnTo>
                    <a:pt x="3576" y="1128"/>
                  </a:lnTo>
                  <a:lnTo>
                    <a:pt x="3602" y="1125"/>
                  </a:lnTo>
                  <a:lnTo>
                    <a:pt x="3626" y="1120"/>
                  </a:lnTo>
                  <a:lnTo>
                    <a:pt x="3638" y="1119"/>
                  </a:lnTo>
                  <a:lnTo>
                    <a:pt x="3650" y="1117"/>
                  </a:lnTo>
                  <a:lnTo>
                    <a:pt x="3672" y="1112"/>
                  </a:lnTo>
                  <a:lnTo>
                    <a:pt x="3694" y="1106"/>
                  </a:lnTo>
                  <a:lnTo>
                    <a:pt x="3714" y="1100"/>
                  </a:lnTo>
                  <a:lnTo>
                    <a:pt x="3735" y="1093"/>
                  </a:lnTo>
                  <a:lnTo>
                    <a:pt x="3744" y="1090"/>
                  </a:lnTo>
                  <a:lnTo>
                    <a:pt x="3754" y="1087"/>
                  </a:lnTo>
                  <a:lnTo>
                    <a:pt x="3773" y="1078"/>
                  </a:lnTo>
                  <a:lnTo>
                    <a:pt x="3791" y="1070"/>
                  </a:lnTo>
                  <a:lnTo>
                    <a:pt x="3808" y="1062"/>
                  </a:lnTo>
                  <a:lnTo>
                    <a:pt x="3824" y="1053"/>
                  </a:lnTo>
                  <a:lnTo>
                    <a:pt x="3838" y="1044"/>
                  </a:lnTo>
                  <a:lnTo>
                    <a:pt x="3852" y="1033"/>
                  </a:lnTo>
                  <a:lnTo>
                    <a:pt x="3866" y="1022"/>
                  </a:lnTo>
                  <a:lnTo>
                    <a:pt x="3878" y="1011"/>
                  </a:lnTo>
                  <a:lnTo>
                    <a:pt x="3888" y="1000"/>
                  </a:lnTo>
                  <a:lnTo>
                    <a:pt x="3899" y="988"/>
                  </a:lnTo>
                  <a:lnTo>
                    <a:pt x="3908" y="975"/>
                  </a:lnTo>
                  <a:lnTo>
                    <a:pt x="3912" y="969"/>
                  </a:lnTo>
                  <a:lnTo>
                    <a:pt x="3916" y="963"/>
                  </a:lnTo>
                  <a:lnTo>
                    <a:pt x="3923" y="950"/>
                  </a:lnTo>
                  <a:lnTo>
                    <a:pt x="3929" y="936"/>
                  </a:lnTo>
                  <a:lnTo>
                    <a:pt x="3932" y="930"/>
                  </a:lnTo>
                  <a:lnTo>
                    <a:pt x="3934" y="922"/>
                  </a:lnTo>
                  <a:lnTo>
                    <a:pt x="3938" y="908"/>
                  </a:lnTo>
                  <a:lnTo>
                    <a:pt x="3939" y="900"/>
                  </a:lnTo>
                  <a:lnTo>
                    <a:pt x="3940" y="892"/>
                  </a:lnTo>
                  <a:lnTo>
                    <a:pt x="3942" y="877"/>
                  </a:lnTo>
                  <a:lnTo>
                    <a:pt x="3942" y="861"/>
                  </a:lnTo>
                  <a:lnTo>
                    <a:pt x="3942" y="849"/>
                  </a:lnTo>
                  <a:lnTo>
                    <a:pt x="3941" y="837"/>
                  </a:lnTo>
                  <a:lnTo>
                    <a:pt x="3940" y="826"/>
                  </a:lnTo>
                  <a:lnTo>
                    <a:pt x="3938" y="816"/>
                  </a:lnTo>
                  <a:lnTo>
                    <a:pt x="3935" y="805"/>
                  </a:lnTo>
                  <a:lnTo>
                    <a:pt x="3933" y="794"/>
                  </a:lnTo>
                  <a:lnTo>
                    <a:pt x="3928" y="784"/>
                  </a:lnTo>
                  <a:lnTo>
                    <a:pt x="3924" y="775"/>
                  </a:lnTo>
                  <a:lnTo>
                    <a:pt x="3918" y="766"/>
                  </a:lnTo>
                  <a:lnTo>
                    <a:pt x="3912" y="757"/>
                  </a:lnTo>
                  <a:lnTo>
                    <a:pt x="3906" y="748"/>
                  </a:lnTo>
                  <a:lnTo>
                    <a:pt x="3899" y="741"/>
                  </a:lnTo>
                  <a:lnTo>
                    <a:pt x="3891" y="733"/>
                  </a:lnTo>
                  <a:lnTo>
                    <a:pt x="3882" y="726"/>
                  </a:lnTo>
                  <a:lnTo>
                    <a:pt x="3873" y="718"/>
                  </a:lnTo>
                  <a:lnTo>
                    <a:pt x="3863" y="712"/>
                  </a:lnTo>
                  <a:lnTo>
                    <a:pt x="3852" y="705"/>
                  </a:lnTo>
                  <a:lnTo>
                    <a:pt x="3840" y="699"/>
                  </a:lnTo>
                  <a:lnTo>
                    <a:pt x="3828" y="693"/>
                  </a:lnTo>
                  <a:lnTo>
                    <a:pt x="3815" y="688"/>
                  </a:lnTo>
                  <a:lnTo>
                    <a:pt x="3801" y="682"/>
                  </a:lnTo>
                  <a:lnTo>
                    <a:pt x="3786" y="678"/>
                  </a:lnTo>
                  <a:lnTo>
                    <a:pt x="3754" y="668"/>
                  </a:lnTo>
                  <a:lnTo>
                    <a:pt x="3737" y="664"/>
                  </a:lnTo>
                  <a:lnTo>
                    <a:pt x="3719" y="660"/>
                  </a:lnTo>
                  <a:lnTo>
                    <a:pt x="3700" y="656"/>
                  </a:lnTo>
                  <a:lnTo>
                    <a:pt x="3680" y="652"/>
                  </a:lnTo>
                  <a:lnTo>
                    <a:pt x="3638" y="646"/>
                  </a:lnTo>
                  <a:lnTo>
                    <a:pt x="3592" y="640"/>
                  </a:lnTo>
                  <a:lnTo>
                    <a:pt x="3235" y="598"/>
                  </a:lnTo>
                  <a:lnTo>
                    <a:pt x="3183" y="591"/>
                  </a:lnTo>
                  <a:lnTo>
                    <a:pt x="3158" y="588"/>
                  </a:lnTo>
                  <a:lnTo>
                    <a:pt x="3135" y="583"/>
                  </a:lnTo>
                  <a:lnTo>
                    <a:pt x="3112" y="579"/>
                  </a:lnTo>
                  <a:lnTo>
                    <a:pt x="3089" y="574"/>
                  </a:lnTo>
                  <a:lnTo>
                    <a:pt x="3069" y="568"/>
                  </a:lnTo>
                  <a:lnTo>
                    <a:pt x="3049" y="562"/>
                  </a:lnTo>
                  <a:lnTo>
                    <a:pt x="3029" y="556"/>
                  </a:lnTo>
                  <a:lnTo>
                    <a:pt x="3011" y="550"/>
                  </a:lnTo>
                  <a:lnTo>
                    <a:pt x="2995" y="543"/>
                  </a:lnTo>
                  <a:lnTo>
                    <a:pt x="2978" y="536"/>
                  </a:lnTo>
                  <a:lnTo>
                    <a:pt x="2962" y="529"/>
                  </a:lnTo>
                  <a:lnTo>
                    <a:pt x="2948" y="522"/>
                  </a:lnTo>
                  <a:lnTo>
                    <a:pt x="2935" y="513"/>
                  </a:lnTo>
                  <a:lnTo>
                    <a:pt x="2921" y="504"/>
                  </a:lnTo>
                  <a:lnTo>
                    <a:pt x="2909" y="495"/>
                  </a:lnTo>
                  <a:lnTo>
                    <a:pt x="2897" y="486"/>
                  </a:lnTo>
                  <a:lnTo>
                    <a:pt x="2888" y="475"/>
                  </a:lnTo>
                  <a:lnTo>
                    <a:pt x="2878" y="464"/>
                  </a:lnTo>
                  <a:lnTo>
                    <a:pt x="2869" y="453"/>
                  </a:lnTo>
                  <a:lnTo>
                    <a:pt x="2861" y="442"/>
                  </a:lnTo>
                  <a:lnTo>
                    <a:pt x="2854" y="430"/>
                  </a:lnTo>
                  <a:lnTo>
                    <a:pt x="2851" y="424"/>
                  </a:lnTo>
                  <a:lnTo>
                    <a:pt x="2847" y="418"/>
                  </a:lnTo>
                  <a:lnTo>
                    <a:pt x="2842" y="405"/>
                  </a:lnTo>
                  <a:lnTo>
                    <a:pt x="2837" y="392"/>
                  </a:lnTo>
                  <a:lnTo>
                    <a:pt x="2833" y="379"/>
                  </a:lnTo>
                  <a:lnTo>
                    <a:pt x="2829" y="364"/>
                  </a:lnTo>
                  <a:lnTo>
                    <a:pt x="2827" y="350"/>
                  </a:lnTo>
                  <a:lnTo>
                    <a:pt x="2825" y="334"/>
                  </a:lnTo>
                  <a:lnTo>
                    <a:pt x="2824" y="319"/>
                  </a:lnTo>
                  <a:lnTo>
                    <a:pt x="2824" y="303"/>
                  </a:lnTo>
                  <a:lnTo>
                    <a:pt x="2824" y="284"/>
                  </a:lnTo>
                  <a:lnTo>
                    <a:pt x="2825" y="266"/>
                  </a:lnTo>
                  <a:lnTo>
                    <a:pt x="2829" y="248"/>
                  </a:lnTo>
                  <a:lnTo>
                    <a:pt x="2833" y="231"/>
                  </a:lnTo>
                  <a:lnTo>
                    <a:pt x="2837" y="214"/>
                  </a:lnTo>
                  <a:lnTo>
                    <a:pt x="2840" y="207"/>
                  </a:lnTo>
                  <a:lnTo>
                    <a:pt x="2843" y="199"/>
                  </a:lnTo>
                  <a:lnTo>
                    <a:pt x="2849" y="184"/>
                  </a:lnTo>
                  <a:lnTo>
                    <a:pt x="2854" y="176"/>
                  </a:lnTo>
                  <a:lnTo>
                    <a:pt x="2858" y="169"/>
                  </a:lnTo>
                  <a:lnTo>
                    <a:pt x="2867" y="156"/>
                  </a:lnTo>
                  <a:lnTo>
                    <a:pt x="2877" y="142"/>
                  </a:lnTo>
                  <a:lnTo>
                    <a:pt x="2888" y="129"/>
                  </a:lnTo>
                  <a:lnTo>
                    <a:pt x="2901" y="117"/>
                  </a:lnTo>
                  <a:lnTo>
                    <a:pt x="2907" y="111"/>
                  </a:lnTo>
                  <a:lnTo>
                    <a:pt x="2914" y="105"/>
                  </a:lnTo>
                  <a:lnTo>
                    <a:pt x="2929" y="94"/>
                  </a:lnTo>
                  <a:lnTo>
                    <a:pt x="2944" y="85"/>
                  </a:lnTo>
                  <a:lnTo>
                    <a:pt x="2953" y="79"/>
                  </a:lnTo>
                  <a:lnTo>
                    <a:pt x="2961" y="74"/>
                  </a:lnTo>
                  <a:lnTo>
                    <a:pt x="2979" y="66"/>
                  </a:lnTo>
                  <a:lnTo>
                    <a:pt x="2997" y="57"/>
                  </a:lnTo>
                  <a:lnTo>
                    <a:pt x="3017" y="49"/>
                  </a:lnTo>
                  <a:lnTo>
                    <a:pt x="3038" y="42"/>
                  </a:lnTo>
                  <a:lnTo>
                    <a:pt x="3061" y="34"/>
                  </a:lnTo>
                  <a:lnTo>
                    <a:pt x="3083" y="28"/>
                  </a:lnTo>
                  <a:lnTo>
                    <a:pt x="3109" y="24"/>
                  </a:lnTo>
                  <a:lnTo>
                    <a:pt x="3134" y="18"/>
                  </a:lnTo>
                  <a:lnTo>
                    <a:pt x="3160" y="14"/>
                  </a:lnTo>
                  <a:lnTo>
                    <a:pt x="3188" y="10"/>
                  </a:lnTo>
                  <a:lnTo>
                    <a:pt x="3217" y="7"/>
                  </a:lnTo>
                  <a:lnTo>
                    <a:pt x="3247" y="4"/>
                  </a:lnTo>
                  <a:lnTo>
                    <a:pt x="3278" y="2"/>
                  </a:lnTo>
                  <a:lnTo>
                    <a:pt x="3309" y="1"/>
                  </a:lnTo>
                  <a:lnTo>
                    <a:pt x="3343" y="0"/>
                  </a:lnTo>
                  <a:lnTo>
                    <a:pt x="3377" y="0"/>
                  </a:lnTo>
                  <a:lnTo>
                    <a:pt x="3403" y="0"/>
                  </a:lnTo>
                  <a:lnTo>
                    <a:pt x="3428" y="0"/>
                  </a:lnTo>
                  <a:lnTo>
                    <a:pt x="3453" y="1"/>
                  </a:lnTo>
                  <a:lnTo>
                    <a:pt x="3477" y="2"/>
                  </a:lnTo>
                  <a:lnTo>
                    <a:pt x="3501" y="4"/>
                  </a:lnTo>
                  <a:lnTo>
                    <a:pt x="3525" y="7"/>
                  </a:lnTo>
                  <a:lnTo>
                    <a:pt x="3548" y="9"/>
                  </a:lnTo>
                  <a:lnTo>
                    <a:pt x="3570" y="12"/>
                  </a:lnTo>
                  <a:lnTo>
                    <a:pt x="3592" y="15"/>
                  </a:lnTo>
                  <a:lnTo>
                    <a:pt x="3614" y="19"/>
                  </a:lnTo>
                  <a:lnTo>
                    <a:pt x="3656" y="28"/>
                  </a:lnTo>
                  <a:lnTo>
                    <a:pt x="3676" y="33"/>
                  </a:lnTo>
                  <a:lnTo>
                    <a:pt x="3696" y="38"/>
                  </a:lnTo>
                  <a:lnTo>
                    <a:pt x="3717" y="44"/>
                  </a:lnTo>
                  <a:lnTo>
                    <a:pt x="3736" y="51"/>
                  </a:lnTo>
                  <a:lnTo>
                    <a:pt x="3755" y="57"/>
                  </a:lnTo>
                  <a:lnTo>
                    <a:pt x="3773" y="64"/>
                  </a:lnTo>
                  <a:lnTo>
                    <a:pt x="3792" y="73"/>
                  </a:lnTo>
                  <a:lnTo>
                    <a:pt x="3810" y="81"/>
                  </a:lnTo>
                  <a:lnTo>
                    <a:pt x="3828" y="90"/>
                  </a:lnTo>
                  <a:lnTo>
                    <a:pt x="3845" y="98"/>
                  </a:lnTo>
                  <a:lnTo>
                    <a:pt x="3880" y="118"/>
                  </a:lnTo>
                  <a:lnTo>
                    <a:pt x="3897" y="128"/>
                  </a:lnTo>
                  <a:lnTo>
                    <a:pt x="3914" y="140"/>
                  </a:lnTo>
                  <a:lnTo>
                    <a:pt x="3929" y="151"/>
                  </a:lnTo>
                  <a:lnTo>
                    <a:pt x="3946" y="163"/>
                  </a:lnTo>
                  <a:lnTo>
                    <a:pt x="3953" y="169"/>
                  </a:lnTo>
                  <a:lnTo>
                    <a:pt x="3962" y="176"/>
                  </a:lnTo>
                  <a:lnTo>
                    <a:pt x="3977" y="188"/>
                  </a:lnTo>
                  <a:lnTo>
                    <a:pt x="3993" y="202"/>
                  </a:lnTo>
                  <a:lnTo>
                    <a:pt x="4008" y="216"/>
                  </a:lnTo>
                  <a:lnTo>
                    <a:pt x="4014" y="222"/>
                  </a:lnTo>
                  <a:lnTo>
                    <a:pt x="3976" y="280"/>
                  </a:lnTo>
                  <a:lnTo>
                    <a:pt x="3968" y="273"/>
                  </a:lnTo>
                  <a:lnTo>
                    <a:pt x="3953" y="259"/>
                  </a:lnTo>
                  <a:lnTo>
                    <a:pt x="3939" y="247"/>
                  </a:lnTo>
                  <a:lnTo>
                    <a:pt x="3909" y="222"/>
                  </a:lnTo>
                  <a:lnTo>
                    <a:pt x="3893" y="211"/>
                  </a:lnTo>
                  <a:lnTo>
                    <a:pt x="3878" y="199"/>
                  </a:lnTo>
                  <a:lnTo>
                    <a:pt x="3863" y="189"/>
                  </a:lnTo>
                  <a:lnTo>
                    <a:pt x="3846" y="178"/>
                  </a:lnTo>
                  <a:lnTo>
                    <a:pt x="3831" y="169"/>
                  </a:lnTo>
                  <a:lnTo>
                    <a:pt x="3815" y="160"/>
                  </a:lnTo>
                  <a:lnTo>
                    <a:pt x="3798" y="151"/>
                  </a:lnTo>
                  <a:lnTo>
                    <a:pt x="3782" y="144"/>
                  </a:lnTo>
                  <a:lnTo>
                    <a:pt x="3765" y="135"/>
                  </a:lnTo>
                  <a:lnTo>
                    <a:pt x="3748" y="128"/>
                  </a:lnTo>
                  <a:lnTo>
                    <a:pt x="3730" y="121"/>
                  </a:lnTo>
                  <a:lnTo>
                    <a:pt x="3712" y="115"/>
                  </a:lnTo>
                  <a:lnTo>
                    <a:pt x="3694" y="109"/>
                  </a:lnTo>
                  <a:lnTo>
                    <a:pt x="3676" y="103"/>
                  </a:lnTo>
                  <a:lnTo>
                    <a:pt x="3657" y="98"/>
                  </a:lnTo>
                  <a:lnTo>
                    <a:pt x="3638" y="93"/>
                  </a:lnTo>
                  <a:lnTo>
                    <a:pt x="3598" y="85"/>
                  </a:lnTo>
                  <a:lnTo>
                    <a:pt x="3578" y="81"/>
                  </a:lnTo>
                  <a:lnTo>
                    <a:pt x="3557" y="78"/>
                  </a:lnTo>
                  <a:lnTo>
                    <a:pt x="3536" y="75"/>
                  </a:lnTo>
                  <a:lnTo>
                    <a:pt x="3514" y="73"/>
                  </a:lnTo>
                  <a:lnTo>
                    <a:pt x="3493" y="72"/>
                  </a:lnTo>
                  <a:lnTo>
                    <a:pt x="3470" y="69"/>
                  </a:lnTo>
                  <a:lnTo>
                    <a:pt x="3446" y="68"/>
                  </a:lnTo>
                  <a:lnTo>
                    <a:pt x="3423" y="67"/>
                  </a:lnTo>
                  <a:lnTo>
                    <a:pt x="3398" y="67"/>
                  </a:lnTo>
                  <a:lnTo>
                    <a:pt x="3374" y="67"/>
                  </a:lnTo>
                  <a:lnTo>
                    <a:pt x="3344" y="67"/>
                  </a:lnTo>
                  <a:lnTo>
                    <a:pt x="3315" y="68"/>
                  </a:lnTo>
                  <a:lnTo>
                    <a:pt x="3287" y="68"/>
                  </a:lnTo>
                  <a:lnTo>
                    <a:pt x="3260" y="70"/>
                  </a:lnTo>
                  <a:lnTo>
                    <a:pt x="3235" y="72"/>
                  </a:lnTo>
                  <a:lnTo>
                    <a:pt x="3209" y="74"/>
                  </a:lnTo>
                  <a:lnTo>
                    <a:pt x="3185" y="78"/>
                  </a:lnTo>
                  <a:lnTo>
                    <a:pt x="3163" y="81"/>
                  </a:lnTo>
                  <a:lnTo>
                    <a:pt x="3140" y="85"/>
                  </a:lnTo>
                  <a:lnTo>
                    <a:pt x="3119" y="88"/>
                  </a:lnTo>
                  <a:lnTo>
                    <a:pt x="3099" y="93"/>
                  </a:lnTo>
                  <a:lnTo>
                    <a:pt x="3081" y="99"/>
                  </a:lnTo>
                  <a:lnTo>
                    <a:pt x="3062" y="104"/>
                  </a:lnTo>
                  <a:lnTo>
                    <a:pt x="3045" y="111"/>
                  </a:lnTo>
                  <a:lnTo>
                    <a:pt x="3029" y="117"/>
                  </a:lnTo>
                  <a:lnTo>
                    <a:pt x="3014" y="124"/>
                  </a:lnTo>
                  <a:lnTo>
                    <a:pt x="2999" y="132"/>
                  </a:lnTo>
                  <a:lnTo>
                    <a:pt x="2986" y="140"/>
                  </a:lnTo>
                  <a:lnTo>
                    <a:pt x="2974" y="148"/>
                  </a:lnTo>
                  <a:lnTo>
                    <a:pt x="2962" y="157"/>
                  </a:lnTo>
                  <a:lnTo>
                    <a:pt x="2953" y="166"/>
                  </a:lnTo>
                  <a:lnTo>
                    <a:pt x="2943" y="177"/>
                  </a:lnTo>
                  <a:lnTo>
                    <a:pt x="2935" y="187"/>
                  </a:lnTo>
                  <a:lnTo>
                    <a:pt x="2926" y="198"/>
                  </a:lnTo>
                  <a:lnTo>
                    <a:pt x="2920" y="210"/>
                  </a:lnTo>
                  <a:lnTo>
                    <a:pt x="2914" y="222"/>
                  </a:lnTo>
                  <a:lnTo>
                    <a:pt x="2909" y="234"/>
                  </a:lnTo>
                  <a:lnTo>
                    <a:pt x="2905" y="247"/>
                  </a:lnTo>
                  <a:lnTo>
                    <a:pt x="2902" y="260"/>
                  </a:lnTo>
                  <a:lnTo>
                    <a:pt x="2900" y="273"/>
                  </a:lnTo>
                  <a:lnTo>
                    <a:pt x="2899" y="288"/>
                  </a:lnTo>
                  <a:lnTo>
                    <a:pt x="2897" y="303"/>
                  </a:lnTo>
                  <a:lnTo>
                    <a:pt x="2899" y="315"/>
                  </a:lnTo>
                  <a:lnTo>
                    <a:pt x="2899" y="327"/>
                  </a:lnTo>
                  <a:lnTo>
                    <a:pt x="2901" y="339"/>
                  </a:lnTo>
                  <a:lnTo>
                    <a:pt x="2902" y="350"/>
                  </a:lnTo>
                  <a:lnTo>
                    <a:pt x="2906" y="361"/>
                  </a:lnTo>
                  <a:lnTo>
                    <a:pt x="2908" y="372"/>
                  </a:lnTo>
                  <a:lnTo>
                    <a:pt x="2913" y="381"/>
                  </a:lnTo>
                  <a:lnTo>
                    <a:pt x="2917" y="391"/>
                  </a:lnTo>
                  <a:lnTo>
                    <a:pt x="2923" y="400"/>
                  </a:lnTo>
                  <a:lnTo>
                    <a:pt x="2929" y="409"/>
                  </a:lnTo>
                  <a:lnTo>
                    <a:pt x="2935" y="417"/>
                  </a:lnTo>
                  <a:lnTo>
                    <a:pt x="2942" y="426"/>
                  </a:lnTo>
                  <a:lnTo>
                    <a:pt x="2950" y="434"/>
                  </a:lnTo>
                  <a:lnTo>
                    <a:pt x="2959" y="441"/>
                  </a:lnTo>
                  <a:lnTo>
                    <a:pt x="2968" y="448"/>
                  </a:lnTo>
                  <a:lnTo>
                    <a:pt x="2978" y="456"/>
                  </a:lnTo>
                  <a:lnTo>
                    <a:pt x="2989" y="463"/>
                  </a:lnTo>
                  <a:lnTo>
                    <a:pt x="3001" y="469"/>
                  </a:lnTo>
                  <a:lnTo>
                    <a:pt x="3013" y="475"/>
                  </a:lnTo>
                  <a:lnTo>
                    <a:pt x="3025" y="481"/>
                  </a:lnTo>
                  <a:lnTo>
                    <a:pt x="3039" y="487"/>
                  </a:lnTo>
                  <a:lnTo>
                    <a:pt x="3053" y="492"/>
                  </a:lnTo>
                  <a:lnTo>
                    <a:pt x="3068" y="496"/>
                  </a:lnTo>
                  <a:lnTo>
                    <a:pt x="3085" y="501"/>
                  </a:lnTo>
                  <a:lnTo>
                    <a:pt x="3101" y="506"/>
                  </a:lnTo>
                  <a:lnTo>
                    <a:pt x="3118" y="510"/>
                  </a:lnTo>
                  <a:lnTo>
                    <a:pt x="3155" y="517"/>
                  </a:lnTo>
                  <a:lnTo>
                    <a:pt x="3196" y="524"/>
                  </a:lnTo>
                  <a:lnTo>
                    <a:pt x="3241" y="529"/>
                  </a:lnTo>
                  <a:lnTo>
                    <a:pt x="3608" y="57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3" y="70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2" y="79"/>
                  </a:lnTo>
                  <a:lnTo>
                    <a:pt x="457" y="81"/>
                  </a:lnTo>
                  <a:lnTo>
                    <a:pt x="443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9" y="98"/>
                  </a:lnTo>
                  <a:lnTo>
                    <a:pt x="362" y="105"/>
                  </a:lnTo>
                  <a:lnTo>
                    <a:pt x="338" y="115"/>
                  </a:lnTo>
                  <a:lnTo>
                    <a:pt x="316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1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7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60" y="250"/>
                  </a:lnTo>
                  <a:lnTo>
                    <a:pt x="154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30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6" y="356"/>
                  </a:lnTo>
                  <a:lnTo>
                    <a:pt x="101" y="368"/>
                  </a:lnTo>
                  <a:lnTo>
                    <a:pt x="94" y="392"/>
                  </a:lnTo>
                  <a:lnTo>
                    <a:pt x="88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8" y="781"/>
                  </a:lnTo>
                  <a:lnTo>
                    <a:pt x="94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30" y="900"/>
                  </a:lnTo>
                  <a:lnTo>
                    <a:pt x="134" y="910"/>
                  </a:lnTo>
                  <a:lnTo>
                    <a:pt x="140" y="921"/>
                  </a:lnTo>
                  <a:lnTo>
                    <a:pt x="154" y="940"/>
                  </a:lnTo>
                  <a:lnTo>
                    <a:pt x="161" y="950"/>
                  </a:lnTo>
                  <a:lnTo>
                    <a:pt x="167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4" y="1052"/>
                  </a:lnTo>
                  <a:lnTo>
                    <a:pt x="295" y="1064"/>
                  </a:lnTo>
                  <a:lnTo>
                    <a:pt x="318" y="1076"/>
                  </a:lnTo>
                  <a:lnTo>
                    <a:pt x="342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4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0" y="1134"/>
                  </a:lnTo>
                  <a:lnTo>
                    <a:pt x="713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5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0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3" y="1104"/>
                  </a:lnTo>
                  <a:lnTo>
                    <a:pt x="954" y="1094"/>
                  </a:lnTo>
                  <a:lnTo>
                    <a:pt x="969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2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7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1" y="663"/>
                  </a:lnTo>
                  <a:lnTo>
                    <a:pt x="461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7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7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7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59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7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3" y="1198"/>
                  </a:lnTo>
                  <a:lnTo>
                    <a:pt x="693" y="1201"/>
                  </a:lnTo>
                  <a:lnTo>
                    <a:pt x="667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5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5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2" y="1068"/>
                  </a:lnTo>
                  <a:lnTo>
                    <a:pt x="161" y="1059"/>
                  </a:lnTo>
                  <a:lnTo>
                    <a:pt x="142" y="1041"/>
                  </a:lnTo>
                  <a:lnTo>
                    <a:pt x="124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4" y="934"/>
                  </a:lnTo>
                  <a:lnTo>
                    <a:pt x="52" y="909"/>
                  </a:lnTo>
                  <a:lnTo>
                    <a:pt x="46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6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7" y="442"/>
                  </a:lnTo>
                  <a:lnTo>
                    <a:pt x="10" y="427"/>
                  </a:lnTo>
                  <a:lnTo>
                    <a:pt x="16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0" y="340"/>
                  </a:lnTo>
                  <a:lnTo>
                    <a:pt x="40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6" y="241"/>
                  </a:lnTo>
                  <a:lnTo>
                    <a:pt x="90" y="218"/>
                  </a:lnTo>
                  <a:lnTo>
                    <a:pt x="104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90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2" y="66"/>
                  </a:lnTo>
                  <a:lnTo>
                    <a:pt x="300" y="55"/>
                  </a:lnTo>
                  <a:lnTo>
                    <a:pt x="328" y="44"/>
                  </a:lnTo>
                  <a:lnTo>
                    <a:pt x="356" y="34"/>
                  </a:lnTo>
                  <a:lnTo>
                    <a:pt x="371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8" y="19"/>
                  </a:lnTo>
                  <a:lnTo>
                    <a:pt x="450" y="13"/>
                  </a:lnTo>
                  <a:lnTo>
                    <a:pt x="467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3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3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3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9" y="104"/>
                  </a:lnTo>
                  <a:lnTo>
                    <a:pt x="1094" y="115"/>
                  </a:lnTo>
                  <a:lnTo>
                    <a:pt x="1111" y="126"/>
                  </a:lnTo>
                  <a:lnTo>
                    <a:pt x="1127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7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7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1" y="247"/>
                  </a:lnTo>
                  <a:lnTo>
                    <a:pt x="1129" y="234"/>
                  </a:lnTo>
                  <a:lnTo>
                    <a:pt x="1116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3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5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5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420" y="856"/>
                  </a:moveTo>
                  <a:lnTo>
                    <a:pt x="2032" y="86"/>
                  </a:lnTo>
                  <a:lnTo>
                    <a:pt x="1644" y="856"/>
                  </a:lnTo>
                  <a:lnTo>
                    <a:pt x="2420" y="856"/>
                  </a:lnTo>
                  <a:close/>
                  <a:moveTo>
                    <a:pt x="1994" y="4"/>
                  </a:moveTo>
                  <a:lnTo>
                    <a:pt x="2071" y="4"/>
                  </a:lnTo>
                  <a:lnTo>
                    <a:pt x="2365" y="590"/>
                  </a:lnTo>
                  <a:lnTo>
                    <a:pt x="2660" y="1177"/>
                  </a:lnTo>
                  <a:lnTo>
                    <a:pt x="2579" y="1177"/>
                  </a:lnTo>
                  <a:lnTo>
                    <a:pt x="2451" y="921"/>
                  </a:lnTo>
                  <a:lnTo>
                    <a:pt x="1612" y="921"/>
                  </a:lnTo>
                  <a:lnTo>
                    <a:pt x="1483" y="1177"/>
                  </a:lnTo>
                  <a:lnTo>
                    <a:pt x="1404" y="1177"/>
                  </a:lnTo>
                  <a:lnTo>
                    <a:pt x="1699" y="590"/>
                  </a:lnTo>
                  <a:lnTo>
                    <a:pt x="199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BFAA1-AD61-4573-928C-B923E5C0E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101" y="787401"/>
              <a:ext cx="458788" cy="300038"/>
            </a:xfrm>
            <a:custGeom>
              <a:avLst/>
              <a:gdLst>
                <a:gd name="T0" fmla="*/ 779 w 1734"/>
                <a:gd name="T1" fmla="*/ 1131 h 1137"/>
                <a:gd name="T2" fmla="*/ 651 w 1734"/>
                <a:gd name="T3" fmla="*/ 1101 h 1137"/>
                <a:gd name="T4" fmla="*/ 531 w 1734"/>
                <a:gd name="T5" fmla="*/ 1047 h 1137"/>
                <a:gd name="T6" fmla="*/ 418 w 1734"/>
                <a:gd name="T7" fmla="*/ 973 h 1137"/>
                <a:gd name="T8" fmla="*/ 316 w 1734"/>
                <a:gd name="T9" fmla="*/ 877 h 1137"/>
                <a:gd name="T10" fmla="*/ 198 w 1734"/>
                <a:gd name="T11" fmla="*/ 723 h 1137"/>
                <a:gd name="T12" fmla="*/ 126 w 1734"/>
                <a:gd name="T13" fmla="*/ 589 h 1137"/>
                <a:gd name="T14" fmla="*/ 69 w 1734"/>
                <a:gd name="T15" fmla="*/ 442 h 1137"/>
                <a:gd name="T16" fmla="*/ 28 w 1734"/>
                <a:gd name="T17" fmla="*/ 284 h 1137"/>
                <a:gd name="T18" fmla="*/ 5 w 1734"/>
                <a:gd name="T19" fmla="*/ 116 h 1137"/>
                <a:gd name="T20" fmla="*/ 139 w 1734"/>
                <a:gd name="T21" fmla="*/ 0 h 1137"/>
                <a:gd name="T22" fmla="*/ 155 w 1734"/>
                <a:gd name="T23" fmla="*/ 200 h 1137"/>
                <a:gd name="T24" fmla="*/ 197 w 1734"/>
                <a:gd name="T25" fmla="*/ 386 h 1137"/>
                <a:gd name="T26" fmla="*/ 263 w 1734"/>
                <a:gd name="T27" fmla="*/ 554 h 1137"/>
                <a:gd name="T28" fmla="*/ 351 w 1734"/>
                <a:gd name="T29" fmla="*/ 702 h 1137"/>
                <a:gd name="T30" fmla="*/ 420 w 1734"/>
                <a:gd name="T31" fmla="*/ 786 h 1137"/>
                <a:gd name="T32" fmla="*/ 475 w 1734"/>
                <a:gd name="T33" fmla="*/ 818 h 1137"/>
                <a:gd name="T34" fmla="*/ 418 w 1734"/>
                <a:gd name="T35" fmla="*/ 685 h 1137"/>
                <a:gd name="T36" fmla="*/ 359 w 1734"/>
                <a:gd name="T37" fmla="*/ 481 h 1137"/>
                <a:gd name="T38" fmla="*/ 329 w 1734"/>
                <a:gd name="T39" fmla="*/ 310 h 1137"/>
                <a:gd name="T40" fmla="*/ 312 w 1734"/>
                <a:gd name="T41" fmla="*/ 128 h 1137"/>
                <a:gd name="T42" fmla="*/ 448 w 1734"/>
                <a:gd name="T43" fmla="*/ 0 h 1137"/>
                <a:gd name="T44" fmla="*/ 466 w 1734"/>
                <a:gd name="T45" fmla="*/ 267 h 1137"/>
                <a:gd name="T46" fmla="*/ 516 w 1734"/>
                <a:gd name="T47" fmla="*/ 523 h 1137"/>
                <a:gd name="T48" fmla="*/ 594 w 1734"/>
                <a:gd name="T49" fmla="*/ 744 h 1137"/>
                <a:gd name="T50" fmla="*/ 660 w 1734"/>
                <a:gd name="T51" fmla="*/ 861 h 1137"/>
                <a:gd name="T52" fmla="*/ 737 w 1734"/>
                <a:gd name="T53" fmla="*/ 945 h 1137"/>
                <a:gd name="T54" fmla="*/ 822 w 1734"/>
                <a:gd name="T55" fmla="*/ 991 h 1137"/>
                <a:gd name="T56" fmla="*/ 890 w 1734"/>
                <a:gd name="T57" fmla="*/ 996 h 1137"/>
                <a:gd name="T58" fmla="*/ 956 w 1734"/>
                <a:gd name="T59" fmla="*/ 974 h 1137"/>
                <a:gd name="T60" fmla="*/ 1018 w 1734"/>
                <a:gd name="T61" fmla="*/ 928 h 1137"/>
                <a:gd name="T62" fmla="*/ 1074 w 1734"/>
                <a:gd name="T63" fmla="*/ 861 h 1137"/>
                <a:gd name="T64" fmla="*/ 1140 w 1734"/>
                <a:gd name="T65" fmla="*/ 744 h 1137"/>
                <a:gd name="T66" fmla="*/ 1195 w 1734"/>
                <a:gd name="T67" fmla="*/ 602 h 1137"/>
                <a:gd name="T68" fmla="*/ 1255 w 1734"/>
                <a:gd name="T69" fmla="*/ 355 h 1137"/>
                <a:gd name="T70" fmla="*/ 1284 w 1734"/>
                <a:gd name="T71" fmla="*/ 88 h 1137"/>
                <a:gd name="T72" fmla="*/ 1426 w 1734"/>
                <a:gd name="T73" fmla="*/ 64 h 1137"/>
                <a:gd name="T74" fmla="*/ 1397 w 1734"/>
                <a:gd name="T75" fmla="*/ 369 h 1137"/>
                <a:gd name="T76" fmla="*/ 1362 w 1734"/>
                <a:gd name="T77" fmla="*/ 535 h 1137"/>
                <a:gd name="T78" fmla="*/ 1316 w 1734"/>
                <a:gd name="T79" fmla="*/ 685 h 1137"/>
                <a:gd name="T80" fmla="*/ 1259 w 1734"/>
                <a:gd name="T81" fmla="*/ 818 h 1137"/>
                <a:gd name="T82" fmla="*/ 1314 w 1734"/>
                <a:gd name="T83" fmla="*/ 786 h 1137"/>
                <a:gd name="T84" fmla="*/ 1415 w 1734"/>
                <a:gd name="T85" fmla="*/ 655 h 1137"/>
                <a:gd name="T86" fmla="*/ 1496 w 1734"/>
                <a:gd name="T87" fmla="*/ 500 h 1137"/>
                <a:gd name="T88" fmla="*/ 1538 w 1734"/>
                <a:gd name="T89" fmla="*/ 386 h 1137"/>
                <a:gd name="T90" fmla="*/ 1580 w 1734"/>
                <a:gd name="T91" fmla="*/ 200 h 1137"/>
                <a:gd name="T92" fmla="*/ 1595 w 1734"/>
                <a:gd name="T93" fmla="*/ 0 h 1137"/>
                <a:gd name="T94" fmla="*/ 1730 w 1734"/>
                <a:gd name="T95" fmla="*/ 116 h 1137"/>
                <a:gd name="T96" fmla="*/ 1708 w 1734"/>
                <a:gd name="T97" fmla="*/ 284 h 1137"/>
                <a:gd name="T98" fmla="*/ 1666 w 1734"/>
                <a:gd name="T99" fmla="*/ 442 h 1137"/>
                <a:gd name="T100" fmla="*/ 1609 w 1734"/>
                <a:gd name="T101" fmla="*/ 589 h 1137"/>
                <a:gd name="T102" fmla="*/ 1536 w 1734"/>
                <a:gd name="T103" fmla="*/ 723 h 1137"/>
                <a:gd name="T104" fmla="*/ 1451 w 1734"/>
                <a:gd name="T105" fmla="*/ 841 h 1137"/>
                <a:gd name="T106" fmla="*/ 1352 w 1734"/>
                <a:gd name="T107" fmla="*/ 943 h 1137"/>
                <a:gd name="T108" fmla="*/ 1243 w 1734"/>
                <a:gd name="T109" fmla="*/ 1024 h 1137"/>
                <a:gd name="T110" fmla="*/ 1126 w 1734"/>
                <a:gd name="T111" fmla="*/ 1086 h 1137"/>
                <a:gd name="T112" fmla="*/ 1000 w 1734"/>
                <a:gd name="T113" fmla="*/ 1124 h 1137"/>
                <a:gd name="T114" fmla="*/ 868 w 1734"/>
                <a:gd name="T115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4" h="1137">
                  <a:moveTo>
                    <a:pt x="868" y="1137"/>
                  </a:moveTo>
                  <a:lnTo>
                    <a:pt x="822" y="1136"/>
                  </a:lnTo>
                  <a:lnTo>
                    <a:pt x="779" y="1131"/>
                  </a:lnTo>
                  <a:lnTo>
                    <a:pt x="736" y="1124"/>
                  </a:lnTo>
                  <a:lnTo>
                    <a:pt x="693" y="1114"/>
                  </a:lnTo>
                  <a:lnTo>
                    <a:pt x="651" y="1101"/>
                  </a:lnTo>
                  <a:lnTo>
                    <a:pt x="610" y="1086"/>
                  </a:lnTo>
                  <a:lnTo>
                    <a:pt x="569" y="1068"/>
                  </a:lnTo>
                  <a:lnTo>
                    <a:pt x="531" y="1047"/>
                  </a:lnTo>
                  <a:lnTo>
                    <a:pt x="492" y="1024"/>
                  </a:lnTo>
                  <a:lnTo>
                    <a:pt x="454" y="1000"/>
                  </a:lnTo>
                  <a:lnTo>
                    <a:pt x="418" y="973"/>
                  </a:lnTo>
                  <a:lnTo>
                    <a:pt x="383" y="943"/>
                  </a:lnTo>
                  <a:lnTo>
                    <a:pt x="348" y="912"/>
                  </a:lnTo>
                  <a:lnTo>
                    <a:pt x="316" y="877"/>
                  </a:lnTo>
                  <a:lnTo>
                    <a:pt x="285" y="842"/>
                  </a:lnTo>
                  <a:lnTo>
                    <a:pt x="255" y="804"/>
                  </a:lnTo>
                  <a:lnTo>
                    <a:pt x="198" y="723"/>
                  </a:lnTo>
                  <a:lnTo>
                    <a:pt x="173" y="680"/>
                  </a:lnTo>
                  <a:lnTo>
                    <a:pt x="148" y="636"/>
                  </a:lnTo>
                  <a:lnTo>
                    <a:pt x="126" y="589"/>
                  </a:lnTo>
                  <a:lnTo>
                    <a:pt x="105" y="542"/>
                  </a:lnTo>
                  <a:lnTo>
                    <a:pt x="85" y="493"/>
                  </a:lnTo>
                  <a:lnTo>
                    <a:pt x="69" y="442"/>
                  </a:lnTo>
                  <a:lnTo>
                    <a:pt x="53" y="391"/>
                  </a:lnTo>
                  <a:lnTo>
                    <a:pt x="39" y="338"/>
                  </a:lnTo>
                  <a:lnTo>
                    <a:pt x="28" y="284"/>
                  </a:lnTo>
                  <a:lnTo>
                    <a:pt x="18" y="229"/>
                  </a:lnTo>
                  <a:lnTo>
                    <a:pt x="10" y="172"/>
                  </a:lnTo>
                  <a:lnTo>
                    <a:pt x="5" y="116"/>
                  </a:lnTo>
                  <a:lnTo>
                    <a:pt x="1" y="5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42" y="68"/>
                  </a:lnTo>
                  <a:lnTo>
                    <a:pt x="147" y="134"/>
                  </a:lnTo>
                  <a:lnTo>
                    <a:pt x="155" y="200"/>
                  </a:lnTo>
                  <a:lnTo>
                    <a:pt x="166" y="264"/>
                  </a:lnTo>
                  <a:lnTo>
                    <a:pt x="180" y="325"/>
                  </a:lnTo>
                  <a:lnTo>
                    <a:pt x="197" y="386"/>
                  </a:lnTo>
                  <a:lnTo>
                    <a:pt x="216" y="444"/>
                  </a:lnTo>
                  <a:lnTo>
                    <a:pt x="238" y="500"/>
                  </a:lnTo>
                  <a:lnTo>
                    <a:pt x="263" y="554"/>
                  </a:lnTo>
                  <a:lnTo>
                    <a:pt x="289" y="606"/>
                  </a:lnTo>
                  <a:lnTo>
                    <a:pt x="319" y="655"/>
                  </a:lnTo>
                  <a:lnTo>
                    <a:pt x="351" y="702"/>
                  </a:lnTo>
                  <a:lnTo>
                    <a:pt x="367" y="723"/>
                  </a:lnTo>
                  <a:lnTo>
                    <a:pt x="384" y="745"/>
                  </a:lnTo>
                  <a:lnTo>
                    <a:pt x="420" y="786"/>
                  </a:lnTo>
                  <a:lnTo>
                    <a:pt x="457" y="824"/>
                  </a:lnTo>
                  <a:lnTo>
                    <a:pt x="497" y="858"/>
                  </a:lnTo>
                  <a:lnTo>
                    <a:pt x="475" y="818"/>
                  </a:lnTo>
                  <a:lnTo>
                    <a:pt x="455" y="776"/>
                  </a:lnTo>
                  <a:lnTo>
                    <a:pt x="436" y="732"/>
                  </a:lnTo>
                  <a:lnTo>
                    <a:pt x="418" y="685"/>
                  </a:lnTo>
                  <a:lnTo>
                    <a:pt x="401" y="637"/>
                  </a:lnTo>
                  <a:lnTo>
                    <a:pt x="385" y="586"/>
                  </a:lnTo>
                  <a:lnTo>
                    <a:pt x="359" y="481"/>
                  </a:lnTo>
                  <a:lnTo>
                    <a:pt x="347" y="426"/>
                  </a:lnTo>
                  <a:lnTo>
                    <a:pt x="337" y="369"/>
                  </a:lnTo>
                  <a:lnTo>
                    <a:pt x="329" y="310"/>
                  </a:lnTo>
                  <a:lnTo>
                    <a:pt x="322" y="250"/>
                  </a:lnTo>
                  <a:lnTo>
                    <a:pt x="316" y="190"/>
                  </a:lnTo>
                  <a:lnTo>
                    <a:pt x="312" y="128"/>
                  </a:lnTo>
                  <a:lnTo>
                    <a:pt x="309" y="64"/>
                  </a:lnTo>
                  <a:lnTo>
                    <a:pt x="309" y="0"/>
                  </a:lnTo>
                  <a:lnTo>
                    <a:pt x="448" y="0"/>
                  </a:lnTo>
                  <a:lnTo>
                    <a:pt x="450" y="88"/>
                  </a:lnTo>
                  <a:lnTo>
                    <a:pt x="456" y="178"/>
                  </a:lnTo>
                  <a:lnTo>
                    <a:pt x="466" y="267"/>
                  </a:lnTo>
                  <a:lnTo>
                    <a:pt x="479" y="355"/>
                  </a:lnTo>
                  <a:lnTo>
                    <a:pt x="496" y="440"/>
                  </a:lnTo>
                  <a:lnTo>
                    <a:pt x="516" y="523"/>
                  </a:lnTo>
                  <a:lnTo>
                    <a:pt x="539" y="602"/>
                  </a:lnTo>
                  <a:lnTo>
                    <a:pt x="565" y="675"/>
                  </a:lnTo>
                  <a:lnTo>
                    <a:pt x="594" y="744"/>
                  </a:lnTo>
                  <a:lnTo>
                    <a:pt x="610" y="776"/>
                  </a:lnTo>
                  <a:lnTo>
                    <a:pt x="627" y="806"/>
                  </a:lnTo>
                  <a:lnTo>
                    <a:pt x="660" y="861"/>
                  </a:lnTo>
                  <a:lnTo>
                    <a:pt x="679" y="885"/>
                  </a:lnTo>
                  <a:lnTo>
                    <a:pt x="697" y="908"/>
                  </a:lnTo>
                  <a:lnTo>
                    <a:pt x="737" y="945"/>
                  </a:lnTo>
                  <a:lnTo>
                    <a:pt x="757" y="961"/>
                  </a:lnTo>
                  <a:lnTo>
                    <a:pt x="779" y="974"/>
                  </a:lnTo>
                  <a:lnTo>
                    <a:pt x="822" y="991"/>
                  </a:lnTo>
                  <a:lnTo>
                    <a:pt x="844" y="996"/>
                  </a:lnTo>
                  <a:lnTo>
                    <a:pt x="868" y="997"/>
                  </a:lnTo>
                  <a:lnTo>
                    <a:pt x="890" y="996"/>
                  </a:lnTo>
                  <a:lnTo>
                    <a:pt x="912" y="991"/>
                  </a:lnTo>
                  <a:lnTo>
                    <a:pt x="935" y="984"/>
                  </a:lnTo>
                  <a:lnTo>
                    <a:pt x="956" y="974"/>
                  </a:lnTo>
                  <a:lnTo>
                    <a:pt x="977" y="961"/>
                  </a:lnTo>
                  <a:lnTo>
                    <a:pt x="997" y="945"/>
                  </a:lnTo>
                  <a:lnTo>
                    <a:pt x="1018" y="928"/>
                  </a:lnTo>
                  <a:lnTo>
                    <a:pt x="1037" y="908"/>
                  </a:lnTo>
                  <a:lnTo>
                    <a:pt x="1056" y="885"/>
                  </a:lnTo>
                  <a:lnTo>
                    <a:pt x="1074" y="861"/>
                  </a:lnTo>
                  <a:lnTo>
                    <a:pt x="1091" y="835"/>
                  </a:lnTo>
                  <a:lnTo>
                    <a:pt x="1109" y="806"/>
                  </a:lnTo>
                  <a:lnTo>
                    <a:pt x="1140" y="744"/>
                  </a:lnTo>
                  <a:lnTo>
                    <a:pt x="1156" y="710"/>
                  </a:lnTo>
                  <a:lnTo>
                    <a:pt x="1169" y="675"/>
                  </a:lnTo>
                  <a:lnTo>
                    <a:pt x="1195" y="602"/>
                  </a:lnTo>
                  <a:lnTo>
                    <a:pt x="1219" y="523"/>
                  </a:lnTo>
                  <a:lnTo>
                    <a:pt x="1238" y="440"/>
                  </a:lnTo>
                  <a:lnTo>
                    <a:pt x="1255" y="355"/>
                  </a:lnTo>
                  <a:lnTo>
                    <a:pt x="1268" y="267"/>
                  </a:lnTo>
                  <a:lnTo>
                    <a:pt x="1278" y="178"/>
                  </a:lnTo>
                  <a:lnTo>
                    <a:pt x="1284" y="88"/>
                  </a:lnTo>
                  <a:lnTo>
                    <a:pt x="1286" y="0"/>
                  </a:lnTo>
                  <a:lnTo>
                    <a:pt x="1426" y="0"/>
                  </a:lnTo>
                  <a:lnTo>
                    <a:pt x="1426" y="64"/>
                  </a:lnTo>
                  <a:lnTo>
                    <a:pt x="1423" y="128"/>
                  </a:lnTo>
                  <a:lnTo>
                    <a:pt x="1412" y="250"/>
                  </a:lnTo>
                  <a:lnTo>
                    <a:pt x="1397" y="369"/>
                  </a:lnTo>
                  <a:lnTo>
                    <a:pt x="1387" y="426"/>
                  </a:lnTo>
                  <a:lnTo>
                    <a:pt x="1375" y="481"/>
                  </a:lnTo>
                  <a:lnTo>
                    <a:pt x="1362" y="535"/>
                  </a:lnTo>
                  <a:lnTo>
                    <a:pt x="1349" y="586"/>
                  </a:lnTo>
                  <a:lnTo>
                    <a:pt x="1333" y="637"/>
                  </a:lnTo>
                  <a:lnTo>
                    <a:pt x="1316" y="685"/>
                  </a:lnTo>
                  <a:lnTo>
                    <a:pt x="1298" y="732"/>
                  </a:lnTo>
                  <a:lnTo>
                    <a:pt x="1279" y="776"/>
                  </a:lnTo>
                  <a:lnTo>
                    <a:pt x="1259" y="818"/>
                  </a:lnTo>
                  <a:lnTo>
                    <a:pt x="1238" y="858"/>
                  </a:lnTo>
                  <a:lnTo>
                    <a:pt x="1277" y="824"/>
                  </a:lnTo>
                  <a:lnTo>
                    <a:pt x="1314" y="786"/>
                  </a:lnTo>
                  <a:lnTo>
                    <a:pt x="1350" y="745"/>
                  </a:lnTo>
                  <a:lnTo>
                    <a:pt x="1384" y="702"/>
                  </a:lnTo>
                  <a:lnTo>
                    <a:pt x="1415" y="655"/>
                  </a:lnTo>
                  <a:lnTo>
                    <a:pt x="1445" y="606"/>
                  </a:lnTo>
                  <a:lnTo>
                    <a:pt x="1471" y="554"/>
                  </a:lnTo>
                  <a:lnTo>
                    <a:pt x="1496" y="500"/>
                  </a:lnTo>
                  <a:lnTo>
                    <a:pt x="1507" y="472"/>
                  </a:lnTo>
                  <a:lnTo>
                    <a:pt x="1518" y="444"/>
                  </a:lnTo>
                  <a:lnTo>
                    <a:pt x="1538" y="386"/>
                  </a:lnTo>
                  <a:lnTo>
                    <a:pt x="1555" y="326"/>
                  </a:lnTo>
                  <a:lnTo>
                    <a:pt x="1568" y="264"/>
                  </a:lnTo>
                  <a:lnTo>
                    <a:pt x="1580" y="200"/>
                  </a:lnTo>
                  <a:lnTo>
                    <a:pt x="1588" y="134"/>
                  </a:lnTo>
                  <a:lnTo>
                    <a:pt x="1592" y="68"/>
                  </a:lnTo>
                  <a:lnTo>
                    <a:pt x="1595" y="0"/>
                  </a:lnTo>
                  <a:lnTo>
                    <a:pt x="1734" y="0"/>
                  </a:lnTo>
                  <a:lnTo>
                    <a:pt x="1733" y="58"/>
                  </a:lnTo>
                  <a:lnTo>
                    <a:pt x="1730" y="116"/>
                  </a:lnTo>
                  <a:lnTo>
                    <a:pt x="1724" y="172"/>
                  </a:lnTo>
                  <a:lnTo>
                    <a:pt x="1717" y="229"/>
                  </a:lnTo>
                  <a:lnTo>
                    <a:pt x="1708" y="284"/>
                  </a:lnTo>
                  <a:lnTo>
                    <a:pt x="1696" y="338"/>
                  </a:lnTo>
                  <a:lnTo>
                    <a:pt x="1681" y="391"/>
                  </a:lnTo>
                  <a:lnTo>
                    <a:pt x="1666" y="442"/>
                  </a:lnTo>
                  <a:lnTo>
                    <a:pt x="1649" y="493"/>
                  </a:lnTo>
                  <a:lnTo>
                    <a:pt x="1630" y="541"/>
                  </a:lnTo>
                  <a:lnTo>
                    <a:pt x="1609" y="589"/>
                  </a:lnTo>
                  <a:lnTo>
                    <a:pt x="1586" y="636"/>
                  </a:lnTo>
                  <a:lnTo>
                    <a:pt x="1562" y="680"/>
                  </a:lnTo>
                  <a:lnTo>
                    <a:pt x="1536" y="723"/>
                  </a:lnTo>
                  <a:lnTo>
                    <a:pt x="1510" y="764"/>
                  </a:lnTo>
                  <a:lnTo>
                    <a:pt x="1481" y="804"/>
                  </a:lnTo>
                  <a:lnTo>
                    <a:pt x="1451" y="841"/>
                  </a:lnTo>
                  <a:lnTo>
                    <a:pt x="1418" y="877"/>
                  </a:lnTo>
                  <a:lnTo>
                    <a:pt x="1386" y="910"/>
                  </a:lnTo>
                  <a:lnTo>
                    <a:pt x="1352" y="943"/>
                  </a:lnTo>
                  <a:lnTo>
                    <a:pt x="1316" y="972"/>
                  </a:lnTo>
                  <a:lnTo>
                    <a:pt x="1280" y="999"/>
                  </a:lnTo>
                  <a:lnTo>
                    <a:pt x="1243" y="1024"/>
                  </a:lnTo>
                  <a:lnTo>
                    <a:pt x="1205" y="1047"/>
                  </a:lnTo>
                  <a:lnTo>
                    <a:pt x="1165" y="1068"/>
                  </a:lnTo>
                  <a:lnTo>
                    <a:pt x="1126" y="1086"/>
                  </a:lnTo>
                  <a:lnTo>
                    <a:pt x="1085" y="1101"/>
                  </a:lnTo>
                  <a:lnTo>
                    <a:pt x="1043" y="1114"/>
                  </a:lnTo>
                  <a:lnTo>
                    <a:pt x="1000" y="1124"/>
                  </a:lnTo>
                  <a:lnTo>
                    <a:pt x="956" y="1131"/>
                  </a:lnTo>
                  <a:lnTo>
                    <a:pt x="912" y="1136"/>
                  </a:lnTo>
                  <a:lnTo>
                    <a:pt x="868" y="1137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6093A4-62A2-474B-B59A-BBEFC93E7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3076" y="628651"/>
              <a:ext cx="1195388" cy="317500"/>
            </a:xfrm>
            <a:custGeom>
              <a:avLst/>
              <a:gdLst>
                <a:gd name="T0" fmla="*/ 4144 w 4516"/>
                <a:gd name="T1" fmla="*/ 57 h 1201"/>
                <a:gd name="T2" fmla="*/ 4350 w 4516"/>
                <a:gd name="T3" fmla="*/ 158 h 1201"/>
                <a:gd name="T4" fmla="*/ 4451 w 4516"/>
                <a:gd name="T5" fmla="*/ 277 h 1201"/>
                <a:gd name="T6" fmla="*/ 4507 w 4516"/>
                <a:gd name="T7" fmla="*/ 448 h 1201"/>
                <a:gd name="T8" fmla="*/ 4506 w 4516"/>
                <a:gd name="T9" fmla="*/ 763 h 1201"/>
                <a:gd name="T10" fmla="*/ 4452 w 4516"/>
                <a:gd name="T11" fmla="*/ 926 h 1201"/>
                <a:gd name="T12" fmla="*/ 4361 w 4516"/>
                <a:gd name="T13" fmla="*/ 1040 h 1201"/>
                <a:gd name="T14" fmla="*/ 4216 w 4516"/>
                <a:gd name="T15" fmla="*/ 1124 h 1201"/>
                <a:gd name="T16" fmla="*/ 3994 w 4516"/>
                <a:gd name="T17" fmla="*/ 1172 h 1201"/>
                <a:gd name="T18" fmla="*/ 4441 w 4516"/>
                <a:gd name="T19" fmla="*/ 531 h 1201"/>
                <a:gd name="T20" fmla="*/ 4372 w 4516"/>
                <a:gd name="T21" fmla="*/ 294 h 1201"/>
                <a:gd name="T22" fmla="*/ 4212 w 4516"/>
                <a:gd name="T23" fmla="*/ 157 h 1201"/>
                <a:gd name="T24" fmla="*/ 3927 w 4516"/>
                <a:gd name="T25" fmla="*/ 92 h 1201"/>
                <a:gd name="T26" fmla="*/ 3996 w 4516"/>
                <a:gd name="T27" fmla="*/ 1102 h 1201"/>
                <a:gd name="T28" fmla="*/ 4260 w 4516"/>
                <a:gd name="T29" fmla="*/ 1022 h 1201"/>
                <a:gd name="T30" fmla="*/ 4362 w 4516"/>
                <a:gd name="T31" fmla="*/ 928 h 1201"/>
                <a:gd name="T32" fmla="*/ 4436 w 4516"/>
                <a:gd name="T33" fmla="*/ 722 h 1201"/>
                <a:gd name="T34" fmla="*/ 501 w 4516"/>
                <a:gd name="T35" fmla="*/ 74 h 1201"/>
                <a:gd name="T36" fmla="*/ 315 w 4516"/>
                <a:gd name="T37" fmla="*/ 126 h 1201"/>
                <a:gd name="T38" fmla="*/ 159 w 4516"/>
                <a:gd name="T39" fmla="*/ 250 h 1201"/>
                <a:gd name="T40" fmla="*/ 87 w 4516"/>
                <a:gd name="T41" fmla="*/ 418 h 1201"/>
                <a:gd name="T42" fmla="*/ 77 w 4516"/>
                <a:gd name="T43" fmla="*/ 697 h 1201"/>
                <a:gd name="T44" fmla="*/ 129 w 4516"/>
                <a:gd name="T45" fmla="*/ 900 h 1201"/>
                <a:gd name="T46" fmla="*/ 253 w 4516"/>
                <a:gd name="T47" fmla="*/ 1040 h 1201"/>
                <a:gd name="T48" fmla="*/ 408 w 4516"/>
                <a:gd name="T49" fmla="*/ 1107 h 1201"/>
                <a:gd name="T50" fmla="*/ 712 w 4516"/>
                <a:gd name="T51" fmla="*/ 1132 h 1201"/>
                <a:gd name="T52" fmla="*/ 955 w 4516"/>
                <a:gd name="T53" fmla="*/ 1094 h 1201"/>
                <a:gd name="T54" fmla="*/ 1116 w 4516"/>
                <a:gd name="T55" fmla="*/ 1010 h 1201"/>
                <a:gd name="T56" fmla="*/ 1219 w 4516"/>
                <a:gd name="T57" fmla="*/ 1014 h 1201"/>
                <a:gd name="T58" fmla="*/ 1082 w 4516"/>
                <a:gd name="T59" fmla="*/ 1116 h 1201"/>
                <a:gd name="T60" fmla="*/ 900 w 4516"/>
                <a:gd name="T61" fmla="*/ 1178 h 1201"/>
                <a:gd name="T62" fmla="*/ 602 w 4516"/>
                <a:gd name="T63" fmla="*/ 1201 h 1201"/>
                <a:gd name="T64" fmla="*/ 392 w 4516"/>
                <a:gd name="T65" fmla="*/ 1174 h 1201"/>
                <a:gd name="T66" fmla="*/ 171 w 4516"/>
                <a:gd name="T67" fmla="*/ 1068 h 1201"/>
                <a:gd name="T68" fmla="*/ 63 w 4516"/>
                <a:gd name="T69" fmla="*/ 934 h 1201"/>
                <a:gd name="T70" fmla="*/ 2 w 4516"/>
                <a:gd name="T71" fmla="*/ 705 h 1201"/>
                <a:gd name="T72" fmla="*/ 19 w 4516"/>
                <a:gd name="T73" fmla="*/ 382 h 1201"/>
                <a:gd name="T74" fmla="*/ 113 w 4516"/>
                <a:gd name="T75" fmla="*/ 187 h 1201"/>
                <a:gd name="T76" fmla="*/ 247 w 4516"/>
                <a:gd name="T77" fmla="*/ 79 h 1201"/>
                <a:gd name="T78" fmla="*/ 450 w 4516"/>
                <a:gd name="T79" fmla="*/ 13 h 1201"/>
                <a:gd name="T80" fmla="*/ 709 w 4516"/>
                <a:gd name="T81" fmla="*/ 1 h 1201"/>
                <a:gd name="T82" fmla="*/ 913 w 4516"/>
                <a:gd name="T83" fmla="*/ 33 h 1201"/>
                <a:gd name="T84" fmla="*/ 1095 w 4516"/>
                <a:gd name="T85" fmla="*/ 115 h 1201"/>
                <a:gd name="T86" fmla="*/ 1237 w 4516"/>
                <a:gd name="T87" fmla="*/ 249 h 1201"/>
                <a:gd name="T88" fmla="*/ 1104 w 4516"/>
                <a:gd name="T89" fmla="*/ 210 h 1201"/>
                <a:gd name="T90" fmla="*/ 931 w 4516"/>
                <a:gd name="T91" fmla="*/ 111 h 1201"/>
                <a:gd name="T92" fmla="*/ 727 w 4516"/>
                <a:gd name="T93" fmla="*/ 70 h 1201"/>
                <a:gd name="T94" fmla="*/ 2520 w 4516"/>
                <a:gd name="T95" fmla="*/ 274 h 1201"/>
                <a:gd name="T96" fmla="*/ 2468 w 4516"/>
                <a:gd name="T97" fmla="*/ 170 h 1201"/>
                <a:gd name="T98" fmla="*/ 2348 w 4516"/>
                <a:gd name="T99" fmla="*/ 105 h 1201"/>
                <a:gd name="T100" fmla="*/ 2200 w 4516"/>
                <a:gd name="T101" fmla="*/ 658 h 1201"/>
                <a:gd name="T102" fmla="*/ 2367 w 4516"/>
                <a:gd name="T103" fmla="*/ 626 h 1201"/>
                <a:gd name="T104" fmla="*/ 2470 w 4516"/>
                <a:gd name="T105" fmla="*/ 546 h 1201"/>
                <a:gd name="T106" fmla="*/ 2525 w 4516"/>
                <a:gd name="T107" fmla="*/ 404 h 1201"/>
                <a:gd name="T108" fmla="*/ 2589 w 4516"/>
                <a:gd name="T109" fmla="*/ 458 h 1201"/>
                <a:gd name="T110" fmla="*/ 2520 w 4516"/>
                <a:gd name="T111" fmla="*/ 600 h 1201"/>
                <a:gd name="T112" fmla="*/ 2410 w 4516"/>
                <a:gd name="T113" fmla="*/ 682 h 1201"/>
                <a:gd name="T114" fmla="*/ 2217 w 4516"/>
                <a:gd name="T115" fmla="*/ 723 h 1201"/>
                <a:gd name="T116" fmla="*/ 2297 w 4516"/>
                <a:gd name="T117" fmla="*/ 28 h 1201"/>
                <a:gd name="T118" fmla="*/ 2477 w 4516"/>
                <a:gd name="T119" fmla="*/ 85 h 1201"/>
                <a:gd name="T120" fmla="*/ 2562 w 4516"/>
                <a:gd name="T121" fmla="*/ 176 h 1201"/>
                <a:gd name="T122" fmla="*/ 2600 w 4516"/>
                <a:gd name="T123" fmla="*/ 332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16" h="1201">
                  <a:moveTo>
                    <a:pt x="3856" y="24"/>
                  </a:moveTo>
                  <a:lnTo>
                    <a:pt x="3897" y="24"/>
                  </a:lnTo>
                  <a:lnTo>
                    <a:pt x="3935" y="25"/>
                  </a:lnTo>
                  <a:lnTo>
                    <a:pt x="3954" y="26"/>
                  </a:lnTo>
                  <a:lnTo>
                    <a:pt x="3973" y="28"/>
                  </a:lnTo>
                  <a:lnTo>
                    <a:pt x="4009" y="32"/>
                  </a:lnTo>
                  <a:lnTo>
                    <a:pt x="4045" y="37"/>
                  </a:lnTo>
                  <a:lnTo>
                    <a:pt x="4079" y="42"/>
                  </a:lnTo>
                  <a:lnTo>
                    <a:pt x="4113" y="49"/>
                  </a:lnTo>
                  <a:lnTo>
                    <a:pt x="4144" y="57"/>
                  </a:lnTo>
                  <a:lnTo>
                    <a:pt x="4159" y="61"/>
                  </a:lnTo>
                  <a:lnTo>
                    <a:pt x="4174" y="66"/>
                  </a:lnTo>
                  <a:lnTo>
                    <a:pt x="4203" y="76"/>
                  </a:lnTo>
                  <a:lnTo>
                    <a:pt x="4230" y="87"/>
                  </a:lnTo>
                  <a:lnTo>
                    <a:pt x="4257" y="99"/>
                  </a:lnTo>
                  <a:lnTo>
                    <a:pt x="4282" y="112"/>
                  </a:lnTo>
                  <a:lnTo>
                    <a:pt x="4306" y="127"/>
                  </a:lnTo>
                  <a:lnTo>
                    <a:pt x="4318" y="134"/>
                  </a:lnTo>
                  <a:lnTo>
                    <a:pt x="4328" y="141"/>
                  </a:lnTo>
                  <a:lnTo>
                    <a:pt x="4350" y="158"/>
                  </a:lnTo>
                  <a:lnTo>
                    <a:pt x="4370" y="175"/>
                  </a:lnTo>
                  <a:lnTo>
                    <a:pt x="4388" y="194"/>
                  </a:lnTo>
                  <a:lnTo>
                    <a:pt x="4398" y="204"/>
                  </a:lnTo>
                  <a:lnTo>
                    <a:pt x="4406" y="213"/>
                  </a:lnTo>
                  <a:lnTo>
                    <a:pt x="4415" y="223"/>
                  </a:lnTo>
                  <a:lnTo>
                    <a:pt x="4422" y="234"/>
                  </a:lnTo>
                  <a:lnTo>
                    <a:pt x="4430" y="244"/>
                  </a:lnTo>
                  <a:lnTo>
                    <a:pt x="4438" y="255"/>
                  </a:lnTo>
                  <a:lnTo>
                    <a:pt x="4444" y="266"/>
                  </a:lnTo>
                  <a:lnTo>
                    <a:pt x="4451" y="277"/>
                  </a:lnTo>
                  <a:lnTo>
                    <a:pt x="4463" y="301"/>
                  </a:lnTo>
                  <a:lnTo>
                    <a:pt x="4474" y="326"/>
                  </a:lnTo>
                  <a:lnTo>
                    <a:pt x="4480" y="338"/>
                  </a:lnTo>
                  <a:lnTo>
                    <a:pt x="4484" y="351"/>
                  </a:lnTo>
                  <a:lnTo>
                    <a:pt x="4493" y="378"/>
                  </a:lnTo>
                  <a:lnTo>
                    <a:pt x="4496" y="392"/>
                  </a:lnTo>
                  <a:lnTo>
                    <a:pt x="4500" y="405"/>
                  </a:lnTo>
                  <a:lnTo>
                    <a:pt x="4502" y="420"/>
                  </a:lnTo>
                  <a:lnTo>
                    <a:pt x="4505" y="434"/>
                  </a:lnTo>
                  <a:lnTo>
                    <a:pt x="4507" y="448"/>
                  </a:lnTo>
                  <a:lnTo>
                    <a:pt x="4510" y="464"/>
                  </a:lnTo>
                  <a:lnTo>
                    <a:pt x="4513" y="495"/>
                  </a:lnTo>
                  <a:lnTo>
                    <a:pt x="4516" y="526"/>
                  </a:lnTo>
                  <a:lnTo>
                    <a:pt x="4516" y="560"/>
                  </a:lnTo>
                  <a:lnTo>
                    <a:pt x="4516" y="638"/>
                  </a:lnTo>
                  <a:lnTo>
                    <a:pt x="4516" y="660"/>
                  </a:lnTo>
                  <a:lnTo>
                    <a:pt x="4514" y="681"/>
                  </a:lnTo>
                  <a:lnTo>
                    <a:pt x="4513" y="703"/>
                  </a:lnTo>
                  <a:lnTo>
                    <a:pt x="4512" y="723"/>
                  </a:lnTo>
                  <a:lnTo>
                    <a:pt x="4506" y="763"/>
                  </a:lnTo>
                  <a:lnTo>
                    <a:pt x="4502" y="781"/>
                  </a:lnTo>
                  <a:lnTo>
                    <a:pt x="4499" y="800"/>
                  </a:lnTo>
                  <a:lnTo>
                    <a:pt x="4495" y="817"/>
                  </a:lnTo>
                  <a:lnTo>
                    <a:pt x="4490" y="835"/>
                  </a:lnTo>
                  <a:lnTo>
                    <a:pt x="4484" y="850"/>
                  </a:lnTo>
                  <a:lnTo>
                    <a:pt x="4480" y="867"/>
                  </a:lnTo>
                  <a:lnTo>
                    <a:pt x="4474" y="883"/>
                  </a:lnTo>
                  <a:lnTo>
                    <a:pt x="4466" y="897"/>
                  </a:lnTo>
                  <a:lnTo>
                    <a:pt x="4459" y="912"/>
                  </a:lnTo>
                  <a:lnTo>
                    <a:pt x="4452" y="926"/>
                  </a:lnTo>
                  <a:lnTo>
                    <a:pt x="4445" y="939"/>
                  </a:lnTo>
                  <a:lnTo>
                    <a:pt x="4436" y="952"/>
                  </a:lnTo>
                  <a:lnTo>
                    <a:pt x="4428" y="964"/>
                  </a:lnTo>
                  <a:lnTo>
                    <a:pt x="4420" y="978"/>
                  </a:lnTo>
                  <a:lnTo>
                    <a:pt x="4411" y="988"/>
                  </a:lnTo>
                  <a:lnTo>
                    <a:pt x="4402" y="1000"/>
                  </a:lnTo>
                  <a:lnTo>
                    <a:pt x="4392" y="1010"/>
                  </a:lnTo>
                  <a:lnTo>
                    <a:pt x="4381" y="1021"/>
                  </a:lnTo>
                  <a:lnTo>
                    <a:pt x="4372" y="1030"/>
                  </a:lnTo>
                  <a:lnTo>
                    <a:pt x="4361" y="1040"/>
                  </a:lnTo>
                  <a:lnTo>
                    <a:pt x="4350" y="1050"/>
                  </a:lnTo>
                  <a:lnTo>
                    <a:pt x="4339" y="1058"/>
                  </a:lnTo>
                  <a:lnTo>
                    <a:pt x="4327" y="1066"/>
                  </a:lnTo>
                  <a:lnTo>
                    <a:pt x="4315" y="1074"/>
                  </a:lnTo>
                  <a:lnTo>
                    <a:pt x="4293" y="1089"/>
                  </a:lnTo>
                  <a:lnTo>
                    <a:pt x="4279" y="1095"/>
                  </a:lnTo>
                  <a:lnTo>
                    <a:pt x="4267" y="1102"/>
                  </a:lnTo>
                  <a:lnTo>
                    <a:pt x="4242" y="1114"/>
                  </a:lnTo>
                  <a:lnTo>
                    <a:pt x="4229" y="1119"/>
                  </a:lnTo>
                  <a:lnTo>
                    <a:pt x="4216" y="1124"/>
                  </a:lnTo>
                  <a:lnTo>
                    <a:pt x="4203" y="1130"/>
                  </a:lnTo>
                  <a:lnTo>
                    <a:pt x="4189" y="1134"/>
                  </a:lnTo>
                  <a:lnTo>
                    <a:pt x="4162" y="1142"/>
                  </a:lnTo>
                  <a:lnTo>
                    <a:pt x="4149" y="1146"/>
                  </a:lnTo>
                  <a:lnTo>
                    <a:pt x="4134" y="1149"/>
                  </a:lnTo>
                  <a:lnTo>
                    <a:pt x="4107" y="1155"/>
                  </a:lnTo>
                  <a:lnTo>
                    <a:pt x="4078" y="1161"/>
                  </a:lnTo>
                  <a:lnTo>
                    <a:pt x="4050" y="1165"/>
                  </a:lnTo>
                  <a:lnTo>
                    <a:pt x="4021" y="1168"/>
                  </a:lnTo>
                  <a:lnTo>
                    <a:pt x="3994" y="1172"/>
                  </a:lnTo>
                  <a:lnTo>
                    <a:pt x="3965" y="1174"/>
                  </a:lnTo>
                  <a:lnTo>
                    <a:pt x="3910" y="1177"/>
                  </a:lnTo>
                  <a:lnTo>
                    <a:pt x="3882" y="1177"/>
                  </a:lnTo>
                  <a:lnTo>
                    <a:pt x="3856" y="1177"/>
                  </a:lnTo>
                  <a:lnTo>
                    <a:pt x="3315" y="1177"/>
                  </a:lnTo>
                  <a:lnTo>
                    <a:pt x="3315" y="600"/>
                  </a:lnTo>
                  <a:lnTo>
                    <a:pt x="3315" y="24"/>
                  </a:lnTo>
                  <a:lnTo>
                    <a:pt x="3856" y="24"/>
                  </a:lnTo>
                  <a:close/>
                  <a:moveTo>
                    <a:pt x="4441" y="560"/>
                  </a:moveTo>
                  <a:lnTo>
                    <a:pt x="4441" y="531"/>
                  </a:lnTo>
                  <a:lnTo>
                    <a:pt x="4439" y="502"/>
                  </a:lnTo>
                  <a:lnTo>
                    <a:pt x="4436" y="476"/>
                  </a:lnTo>
                  <a:lnTo>
                    <a:pt x="4433" y="450"/>
                  </a:lnTo>
                  <a:lnTo>
                    <a:pt x="4427" y="424"/>
                  </a:lnTo>
                  <a:lnTo>
                    <a:pt x="4421" y="400"/>
                  </a:lnTo>
                  <a:lnTo>
                    <a:pt x="4414" y="378"/>
                  </a:lnTo>
                  <a:lnTo>
                    <a:pt x="4405" y="355"/>
                  </a:lnTo>
                  <a:lnTo>
                    <a:pt x="4396" y="333"/>
                  </a:lnTo>
                  <a:lnTo>
                    <a:pt x="4384" y="313"/>
                  </a:lnTo>
                  <a:lnTo>
                    <a:pt x="4372" y="294"/>
                  </a:lnTo>
                  <a:lnTo>
                    <a:pt x="4358" y="274"/>
                  </a:lnTo>
                  <a:lnTo>
                    <a:pt x="4344" y="256"/>
                  </a:lnTo>
                  <a:lnTo>
                    <a:pt x="4328" y="240"/>
                  </a:lnTo>
                  <a:lnTo>
                    <a:pt x="4313" y="223"/>
                  </a:lnTo>
                  <a:lnTo>
                    <a:pt x="4295" y="208"/>
                  </a:lnTo>
                  <a:lnTo>
                    <a:pt x="4285" y="201"/>
                  </a:lnTo>
                  <a:lnTo>
                    <a:pt x="4276" y="194"/>
                  </a:lnTo>
                  <a:lnTo>
                    <a:pt x="4255" y="181"/>
                  </a:lnTo>
                  <a:lnTo>
                    <a:pt x="4235" y="168"/>
                  </a:lnTo>
                  <a:lnTo>
                    <a:pt x="4212" y="157"/>
                  </a:lnTo>
                  <a:lnTo>
                    <a:pt x="4188" y="146"/>
                  </a:lnTo>
                  <a:lnTo>
                    <a:pt x="4164" y="136"/>
                  </a:lnTo>
                  <a:lnTo>
                    <a:pt x="4138" y="128"/>
                  </a:lnTo>
                  <a:lnTo>
                    <a:pt x="4111" y="120"/>
                  </a:lnTo>
                  <a:lnTo>
                    <a:pt x="4084" y="112"/>
                  </a:lnTo>
                  <a:lnTo>
                    <a:pt x="4054" y="106"/>
                  </a:lnTo>
                  <a:lnTo>
                    <a:pt x="4024" y="102"/>
                  </a:lnTo>
                  <a:lnTo>
                    <a:pt x="3993" y="98"/>
                  </a:lnTo>
                  <a:lnTo>
                    <a:pt x="3960" y="94"/>
                  </a:lnTo>
                  <a:lnTo>
                    <a:pt x="3927" y="92"/>
                  </a:lnTo>
                  <a:lnTo>
                    <a:pt x="3892" y="91"/>
                  </a:lnTo>
                  <a:lnTo>
                    <a:pt x="3856" y="91"/>
                  </a:lnTo>
                  <a:lnTo>
                    <a:pt x="3388" y="91"/>
                  </a:lnTo>
                  <a:lnTo>
                    <a:pt x="3388" y="600"/>
                  </a:lnTo>
                  <a:lnTo>
                    <a:pt x="3388" y="1110"/>
                  </a:lnTo>
                  <a:lnTo>
                    <a:pt x="3856" y="1110"/>
                  </a:lnTo>
                  <a:lnTo>
                    <a:pt x="3893" y="1110"/>
                  </a:lnTo>
                  <a:lnTo>
                    <a:pt x="3928" y="1108"/>
                  </a:lnTo>
                  <a:lnTo>
                    <a:pt x="3963" y="1106"/>
                  </a:lnTo>
                  <a:lnTo>
                    <a:pt x="3996" y="1102"/>
                  </a:lnTo>
                  <a:lnTo>
                    <a:pt x="4027" y="1099"/>
                  </a:lnTo>
                  <a:lnTo>
                    <a:pt x="4059" y="1094"/>
                  </a:lnTo>
                  <a:lnTo>
                    <a:pt x="4087" y="1088"/>
                  </a:lnTo>
                  <a:lnTo>
                    <a:pt x="4116" y="1081"/>
                  </a:lnTo>
                  <a:lnTo>
                    <a:pt x="4143" y="1074"/>
                  </a:lnTo>
                  <a:lnTo>
                    <a:pt x="4169" y="1065"/>
                  </a:lnTo>
                  <a:lnTo>
                    <a:pt x="4193" y="1056"/>
                  </a:lnTo>
                  <a:lnTo>
                    <a:pt x="4217" y="1045"/>
                  </a:lnTo>
                  <a:lnTo>
                    <a:pt x="4239" y="1034"/>
                  </a:lnTo>
                  <a:lnTo>
                    <a:pt x="4260" y="1022"/>
                  </a:lnTo>
                  <a:lnTo>
                    <a:pt x="4281" y="1009"/>
                  </a:lnTo>
                  <a:lnTo>
                    <a:pt x="4299" y="994"/>
                  </a:lnTo>
                  <a:lnTo>
                    <a:pt x="4308" y="987"/>
                  </a:lnTo>
                  <a:lnTo>
                    <a:pt x="4317" y="979"/>
                  </a:lnTo>
                  <a:lnTo>
                    <a:pt x="4325" y="972"/>
                  </a:lnTo>
                  <a:lnTo>
                    <a:pt x="4332" y="963"/>
                  </a:lnTo>
                  <a:lnTo>
                    <a:pt x="4340" y="955"/>
                  </a:lnTo>
                  <a:lnTo>
                    <a:pt x="4348" y="946"/>
                  </a:lnTo>
                  <a:lnTo>
                    <a:pt x="4355" y="937"/>
                  </a:lnTo>
                  <a:lnTo>
                    <a:pt x="4362" y="928"/>
                  </a:lnTo>
                  <a:lnTo>
                    <a:pt x="4374" y="909"/>
                  </a:lnTo>
                  <a:lnTo>
                    <a:pt x="4386" y="889"/>
                  </a:lnTo>
                  <a:lnTo>
                    <a:pt x="4397" y="868"/>
                  </a:lnTo>
                  <a:lnTo>
                    <a:pt x="4406" y="847"/>
                  </a:lnTo>
                  <a:lnTo>
                    <a:pt x="4415" y="824"/>
                  </a:lnTo>
                  <a:lnTo>
                    <a:pt x="4418" y="812"/>
                  </a:lnTo>
                  <a:lnTo>
                    <a:pt x="4422" y="800"/>
                  </a:lnTo>
                  <a:lnTo>
                    <a:pt x="4428" y="775"/>
                  </a:lnTo>
                  <a:lnTo>
                    <a:pt x="4433" y="750"/>
                  </a:lnTo>
                  <a:lnTo>
                    <a:pt x="4436" y="722"/>
                  </a:lnTo>
                  <a:lnTo>
                    <a:pt x="4439" y="709"/>
                  </a:lnTo>
                  <a:lnTo>
                    <a:pt x="4440" y="694"/>
                  </a:lnTo>
                  <a:lnTo>
                    <a:pt x="4441" y="666"/>
                  </a:lnTo>
                  <a:lnTo>
                    <a:pt x="4441" y="636"/>
                  </a:lnTo>
                  <a:lnTo>
                    <a:pt x="4441" y="560"/>
                  </a:lnTo>
                  <a:close/>
                  <a:moveTo>
                    <a:pt x="631" y="67"/>
                  </a:moveTo>
                  <a:lnTo>
                    <a:pt x="597" y="67"/>
                  </a:lnTo>
                  <a:lnTo>
                    <a:pt x="564" y="68"/>
                  </a:lnTo>
                  <a:lnTo>
                    <a:pt x="532" y="70"/>
                  </a:lnTo>
                  <a:lnTo>
                    <a:pt x="501" y="74"/>
                  </a:lnTo>
                  <a:lnTo>
                    <a:pt x="486" y="76"/>
                  </a:lnTo>
                  <a:lnTo>
                    <a:pt x="471" y="79"/>
                  </a:lnTo>
                  <a:lnTo>
                    <a:pt x="457" y="81"/>
                  </a:lnTo>
                  <a:lnTo>
                    <a:pt x="442" y="84"/>
                  </a:lnTo>
                  <a:lnTo>
                    <a:pt x="428" y="87"/>
                  </a:lnTo>
                  <a:lnTo>
                    <a:pt x="415" y="91"/>
                  </a:lnTo>
                  <a:lnTo>
                    <a:pt x="388" y="98"/>
                  </a:lnTo>
                  <a:lnTo>
                    <a:pt x="363" y="105"/>
                  </a:lnTo>
                  <a:lnTo>
                    <a:pt x="338" y="115"/>
                  </a:lnTo>
                  <a:lnTo>
                    <a:pt x="315" y="126"/>
                  </a:lnTo>
                  <a:lnTo>
                    <a:pt x="293" y="136"/>
                  </a:lnTo>
                  <a:lnTo>
                    <a:pt x="271" y="148"/>
                  </a:lnTo>
                  <a:lnTo>
                    <a:pt x="252" y="162"/>
                  </a:lnTo>
                  <a:lnTo>
                    <a:pt x="233" y="175"/>
                  </a:lnTo>
                  <a:lnTo>
                    <a:pt x="223" y="183"/>
                  </a:lnTo>
                  <a:lnTo>
                    <a:pt x="215" y="190"/>
                  </a:lnTo>
                  <a:lnTo>
                    <a:pt x="198" y="206"/>
                  </a:lnTo>
                  <a:lnTo>
                    <a:pt x="181" y="223"/>
                  </a:lnTo>
                  <a:lnTo>
                    <a:pt x="167" y="241"/>
                  </a:lnTo>
                  <a:lnTo>
                    <a:pt x="159" y="250"/>
                  </a:lnTo>
                  <a:lnTo>
                    <a:pt x="153" y="260"/>
                  </a:lnTo>
                  <a:lnTo>
                    <a:pt x="146" y="270"/>
                  </a:lnTo>
                  <a:lnTo>
                    <a:pt x="140" y="279"/>
                  </a:lnTo>
                  <a:lnTo>
                    <a:pt x="129" y="300"/>
                  </a:lnTo>
                  <a:lnTo>
                    <a:pt x="119" y="322"/>
                  </a:lnTo>
                  <a:lnTo>
                    <a:pt x="109" y="344"/>
                  </a:lnTo>
                  <a:lnTo>
                    <a:pt x="105" y="356"/>
                  </a:lnTo>
                  <a:lnTo>
                    <a:pt x="101" y="368"/>
                  </a:lnTo>
                  <a:lnTo>
                    <a:pt x="93" y="392"/>
                  </a:lnTo>
                  <a:lnTo>
                    <a:pt x="87" y="418"/>
                  </a:lnTo>
                  <a:lnTo>
                    <a:pt x="85" y="432"/>
                  </a:lnTo>
                  <a:lnTo>
                    <a:pt x="83" y="445"/>
                  </a:lnTo>
                  <a:lnTo>
                    <a:pt x="79" y="471"/>
                  </a:lnTo>
                  <a:lnTo>
                    <a:pt x="78" y="486"/>
                  </a:lnTo>
                  <a:lnTo>
                    <a:pt x="77" y="500"/>
                  </a:lnTo>
                  <a:lnTo>
                    <a:pt x="74" y="529"/>
                  </a:lnTo>
                  <a:lnTo>
                    <a:pt x="74" y="560"/>
                  </a:lnTo>
                  <a:lnTo>
                    <a:pt x="74" y="636"/>
                  </a:lnTo>
                  <a:lnTo>
                    <a:pt x="74" y="667"/>
                  </a:lnTo>
                  <a:lnTo>
                    <a:pt x="77" y="697"/>
                  </a:lnTo>
                  <a:lnTo>
                    <a:pt x="78" y="711"/>
                  </a:lnTo>
                  <a:lnTo>
                    <a:pt x="79" y="726"/>
                  </a:lnTo>
                  <a:lnTo>
                    <a:pt x="83" y="753"/>
                  </a:lnTo>
                  <a:lnTo>
                    <a:pt x="87" y="781"/>
                  </a:lnTo>
                  <a:lnTo>
                    <a:pt x="93" y="806"/>
                  </a:lnTo>
                  <a:lnTo>
                    <a:pt x="97" y="819"/>
                  </a:lnTo>
                  <a:lnTo>
                    <a:pt x="101" y="831"/>
                  </a:lnTo>
                  <a:lnTo>
                    <a:pt x="109" y="855"/>
                  </a:lnTo>
                  <a:lnTo>
                    <a:pt x="119" y="878"/>
                  </a:lnTo>
                  <a:lnTo>
                    <a:pt x="129" y="900"/>
                  </a:lnTo>
                  <a:lnTo>
                    <a:pt x="135" y="910"/>
                  </a:lnTo>
                  <a:lnTo>
                    <a:pt x="140" y="921"/>
                  </a:lnTo>
                  <a:lnTo>
                    <a:pt x="153" y="940"/>
                  </a:lnTo>
                  <a:lnTo>
                    <a:pt x="161" y="950"/>
                  </a:lnTo>
                  <a:lnTo>
                    <a:pt x="168" y="960"/>
                  </a:lnTo>
                  <a:lnTo>
                    <a:pt x="182" y="978"/>
                  </a:lnTo>
                  <a:lnTo>
                    <a:pt x="198" y="994"/>
                  </a:lnTo>
                  <a:lnTo>
                    <a:pt x="216" y="1010"/>
                  </a:lnTo>
                  <a:lnTo>
                    <a:pt x="234" y="1026"/>
                  </a:lnTo>
                  <a:lnTo>
                    <a:pt x="253" y="1040"/>
                  </a:lnTo>
                  <a:lnTo>
                    <a:pt x="264" y="1046"/>
                  </a:lnTo>
                  <a:lnTo>
                    <a:pt x="273" y="1052"/>
                  </a:lnTo>
                  <a:lnTo>
                    <a:pt x="295" y="1064"/>
                  </a:lnTo>
                  <a:lnTo>
                    <a:pt x="319" y="1076"/>
                  </a:lnTo>
                  <a:lnTo>
                    <a:pt x="343" y="1086"/>
                  </a:lnTo>
                  <a:lnTo>
                    <a:pt x="355" y="1090"/>
                  </a:lnTo>
                  <a:lnTo>
                    <a:pt x="367" y="1095"/>
                  </a:lnTo>
                  <a:lnTo>
                    <a:pt x="380" y="1099"/>
                  </a:lnTo>
                  <a:lnTo>
                    <a:pt x="393" y="1104"/>
                  </a:lnTo>
                  <a:lnTo>
                    <a:pt x="408" y="1107"/>
                  </a:lnTo>
                  <a:lnTo>
                    <a:pt x="421" y="1111"/>
                  </a:lnTo>
                  <a:lnTo>
                    <a:pt x="450" y="1117"/>
                  </a:lnTo>
                  <a:lnTo>
                    <a:pt x="480" y="1122"/>
                  </a:lnTo>
                  <a:lnTo>
                    <a:pt x="510" y="1126"/>
                  </a:lnTo>
                  <a:lnTo>
                    <a:pt x="542" y="1130"/>
                  </a:lnTo>
                  <a:lnTo>
                    <a:pt x="576" y="1132"/>
                  </a:lnTo>
                  <a:lnTo>
                    <a:pt x="609" y="1134"/>
                  </a:lnTo>
                  <a:lnTo>
                    <a:pt x="645" y="1134"/>
                  </a:lnTo>
                  <a:lnTo>
                    <a:pt x="691" y="1134"/>
                  </a:lnTo>
                  <a:lnTo>
                    <a:pt x="712" y="1132"/>
                  </a:lnTo>
                  <a:lnTo>
                    <a:pt x="734" y="1131"/>
                  </a:lnTo>
                  <a:lnTo>
                    <a:pt x="775" y="1129"/>
                  </a:lnTo>
                  <a:lnTo>
                    <a:pt x="814" y="1124"/>
                  </a:lnTo>
                  <a:lnTo>
                    <a:pt x="834" y="1122"/>
                  </a:lnTo>
                  <a:lnTo>
                    <a:pt x="852" y="1118"/>
                  </a:lnTo>
                  <a:lnTo>
                    <a:pt x="871" y="1116"/>
                  </a:lnTo>
                  <a:lnTo>
                    <a:pt x="888" y="1112"/>
                  </a:lnTo>
                  <a:lnTo>
                    <a:pt x="906" y="1108"/>
                  </a:lnTo>
                  <a:lnTo>
                    <a:pt x="922" y="1104"/>
                  </a:lnTo>
                  <a:lnTo>
                    <a:pt x="955" y="1094"/>
                  </a:lnTo>
                  <a:lnTo>
                    <a:pt x="970" y="1089"/>
                  </a:lnTo>
                  <a:lnTo>
                    <a:pt x="985" y="1083"/>
                  </a:lnTo>
                  <a:lnTo>
                    <a:pt x="1014" y="1071"/>
                  </a:lnTo>
                  <a:lnTo>
                    <a:pt x="1028" y="1065"/>
                  </a:lnTo>
                  <a:lnTo>
                    <a:pt x="1041" y="1058"/>
                  </a:lnTo>
                  <a:lnTo>
                    <a:pt x="1068" y="1044"/>
                  </a:lnTo>
                  <a:lnTo>
                    <a:pt x="1080" y="1035"/>
                  </a:lnTo>
                  <a:lnTo>
                    <a:pt x="1093" y="1027"/>
                  </a:lnTo>
                  <a:lnTo>
                    <a:pt x="1104" y="1018"/>
                  </a:lnTo>
                  <a:lnTo>
                    <a:pt x="1116" y="1010"/>
                  </a:lnTo>
                  <a:lnTo>
                    <a:pt x="1126" y="1000"/>
                  </a:lnTo>
                  <a:lnTo>
                    <a:pt x="1137" y="991"/>
                  </a:lnTo>
                  <a:lnTo>
                    <a:pt x="1148" y="980"/>
                  </a:lnTo>
                  <a:lnTo>
                    <a:pt x="1158" y="970"/>
                  </a:lnTo>
                  <a:lnTo>
                    <a:pt x="1158" y="663"/>
                  </a:lnTo>
                  <a:lnTo>
                    <a:pt x="460" y="663"/>
                  </a:lnTo>
                  <a:lnTo>
                    <a:pt x="460" y="597"/>
                  </a:lnTo>
                  <a:lnTo>
                    <a:pt x="1231" y="597"/>
                  </a:lnTo>
                  <a:lnTo>
                    <a:pt x="1231" y="1002"/>
                  </a:lnTo>
                  <a:lnTo>
                    <a:pt x="1219" y="1014"/>
                  </a:lnTo>
                  <a:lnTo>
                    <a:pt x="1208" y="1026"/>
                  </a:lnTo>
                  <a:lnTo>
                    <a:pt x="1195" y="1038"/>
                  </a:lnTo>
                  <a:lnTo>
                    <a:pt x="1183" y="1048"/>
                  </a:lnTo>
                  <a:lnTo>
                    <a:pt x="1170" y="1059"/>
                  </a:lnTo>
                  <a:lnTo>
                    <a:pt x="1156" y="1070"/>
                  </a:lnTo>
                  <a:lnTo>
                    <a:pt x="1142" y="1080"/>
                  </a:lnTo>
                  <a:lnTo>
                    <a:pt x="1128" y="1089"/>
                  </a:lnTo>
                  <a:lnTo>
                    <a:pt x="1113" y="1099"/>
                  </a:lnTo>
                  <a:lnTo>
                    <a:pt x="1098" y="1107"/>
                  </a:lnTo>
                  <a:lnTo>
                    <a:pt x="1082" y="1116"/>
                  </a:lnTo>
                  <a:lnTo>
                    <a:pt x="1066" y="1124"/>
                  </a:lnTo>
                  <a:lnTo>
                    <a:pt x="1050" y="1131"/>
                  </a:lnTo>
                  <a:lnTo>
                    <a:pt x="1033" y="1138"/>
                  </a:lnTo>
                  <a:lnTo>
                    <a:pt x="1015" y="1146"/>
                  </a:lnTo>
                  <a:lnTo>
                    <a:pt x="997" y="1152"/>
                  </a:lnTo>
                  <a:lnTo>
                    <a:pt x="978" y="1158"/>
                  </a:lnTo>
                  <a:lnTo>
                    <a:pt x="960" y="1164"/>
                  </a:lnTo>
                  <a:lnTo>
                    <a:pt x="939" y="1168"/>
                  </a:lnTo>
                  <a:lnTo>
                    <a:pt x="920" y="1173"/>
                  </a:lnTo>
                  <a:lnTo>
                    <a:pt x="900" y="1178"/>
                  </a:lnTo>
                  <a:lnTo>
                    <a:pt x="878" y="1182"/>
                  </a:lnTo>
                  <a:lnTo>
                    <a:pt x="856" y="1185"/>
                  </a:lnTo>
                  <a:lnTo>
                    <a:pt x="835" y="1189"/>
                  </a:lnTo>
                  <a:lnTo>
                    <a:pt x="812" y="1191"/>
                  </a:lnTo>
                  <a:lnTo>
                    <a:pt x="789" y="1194"/>
                  </a:lnTo>
                  <a:lnTo>
                    <a:pt x="742" y="1198"/>
                  </a:lnTo>
                  <a:lnTo>
                    <a:pt x="693" y="1201"/>
                  </a:lnTo>
                  <a:lnTo>
                    <a:pt x="668" y="1201"/>
                  </a:lnTo>
                  <a:lnTo>
                    <a:pt x="642" y="1201"/>
                  </a:lnTo>
                  <a:lnTo>
                    <a:pt x="602" y="1201"/>
                  </a:lnTo>
                  <a:lnTo>
                    <a:pt x="583" y="1200"/>
                  </a:lnTo>
                  <a:lnTo>
                    <a:pt x="564" y="1198"/>
                  </a:lnTo>
                  <a:lnTo>
                    <a:pt x="546" y="1197"/>
                  </a:lnTo>
                  <a:lnTo>
                    <a:pt x="528" y="1196"/>
                  </a:lnTo>
                  <a:lnTo>
                    <a:pt x="492" y="1192"/>
                  </a:lnTo>
                  <a:lnTo>
                    <a:pt x="475" y="1190"/>
                  </a:lnTo>
                  <a:lnTo>
                    <a:pt x="457" y="1188"/>
                  </a:lnTo>
                  <a:lnTo>
                    <a:pt x="424" y="1182"/>
                  </a:lnTo>
                  <a:lnTo>
                    <a:pt x="408" y="1178"/>
                  </a:lnTo>
                  <a:lnTo>
                    <a:pt x="392" y="1174"/>
                  </a:lnTo>
                  <a:lnTo>
                    <a:pt x="362" y="1166"/>
                  </a:lnTo>
                  <a:lnTo>
                    <a:pt x="332" y="1156"/>
                  </a:lnTo>
                  <a:lnTo>
                    <a:pt x="304" y="1146"/>
                  </a:lnTo>
                  <a:lnTo>
                    <a:pt x="290" y="1140"/>
                  </a:lnTo>
                  <a:lnTo>
                    <a:pt x="277" y="1134"/>
                  </a:lnTo>
                  <a:lnTo>
                    <a:pt x="252" y="1122"/>
                  </a:lnTo>
                  <a:lnTo>
                    <a:pt x="227" y="1107"/>
                  </a:lnTo>
                  <a:lnTo>
                    <a:pt x="204" y="1093"/>
                  </a:lnTo>
                  <a:lnTo>
                    <a:pt x="182" y="1076"/>
                  </a:lnTo>
                  <a:lnTo>
                    <a:pt x="171" y="1068"/>
                  </a:lnTo>
                  <a:lnTo>
                    <a:pt x="162" y="1059"/>
                  </a:lnTo>
                  <a:lnTo>
                    <a:pt x="141" y="1041"/>
                  </a:lnTo>
                  <a:lnTo>
                    <a:pt x="123" y="1022"/>
                  </a:lnTo>
                  <a:lnTo>
                    <a:pt x="115" y="1012"/>
                  </a:lnTo>
                  <a:lnTo>
                    <a:pt x="107" y="1002"/>
                  </a:lnTo>
                  <a:lnTo>
                    <a:pt x="98" y="991"/>
                  </a:lnTo>
                  <a:lnTo>
                    <a:pt x="91" y="980"/>
                  </a:lnTo>
                  <a:lnTo>
                    <a:pt x="84" y="969"/>
                  </a:lnTo>
                  <a:lnTo>
                    <a:pt x="77" y="957"/>
                  </a:lnTo>
                  <a:lnTo>
                    <a:pt x="63" y="934"/>
                  </a:lnTo>
                  <a:lnTo>
                    <a:pt x="51" y="909"/>
                  </a:lnTo>
                  <a:lnTo>
                    <a:pt x="45" y="896"/>
                  </a:lnTo>
                  <a:lnTo>
                    <a:pt x="41" y="883"/>
                  </a:lnTo>
                  <a:lnTo>
                    <a:pt x="31" y="856"/>
                  </a:lnTo>
                  <a:lnTo>
                    <a:pt x="23" y="829"/>
                  </a:lnTo>
                  <a:lnTo>
                    <a:pt x="15" y="799"/>
                  </a:lnTo>
                  <a:lnTo>
                    <a:pt x="11" y="769"/>
                  </a:lnTo>
                  <a:lnTo>
                    <a:pt x="8" y="753"/>
                  </a:lnTo>
                  <a:lnTo>
                    <a:pt x="6" y="738"/>
                  </a:lnTo>
                  <a:lnTo>
                    <a:pt x="2" y="705"/>
                  </a:lnTo>
                  <a:lnTo>
                    <a:pt x="1" y="672"/>
                  </a:lnTo>
                  <a:lnTo>
                    <a:pt x="0" y="638"/>
                  </a:lnTo>
                  <a:lnTo>
                    <a:pt x="0" y="558"/>
                  </a:lnTo>
                  <a:lnTo>
                    <a:pt x="1" y="524"/>
                  </a:lnTo>
                  <a:lnTo>
                    <a:pt x="1" y="507"/>
                  </a:lnTo>
                  <a:lnTo>
                    <a:pt x="2" y="490"/>
                  </a:lnTo>
                  <a:lnTo>
                    <a:pt x="6" y="458"/>
                  </a:lnTo>
                  <a:lnTo>
                    <a:pt x="11" y="427"/>
                  </a:lnTo>
                  <a:lnTo>
                    <a:pt x="15" y="398"/>
                  </a:lnTo>
                  <a:lnTo>
                    <a:pt x="19" y="382"/>
                  </a:lnTo>
                  <a:lnTo>
                    <a:pt x="23" y="369"/>
                  </a:lnTo>
                  <a:lnTo>
                    <a:pt x="31" y="340"/>
                  </a:lnTo>
                  <a:lnTo>
                    <a:pt x="39" y="314"/>
                  </a:lnTo>
                  <a:lnTo>
                    <a:pt x="50" y="289"/>
                  </a:lnTo>
                  <a:lnTo>
                    <a:pt x="56" y="276"/>
                  </a:lnTo>
                  <a:lnTo>
                    <a:pt x="62" y="264"/>
                  </a:lnTo>
                  <a:lnTo>
                    <a:pt x="75" y="241"/>
                  </a:lnTo>
                  <a:lnTo>
                    <a:pt x="90" y="218"/>
                  </a:lnTo>
                  <a:lnTo>
                    <a:pt x="105" y="196"/>
                  </a:lnTo>
                  <a:lnTo>
                    <a:pt x="113" y="187"/>
                  </a:lnTo>
                  <a:lnTo>
                    <a:pt x="121" y="177"/>
                  </a:lnTo>
                  <a:lnTo>
                    <a:pt x="131" y="168"/>
                  </a:lnTo>
                  <a:lnTo>
                    <a:pt x="139" y="158"/>
                  </a:lnTo>
                  <a:lnTo>
                    <a:pt x="149" y="148"/>
                  </a:lnTo>
                  <a:lnTo>
                    <a:pt x="158" y="140"/>
                  </a:lnTo>
                  <a:lnTo>
                    <a:pt x="179" y="123"/>
                  </a:lnTo>
                  <a:lnTo>
                    <a:pt x="189" y="115"/>
                  </a:lnTo>
                  <a:lnTo>
                    <a:pt x="200" y="106"/>
                  </a:lnTo>
                  <a:lnTo>
                    <a:pt x="223" y="92"/>
                  </a:lnTo>
                  <a:lnTo>
                    <a:pt x="247" y="79"/>
                  </a:lnTo>
                  <a:lnTo>
                    <a:pt x="260" y="72"/>
                  </a:lnTo>
                  <a:lnTo>
                    <a:pt x="273" y="66"/>
                  </a:lnTo>
                  <a:lnTo>
                    <a:pt x="300" y="55"/>
                  </a:lnTo>
                  <a:lnTo>
                    <a:pt x="327" y="44"/>
                  </a:lnTo>
                  <a:lnTo>
                    <a:pt x="356" y="34"/>
                  </a:lnTo>
                  <a:lnTo>
                    <a:pt x="370" y="31"/>
                  </a:lnTo>
                  <a:lnTo>
                    <a:pt x="386" y="26"/>
                  </a:lnTo>
                  <a:lnTo>
                    <a:pt x="402" y="22"/>
                  </a:lnTo>
                  <a:lnTo>
                    <a:pt x="417" y="19"/>
                  </a:lnTo>
                  <a:lnTo>
                    <a:pt x="450" y="13"/>
                  </a:lnTo>
                  <a:lnTo>
                    <a:pt x="466" y="10"/>
                  </a:lnTo>
                  <a:lnTo>
                    <a:pt x="484" y="8"/>
                  </a:lnTo>
                  <a:lnTo>
                    <a:pt x="519" y="4"/>
                  </a:lnTo>
                  <a:lnTo>
                    <a:pt x="537" y="3"/>
                  </a:lnTo>
                  <a:lnTo>
                    <a:pt x="555" y="2"/>
                  </a:lnTo>
                  <a:lnTo>
                    <a:pt x="592" y="0"/>
                  </a:lnTo>
                  <a:lnTo>
                    <a:pt x="631" y="0"/>
                  </a:lnTo>
                  <a:lnTo>
                    <a:pt x="657" y="0"/>
                  </a:lnTo>
                  <a:lnTo>
                    <a:pt x="684" y="1"/>
                  </a:lnTo>
                  <a:lnTo>
                    <a:pt x="709" y="1"/>
                  </a:lnTo>
                  <a:lnTo>
                    <a:pt x="734" y="3"/>
                  </a:lnTo>
                  <a:lnTo>
                    <a:pt x="758" y="6"/>
                  </a:lnTo>
                  <a:lnTo>
                    <a:pt x="782" y="8"/>
                  </a:lnTo>
                  <a:lnTo>
                    <a:pt x="805" y="10"/>
                  </a:lnTo>
                  <a:lnTo>
                    <a:pt x="816" y="13"/>
                  </a:lnTo>
                  <a:lnTo>
                    <a:pt x="828" y="14"/>
                  </a:lnTo>
                  <a:lnTo>
                    <a:pt x="849" y="18"/>
                  </a:lnTo>
                  <a:lnTo>
                    <a:pt x="871" y="22"/>
                  </a:lnTo>
                  <a:lnTo>
                    <a:pt x="892" y="27"/>
                  </a:lnTo>
                  <a:lnTo>
                    <a:pt x="913" y="33"/>
                  </a:lnTo>
                  <a:lnTo>
                    <a:pt x="933" y="39"/>
                  </a:lnTo>
                  <a:lnTo>
                    <a:pt x="952" y="45"/>
                  </a:lnTo>
                  <a:lnTo>
                    <a:pt x="972" y="52"/>
                  </a:lnTo>
                  <a:lnTo>
                    <a:pt x="991" y="60"/>
                  </a:lnTo>
                  <a:lnTo>
                    <a:pt x="1009" y="68"/>
                  </a:lnTo>
                  <a:lnTo>
                    <a:pt x="1027" y="76"/>
                  </a:lnTo>
                  <a:lnTo>
                    <a:pt x="1045" y="85"/>
                  </a:lnTo>
                  <a:lnTo>
                    <a:pt x="1062" y="94"/>
                  </a:lnTo>
                  <a:lnTo>
                    <a:pt x="1078" y="104"/>
                  </a:lnTo>
                  <a:lnTo>
                    <a:pt x="1095" y="115"/>
                  </a:lnTo>
                  <a:lnTo>
                    <a:pt x="1111" y="126"/>
                  </a:lnTo>
                  <a:lnTo>
                    <a:pt x="1126" y="138"/>
                  </a:lnTo>
                  <a:lnTo>
                    <a:pt x="1141" y="150"/>
                  </a:lnTo>
                  <a:lnTo>
                    <a:pt x="1155" y="162"/>
                  </a:lnTo>
                  <a:lnTo>
                    <a:pt x="1170" y="175"/>
                  </a:lnTo>
                  <a:lnTo>
                    <a:pt x="1184" y="189"/>
                  </a:lnTo>
                  <a:lnTo>
                    <a:pt x="1198" y="204"/>
                  </a:lnTo>
                  <a:lnTo>
                    <a:pt x="1212" y="218"/>
                  </a:lnTo>
                  <a:lnTo>
                    <a:pt x="1224" y="234"/>
                  </a:lnTo>
                  <a:lnTo>
                    <a:pt x="1237" y="249"/>
                  </a:lnTo>
                  <a:lnTo>
                    <a:pt x="1242" y="255"/>
                  </a:lnTo>
                  <a:lnTo>
                    <a:pt x="1195" y="314"/>
                  </a:lnTo>
                  <a:lnTo>
                    <a:pt x="1188" y="303"/>
                  </a:lnTo>
                  <a:lnTo>
                    <a:pt x="1176" y="289"/>
                  </a:lnTo>
                  <a:lnTo>
                    <a:pt x="1165" y="274"/>
                  </a:lnTo>
                  <a:lnTo>
                    <a:pt x="1153" y="260"/>
                  </a:lnTo>
                  <a:lnTo>
                    <a:pt x="1142" y="247"/>
                  </a:lnTo>
                  <a:lnTo>
                    <a:pt x="1129" y="234"/>
                  </a:lnTo>
                  <a:lnTo>
                    <a:pt x="1117" y="222"/>
                  </a:lnTo>
                  <a:lnTo>
                    <a:pt x="1104" y="210"/>
                  </a:lnTo>
                  <a:lnTo>
                    <a:pt x="1089" y="199"/>
                  </a:lnTo>
                  <a:lnTo>
                    <a:pt x="1076" y="187"/>
                  </a:lnTo>
                  <a:lnTo>
                    <a:pt x="1062" y="177"/>
                  </a:lnTo>
                  <a:lnTo>
                    <a:pt x="1046" y="166"/>
                  </a:lnTo>
                  <a:lnTo>
                    <a:pt x="1032" y="158"/>
                  </a:lnTo>
                  <a:lnTo>
                    <a:pt x="1016" y="148"/>
                  </a:lnTo>
                  <a:lnTo>
                    <a:pt x="999" y="140"/>
                  </a:lnTo>
                  <a:lnTo>
                    <a:pt x="984" y="132"/>
                  </a:lnTo>
                  <a:lnTo>
                    <a:pt x="966" y="124"/>
                  </a:lnTo>
                  <a:lnTo>
                    <a:pt x="931" y="111"/>
                  </a:lnTo>
                  <a:lnTo>
                    <a:pt x="913" y="104"/>
                  </a:lnTo>
                  <a:lnTo>
                    <a:pt x="894" y="99"/>
                  </a:lnTo>
                  <a:lnTo>
                    <a:pt x="874" y="93"/>
                  </a:lnTo>
                  <a:lnTo>
                    <a:pt x="855" y="88"/>
                  </a:lnTo>
                  <a:lnTo>
                    <a:pt x="835" y="85"/>
                  </a:lnTo>
                  <a:lnTo>
                    <a:pt x="814" y="81"/>
                  </a:lnTo>
                  <a:lnTo>
                    <a:pt x="793" y="78"/>
                  </a:lnTo>
                  <a:lnTo>
                    <a:pt x="771" y="74"/>
                  </a:lnTo>
                  <a:lnTo>
                    <a:pt x="750" y="72"/>
                  </a:lnTo>
                  <a:lnTo>
                    <a:pt x="727" y="70"/>
                  </a:lnTo>
                  <a:lnTo>
                    <a:pt x="704" y="68"/>
                  </a:lnTo>
                  <a:lnTo>
                    <a:pt x="680" y="68"/>
                  </a:lnTo>
                  <a:lnTo>
                    <a:pt x="656" y="67"/>
                  </a:lnTo>
                  <a:lnTo>
                    <a:pt x="631" y="67"/>
                  </a:lnTo>
                  <a:close/>
                  <a:moveTo>
                    <a:pt x="2528" y="352"/>
                  </a:moveTo>
                  <a:lnTo>
                    <a:pt x="2528" y="336"/>
                  </a:lnTo>
                  <a:lnTo>
                    <a:pt x="2526" y="320"/>
                  </a:lnTo>
                  <a:lnTo>
                    <a:pt x="2525" y="304"/>
                  </a:lnTo>
                  <a:lnTo>
                    <a:pt x="2523" y="289"/>
                  </a:lnTo>
                  <a:lnTo>
                    <a:pt x="2520" y="274"/>
                  </a:lnTo>
                  <a:lnTo>
                    <a:pt x="2517" y="261"/>
                  </a:lnTo>
                  <a:lnTo>
                    <a:pt x="2513" y="248"/>
                  </a:lnTo>
                  <a:lnTo>
                    <a:pt x="2508" y="235"/>
                  </a:lnTo>
                  <a:lnTo>
                    <a:pt x="2504" y="223"/>
                  </a:lnTo>
                  <a:lnTo>
                    <a:pt x="2498" y="211"/>
                  </a:lnTo>
                  <a:lnTo>
                    <a:pt x="2492" y="200"/>
                  </a:lnTo>
                  <a:lnTo>
                    <a:pt x="2488" y="195"/>
                  </a:lnTo>
                  <a:lnTo>
                    <a:pt x="2484" y="189"/>
                  </a:lnTo>
                  <a:lnTo>
                    <a:pt x="2476" y="180"/>
                  </a:lnTo>
                  <a:lnTo>
                    <a:pt x="2468" y="170"/>
                  </a:lnTo>
                  <a:lnTo>
                    <a:pt x="2459" y="162"/>
                  </a:lnTo>
                  <a:lnTo>
                    <a:pt x="2450" y="153"/>
                  </a:lnTo>
                  <a:lnTo>
                    <a:pt x="2439" y="146"/>
                  </a:lnTo>
                  <a:lnTo>
                    <a:pt x="2428" y="139"/>
                  </a:lnTo>
                  <a:lnTo>
                    <a:pt x="2416" y="132"/>
                  </a:lnTo>
                  <a:lnTo>
                    <a:pt x="2404" y="126"/>
                  </a:lnTo>
                  <a:lnTo>
                    <a:pt x="2391" y="120"/>
                  </a:lnTo>
                  <a:lnTo>
                    <a:pt x="2376" y="115"/>
                  </a:lnTo>
                  <a:lnTo>
                    <a:pt x="2362" y="110"/>
                  </a:lnTo>
                  <a:lnTo>
                    <a:pt x="2348" y="105"/>
                  </a:lnTo>
                  <a:lnTo>
                    <a:pt x="2331" y="102"/>
                  </a:lnTo>
                  <a:lnTo>
                    <a:pt x="2314" y="99"/>
                  </a:lnTo>
                  <a:lnTo>
                    <a:pt x="2297" y="97"/>
                  </a:lnTo>
                  <a:lnTo>
                    <a:pt x="2279" y="94"/>
                  </a:lnTo>
                  <a:lnTo>
                    <a:pt x="2241" y="91"/>
                  </a:lnTo>
                  <a:lnTo>
                    <a:pt x="2221" y="91"/>
                  </a:lnTo>
                  <a:lnTo>
                    <a:pt x="2200" y="91"/>
                  </a:lnTo>
                  <a:lnTo>
                    <a:pt x="1604" y="91"/>
                  </a:lnTo>
                  <a:lnTo>
                    <a:pt x="1604" y="658"/>
                  </a:lnTo>
                  <a:lnTo>
                    <a:pt x="2200" y="658"/>
                  </a:lnTo>
                  <a:lnTo>
                    <a:pt x="2219" y="658"/>
                  </a:lnTo>
                  <a:lnTo>
                    <a:pt x="2237" y="657"/>
                  </a:lnTo>
                  <a:lnTo>
                    <a:pt x="2255" y="655"/>
                  </a:lnTo>
                  <a:lnTo>
                    <a:pt x="2273" y="652"/>
                  </a:lnTo>
                  <a:lnTo>
                    <a:pt x="2290" y="650"/>
                  </a:lnTo>
                  <a:lnTo>
                    <a:pt x="2307" y="646"/>
                  </a:lnTo>
                  <a:lnTo>
                    <a:pt x="2322" y="642"/>
                  </a:lnTo>
                  <a:lnTo>
                    <a:pt x="2338" y="637"/>
                  </a:lnTo>
                  <a:lnTo>
                    <a:pt x="2352" y="632"/>
                  </a:lnTo>
                  <a:lnTo>
                    <a:pt x="2367" y="626"/>
                  </a:lnTo>
                  <a:lnTo>
                    <a:pt x="2381" y="619"/>
                  </a:lnTo>
                  <a:lnTo>
                    <a:pt x="2394" y="612"/>
                  </a:lnTo>
                  <a:lnTo>
                    <a:pt x="2406" y="604"/>
                  </a:lnTo>
                  <a:lnTo>
                    <a:pt x="2418" y="596"/>
                  </a:lnTo>
                  <a:lnTo>
                    <a:pt x="2430" y="586"/>
                  </a:lnTo>
                  <a:lnTo>
                    <a:pt x="2441" y="577"/>
                  </a:lnTo>
                  <a:lnTo>
                    <a:pt x="2452" y="567"/>
                  </a:lnTo>
                  <a:lnTo>
                    <a:pt x="2457" y="561"/>
                  </a:lnTo>
                  <a:lnTo>
                    <a:pt x="2462" y="556"/>
                  </a:lnTo>
                  <a:lnTo>
                    <a:pt x="2470" y="546"/>
                  </a:lnTo>
                  <a:lnTo>
                    <a:pt x="2478" y="534"/>
                  </a:lnTo>
                  <a:lnTo>
                    <a:pt x="2487" y="520"/>
                  </a:lnTo>
                  <a:lnTo>
                    <a:pt x="2494" y="508"/>
                  </a:lnTo>
                  <a:lnTo>
                    <a:pt x="2500" y="495"/>
                  </a:lnTo>
                  <a:lnTo>
                    <a:pt x="2506" y="481"/>
                  </a:lnTo>
                  <a:lnTo>
                    <a:pt x="2511" y="466"/>
                  </a:lnTo>
                  <a:lnTo>
                    <a:pt x="2516" y="452"/>
                  </a:lnTo>
                  <a:lnTo>
                    <a:pt x="2519" y="436"/>
                  </a:lnTo>
                  <a:lnTo>
                    <a:pt x="2523" y="421"/>
                  </a:lnTo>
                  <a:lnTo>
                    <a:pt x="2525" y="404"/>
                  </a:lnTo>
                  <a:lnTo>
                    <a:pt x="2526" y="387"/>
                  </a:lnTo>
                  <a:lnTo>
                    <a:pt x="2528" y="370"/>
                  </a:lnTo>
                  <a:lnTo>
                    <a:pt x="2528" y="352"/>
                  </a:lnTo>
                  <a:close/>
                  <a:moveTo>
                    <a:pt x="2601" y="352"/>
                  </a:moveTo>
                  <a:lnTo>
                    <a:pt x="2600" y="370"/>
                  </a:lnTo>
                  <a:lnTo>
                    <a:pt x="2600" y="390"/>
                  </a:lnTo>
                  <a:lnTo>
                    <a:pt x="2597" y="408"/>
                  </a:lnTo>
                  <a:lnTo>
                    <a:pt x="2595" y="424"/>
                  </a:lnTo>
                  <a:lnTo>
                    <a:pt x="2592" y="442"/>
                  </a:lnTo>
                  <a:lnTo>
                    <a:pt x="2589" y="458"/>
                  </a:lnTo>
                  <a:lnTo>
                    <a:pt x="2585" y="475"/>
                  </a:lnTo>
                  <a:lnTo>
                    <a:pt x="2580" y="490"/>
                  </a:lnTo>
                  <a:lnTo>
                    <a:pt x="2574" y="506"/>
                  </a:lnTo>
                  <a:lnTo>
                    <a:pt x="2568" y="520"/>
                  </a:lnTo>
                  <a:lnTo>
                    <a:pt x="2562" y="535"/>
                  </a:lnTo>
                  <a:lnTo>
                    <a:pt x="2555" y="548"/>
                  </a:lnTo>
                  <a:lnTo>
                    <a:pt x="2547" y="562"/>
                  </a:lnTo>
                  <a:lnTo>
                    <a:pt x="2538" y="574"/>
                  </a:lnTo>
                  <a:lnTo>
                    <a:pt x="2530" y="588"/>
                  </a:lnTo>
                  <a:lnTo>
                    <a:pt x="2520" y="600"/>
                  </a:lnTo>
                  <a:lnTo>
                    <a:pt x="2511" y="610"/>
                  </a:lnTo>
                  <a:lnTo>
                    <a:pt x="2500" y="621"/>
                  </a:lnTo>
                  <a:lnTo>
                    <a:pt x="2488" y="632"/>
                  </a:lnTo>
                  <a:lnTo>
                    <a:pt x="2477" y="642"/>
                  </a:lnTo>
                  <a:lnTo>
                    <a:pt x="2464" y="651"/>
                  </a:lnTo>
                  <a:lnTo>
                    <a:pt x="2452" y="660"/>
                  </a:lnTo>
                  <a:lnTo>
                    <a:pt x="2445" y="663"/>
                  </a:lnTo>
                  <a:lnTo>
                    <a:pt x="2438" y="668"/>
                  </a:lnTo>
                  <a:lnTo>
                    <a:pt x="2424" y="675"/>
                  </a:lnTo>
                  <a:lnTo>
                    <a:pt x="2410" y="682"/>
                  </a:lnTo>
                  <a:lnTo>
                    <a:pt x="2394" y="690"/>
                  </a:lnTo>
                  <a:lnTo>
                    <a:pt x="2379" y="696"/>
                  </a:lnTo>
                  <a:lnTo>
                    <a:pt x="2363" y="700"/>
                  </a:lnTo>
                  <a:lnTo>
                    <a:pt x="2346" y="705"/>
                  </a:lnTo>
                  <a:lnTo>
                    <a:pt x="2330" y="710"/>
                  </a:lnTo>
                  <a:lnTo>
                    <a:pt x="2312" y="714"/>
                  </a:lnTo>
                  <a:lnTo>
                    <a:pt x="2294" y="716"/>
                  </a:lnTo>
                  <a:lnTo>
                    <a:pt x="2624" y="1177"/>
                  </a:lnTo>
                  <a:lnTo>
                    <a:pt x="2540" y="1177"/>
                  </a:lnTo>
                  <a:lnTo>
                    <a:pt x="2217" y="723"/>
                  </a:lnTo>
                  <a:lnTo>
                    <a:pt x="1604" y="723"/>
                  </a:lnTo>
                  <a:lnTo>
                    <a:pt x="1604" y="1177"/>
                  </a:lnTo>
                  <a:lnTo>
                    <a:pt x="1532" y="1177"/>
                  </a:lnTo>
                  <a:lnTo>
                    <a:pt x="1532" y="600"/>
                  </a:lnTo>
                  <a:lnTo>
                    <a:pt x="1532" y="24"/>
                  </a:lnTo>
                  <a:lnTo>
                    <a:pt x="2201" y="24"/>
                  </a:lnTo>
                  <a:lnTo>
                    <a:pt x="2227" y="24"/>
                  </a:lnTo>
                  <a:lnTo>
                    <a:pt x="2252" y="25"/>
                  </a:lnTo>
                  <a:lnTo>
                    <a:pt x="2275" y="26"/>
                  </a:lnTo>
                  <a:lnTo>
                    <a:pt x="2297" y="28"/>
                  </a:lnTo>
                  <a:lnTo>
                    <a:pt x="2319" y="31"/>
                  </a:lnTo>
                  <a:lnTo>
                    <a:pt x="2339" y="34"/>
                  </a:lnTo>
                  <a:lnTo>
                    <a:pt x="2360" y="38"/>
                  </a:lnTo>
                  <a:lnTo>
                    <a:pt x="2379" y="43"/>
                  </a:lnTo>
                  <a:lnTo>
                    <a:pt x="2397" y="49"/>
                  </a:lnTo>
                  <a:lnTo>
                    <a:pt x="2415" y="54"/>
                  </a:lnTo>
                  <a:lnTo>
                    <a:pt x="2432" y="61"/>
                  </a:lnTo>
                  <a:lnTo>
                    <a:pt x="2447" y="68"/>
                  </a:lnTo>
                  <a:lnTo>
                    <a:pt x="2463" y="76"/>
                  </a:lnTo>
                  <a:lnTo>
                    <a:pt x="2477" y="85"/>
                  </a:lnTo>
                  <a:lnTo>
                    <a:pt x="2490" y="93"/>
                  </a:lnTo>
                  <a:lnTo>
                    <a:pt x="2496" y="98"/>
                  </a:lnTo>
                  <a:lnTo>
                    <a:pt x="2504" y="104"/>
                  </a:lnTo>
                  <a:lnTo>
                    <a:pt x="2516" y="114"/>
                  </a:lnTo>
                  <a:lnTo>
                    <a:pt x="2526" y="126"/>
                  </a:lnTo>
                  <a:lnTo>
                    <a:pt x="2536" y="136"/>
                  </a:lnTo>
                  <a:lnTo>
                    <a:pt x="2541" y="144"/>
                  </a:lnTo>
                  <a:lnTo>
                    <a:pt x="2546" y="150"/>
                  </a:lnTo>
                  <a:lnTo>
                    <a:pt x="2555" y="163"/>
                  </a:lnTo>
                  <a:lnTo>
                    <a:pt x="2562" y="176"/>
                  </a:lnTo>
                  <a:lnTo>
                    <a:pt x="2570" y="190"/>
                  </a:lnTo>
                  <a:lnTo>
                    <a:pt x="2573" y="199"/>
                  </a:lnTo>
                  <a:lnTo>
                    <a:pt x="2577" y="206"/>
                  </a:lnTo>
                  <a:lnTo>
                    <a:pt x="2582" y="222"/>
                  </a:lnTo>
                  <a:lnTo>
                    <a:pt x="2586" y="238"/>
                  </a:lnTo>
                  <a:lnTo>
                    <a:pt x="2591" y="255"/>
                  </a:lnTo>
                  <a:lnTo>
                    <a:pt x="2595" y="273"/>
                  </a:lnTo>
                  <a:lnTo>
                    <a:pt x="2597" y="292"/>
                  </a:lnTo>
                  <a:lnTo>
                    <a:pt x="2598" y="312"/>
                  </a:lnTo>
                  <a:lnTo>
                    <a:pt x="2600" y="332"/>
                  </a:lnTo>
                  <a:lnTo>
                    <a:pt x="2601" y="352"/>
                  </a:lnTo>
                  <a:close/>
                  <a:moveTo>
                    <a:pt x="2862" y="1177"/>
                  </a:moveTo>
                  <a:lnTo>
                    <a:pt x="2862" y="600"/>
                  </a:lnTo>
                  <a:lnTo>
                    <a:pt x="2862" y="24"/>
                  </a:lnTo>
                  <a:lnTo>
                    <a:pt x="2937" y="24"/>
                  </a:lnTo>
                  <a:lnTo>
                    <a:pt x="2937" y="600"/>
                  </a:lnTo>
                  <a:lnTo>
                    <a:pt x="2937" y="1177"/>
                  </a:lnTo>
                  <a:lnTo>
                    <a:pt x="2862" y="117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30" name="Freeform 6" descr="Fingrid logo">
            <a:extLst>
              <a:ext uri="{FF2B5EF4-FFF2-40B4-BE49-F238E27FC236}">
                <a16:creationId xmlns:a16="http://schemas.microsoft.com/office/drawing/2014/main" id="{5503CC24-61DA-4ED8-A684-055A48DEA4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9221" y="6453410"/>
            <a:ext cx="811788" cy="144000"/>
          </a:xfrm>
          <a:custGeom>
            <a:avLst/>
            <a:gdLst>
              <a:gd name="T0" fmla="*/ 2515 w 4822"/>
              <a:gd name="T1" fmla="*/ 636 h 856"/>
              <a:gd name="T2" fmla="*/ 2410 w 4822"/>
              <a:gd name="T3" fmla="*/ 696 h 856"/>
              <a:gd name="T4" fmla="*/ 2287 w 4822"/>
              <a:gd name="T5" fmla="*/ 701 h 856"/>
              <a:gd name="T6" fmla="*/ 2182 w 4822"/>
              <a:gd name="T7" fmla="*/ 651 h 856"/>
              <a:gd name="T8" fmla="*/ 2121 w 4822"/>
              <a:gd name="T9" fmla="*/ 584 h 856"/>
              <a:gd name="T10" fmla="*/ 2081 w 4822"/>
              <a:gd name="T11" fmla="*/ 484 h 856"/>
              <a:gd name="T12" fmla="*/ 2081 w 4822"/>
              <a:gd name="T13" fmla="*/ 372 h 856"/>
              <a:gd name="T14" fmla="*/ 2121 w 4822"/>
              <a:gd name="T15" fmla="*/ 272 h 856"/>
              <a:gd name="T16" fmla="*/ 2172 w 4822"/>
              <a:gd name="T17" fmla="*/ 212 h 856"/>
              <a:gd name="T18" fmla="*/ 2260 w 4822"/>
              <a:gd name="T19" fmla="*/ 162 h 856"/>
              <a:gd name="T20" fmla="*/ 2368 w 4822"/>
              <a:gd name="T21" fmla="*/ 151 h 856"/>
              <a:gd name="T22" fmla="*/ 2472 w 4822"/>
              <a:gd name="T23" fmla="*/ 187 h 856"/>
              <a:gd name="T24" fmla="*/ 2642 w 4822"/>
              <a:gd name="T25" fmla="*/ 137 h 856"/>
              <a:gd name="T26" fmla="*/ 2496 w 4822"/>
              <a:gd name="T27" fmla="*/ 32 h 856"/>
              <a:gd name="T28" fmla="*/ 2339 w 4822"/>
              <a:gd name="T29" fmla="*/ 0 h 856"/>
              <a:gd name="T30" fmla="*/ 2197 w 4822"/>
              <a:gd name="T31" fmla="*/ 26 h 856"/>
              <a:gd name="T32" fmla="*/ 2062 w 4822"/>
              <a:gd name="T33" fmla="*/ 111 h 856"/>
              <a:gd name="T34" fmla="*/ 1986 w 4822"/>
              <a:gd name="T35" fmla="*/ 206 h 856"/>
              <a:gd name="T36" fmla="*/ 1931 w 4822"/>
              <a:gd name="T37" fmla="*/ 362 h 856"/>
              <a:gd name="T38" fmla="*/ 1935 w 4822"/>
              <a:gd name="T39" fmla="*/ 515 h 856"/>
              <a:gd name="T40" fmla="*/ 1977 w 4822"/>
              <a:gd name="T41" fmla="*/ 632 h 856"/>
              <a:gd name="T42" fmla="*/ 2062 w 4822"/>
              <a:gd name="T43" fmla="*/ 745 h 856"/>
              <a:gd name="T44" fmla="*/ 2178 w 4822"/>
              <a:gd name="T45" fmla="*/ 822 h 856"/>
              <a:gd name="T46" fmla="*/ 2318 w 4822"/>
              <a:gd name="T47" fmla="*/ 856 h 856"/>
              <a:gd name="T48" fmla="*/ 2461 w 4822"/>
              <a:gd name="T49" fmla="*/ 837 h 856"/>
              <a:gd name="T50" fmla="*/ 2601 w 4822"/>
              <a:gd name="T51" fmla="*/ 759 h 856"/>
              <a:gd name="T52" fmla="*/ 2681 w 4822"/>
              <a:gd name="T53" fmla="*/ 667 h 856"/>
              <a:gd name="T54" fmla="*/ 2743 w 4822"/>
              <a:gd name="T55" fmla="*/ 515 h 856"/>
              <a:gd name="T56" fmla="*/ 3554 w 4822"/>
              <a:gd name="T57" fmla="*/ 281 h 856"/>
              <a:gd name="T58" fmla="*/ 3539 w 4822"/>
              <a:gd name="T59" fmla="*/ 201 h 856"/>
              <a:gd name="T60" fmla="*/ 3484 w 4822"/>
              <a:gd name="T61" fmla="*/ 112 h 856"/>
              <a:gd name="T62" fmla="*/ 3402 w 4822"/>
              <a:gd name="T63" fmla="*/ 51 h 856"/>
              <a:gd name="T64" fmla="*/ 3298 w 4822"/>
              <a:gd name="T65" fmla="*/ 25 h 856"/>
              <a:gd name="T66" fmla="*/ 3538 w 4822"/>
              <a:gd name="T67" fmla="*/ 832 h 856"/>
              <a:gd name="T68" fmla="*/ 3484 w 4822"/>
              <a:gd name="T69" fmla="*/ 477 h 856"/>
              <a:gd name="T70" fmla="*/ 3535 w 4822"/>
              <a:gd name="T71" fmla="*/ 395 h 856"/>
              <a:gd name="T72" fmla="*/ 3403 w 4822"/>
              <a:gd name="T73" fmla="*/ 307 h 856"/>
              <a:gd name="T74" fmla="*/ 3361 w 4822"/>
              <a:gd name="T75" fmla="*/ 389 h 856"/>
              <a:gd name="T76" fmla="*/ 3283 w 4822"/>
              <a:gd name="T77" fmla="*/ 416 h 856"/>
              <a:gd name="T78" fmla="*/ 3341 w 4822"/>
              <a:gd name="T79" fmla="*/ 189 h 856"/>
              <a:gd name="T80" fmla="*/ 3398 w 4822"/>
              <a:gd name="T81" fmla="*/ 259 h 856"/>
              <a:gd name="T82" fmla="*/ 4818 w 4822"/>
              <a:gd name="T83" fmla="*/ 366 h 856"/>
              <a:gd name="T84" fmla="*/ 4764 w 4822"/>
              <a:gd name="T85" fmla="*/ 219 h 856"/>
              <a:gd name="T86" fmla="*/ 4660 w 4822"/>
              <a:gd name="T87" fmla="*/ 105 h 856"/>
              <a:gd name="T88" fmla="*/ 4521 w 4822"/>
              <a:gd name="T89" fmla="*/ 36 h 856"/>
              <a:gd name="T90" fmla="*/ 4420 w 4822"/>
              <a:gd name="T91" fmla="*/ 832 h 856"/>
              <a:gd name="T92" fmla="*/ 4577 w 4822"/>
              <a:gd name="T93" fmla="*/ 800 h 856"/>
              <a:gd name="T94" fmla="*/ 4704 w 4822"/>
              <a:gd name="T95" fmla="*/ 714 h 856"/>
              <a:gd name="T96" fmla="*/ 4791 w 4822"/>
              <a:gd name="T97" fmla="*/ 585 h 856"/>
              <a:gd name="T98" fmla="*/ 4822 w 4822"/>
              <a:gd name="T99" fmla="*/ 429 h 856"/>
              <a:gd name="T100" fmla="*/ 4654 w 4822"/>
              <a:gd name="T101" fmla="*/ 527 h 856"/>
              <a:gd name="T102" fmla="*/ 4599 w 4822"/>
              <a:gd name="T103" fmla="*/ 609 h 856"/>
              <a:gd name="T104" fmla="*/ 4518 w 4822"/>
              <a:gd name="T105" fmla="*/ 662 h 856"/>
              <a:gd name="T106" fmla="*/ 4420 w 4822"/>
              <a:gd name="T107" fmla="*/ 682 h 856"/>
              <a:gd name="T108" fmla="*/ 4494 w 4822"/>
              <a:gd name="T109" fmla="*/ 185 h 856"/>
              <a:gd name="T110" fmla="*/ 4580 w 4822"/>
              <a:gd name="T111" fmla="*/ 231 h 856"/>
              <a:gd name="T112" fmla="*/ 4643 w 4822"/>
              <a:gd name="T113" fmla="*/ 306 h 856"/>
              <a:gd name="T114" fmla="*/ 4672 w 4822"/>
              <a:gd name="T115" fmla="*/ 402 h 856"/>
              <a:gd name="T116" fmla="*/ 0 w 4822"/>
              <a:gd name="T117" fmla="*/ 24 h 856"/>
              <a:gd name="T118" fmla="*/ 555 w 4822"/>
              <a:gd name="T119" fmla="*/ 174 h 856"/>
              <a:gd name="T120" fmla="*/ 1252 w 4822"/>
              <a:gd name="T121" fmla="*/ 832 h 856"/>
              <a:gd name="T122" fmla="*/ 872 w 4822"/>
              <a:gd name="T123" fmla="*/ 24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822" h="856">
                <a:moveTo>
                  <a:pt x="2299" y="416"/>
                </a:moveTo>
                <a:lnTo>
                  <a:pt x="2378" y="565"/>
                </a:lnTo>
                <a:lnTo>
                  <a:pt x="2568" y="565"/>
                </a:lnTo>
                <a:lnTo>
                  <a:pt x="2558" y="581"/>
                </a:lnTo>
                <a:lnTo>
                  <a:pt x="2550" y="596"/>
                </a:lnTo>
                <a:lnTo>
                  <a:pt x="2538" y="610"/>
                </a:lnTo>
                <a:lnTo>
                  <a:pt x="2527" y="624"/>
                </a:lnTo>
                <a:lnTo>
                  <a:pt x="2515" y="636"/>
                </a:lnTo>
                <a:lnTo>
                  <a:pt x="2501" y="647"/>
                </a:lnTo>
                <a:lnTo>
                  <a:pt x="2487" y="657"/>
                </a:lnTo>
                <a:lnTo>
                  <a:pt x="2474" y="667"/>
                </a:lnTo>
                <a:lnTo>
                  <a:pt x="2459" y="676"/>
                </a:lnTo>
                <a:lnTo>
                  <a:pt x="2442" y="685"/>
                </a:lnTo>
                <a:lnTo>
                  <a:pt x="2435" y="687"/>
                </a:lnTo>
                <a:lnTo>
                  <a:pt x="2426" y="691"/>
                </a:lnTo>
                <a:lnTo>
                  <a:pt x="2410" y="696"/>
                </a:lnTo>
                <a:lnTo>
                  <a:pt x="2393" y="701"/>
                </a:lnTo>
                <a:lnTo>
                  <a:pt x="2375" y="704"/>
                </a:lnTo>
                <a:lnTo>
                  <a:pt x="2358" y="706"/>
                </a:lnTo>
                <a:lnTo>
                  <a:pt x="2339" y="707"/>
                </a:lnTo>
                <a:lnTo>
                  <a:pt x="2325" y="706"/>
                </a:lnTo>
                <a:lnTo>
                  <a:pt x="2313" y="705"/>
                </a:lnTo>
                <a:lnTo>
                  <a:pt x="2299" y="704"/>
                </a:lnTo>
                <a:lnTo>
                  <a:pt x="2287" y="701"/>
                </a:lnTo>
                <a:lnTo>
                  <a:pt x="2273" y="699"/>
                </a:lnTo>
                <a:lnTo>
                  <a:pt x="2260" y="695"/>
                </a:lnTo>
                <a:lnTo>
                  <a:pt x="2237" y="685"/>
                </a:lnTo>
                <a:lnTo>
                  <a:pt x="2225" y="680"/>
                </a:lnTo>
                <a:lnTo>
                  <a:pt x="2214" y="674"/>
                </a:lnTo>
                <a:lnTo>
                  <a:pt x="2203" y="666"/>
                </a:lnTo>
                <a:lnTo>
                  <a:pt x="2192" y="659"/>
                </a:lnTo>
                <a:lnTo>
                  <a:pt x="2182" y="651"/>
                </a:lnTo>
                <a:lnTo>
                  <a:pt x="2172" y="644"/>
                </a:lnTo>
                <a:lnTo>
                  <a:pt x="2162" y="635"/>
                </a:lnTo>
                <a:lnTo>
                  <a:pt x="2158" y="630"/>
                </a:lnTo>
                <a:lnTo>
                  <a:pt x="2153" y="625"/>
                </a:lnTo>
                <a:lnTo>
                  <a:pt x="2144" y="615"/>
                </a:lnTo>
                <a:lnTo>
                  <a:pt x="2136" y="605"/>
                </a:lnTo>
                <a:lnTo>
                  <a:pt x="2128" y="595"/>
                </a:lnTo>
                <a:lnTo>
                  <a:pt x="2121" y="584"/>
                </a:lnTo>
                <a:lnTo>
                  <a:pt x="2114" y="572"/>
                </a:lnTo>
                <a:lnTo>
                  <a:pt x="2108" y="561"/>
                </a:lnTo>
                <a:lnTo>
                  <a:pt x="2102" y="549"/>
                </a:lnTo>
                <a:lnTo>
                  <a:pt x="2097" y="536"/>
                </a:lnTo>
                <a:lnTo>
                  <a:pt x="2092" y="524"/>
                </a:lnTo>
                <a:lnTo>
                  <a:pt x="2088" y="511"/>
                </a:lnTo>
                <a:lnTo>
                  <a:pt x="2084" y="497"/>
                </a:lnTo>
                <a:lnTo>
                  <a:pt x="2081" y="484"/>
                </a:lnTo>
                <a:lnTo>
                  <a:pt x="2079" y="470"/>
                </a:lnTo>
                <a:lnTo>
                  <a:pt x="2077" y="456"/>
                </a:lnTo>
                <a:lnTo>
                  <a:pt x="2076" y="442"/>
                </a:lnTo>
                <a:lnTo>
                  <a:pt x="2076" y="429"/>
                </a:lnTo>
                <a:lnTo>
                  <a:pt x="2076" y="414"/>
                </a:lnTo>
                <a:lnTo>
                  <a:pt x="2077" y="400"/>
                </a:lnTo>
                <a:lnTo>
                  <a:pt x="2079" y="386"/>
                </a:lnTo>
                <a:lnTo>
                  <a:pt x="2081" y="372"/>
                </a:lnTo>
                <a:lnTo>
                  <a:pt x="2084" y="359"/>
                </a:lnTo>
                <a:lnTo>
                  <a:pt x="2088" y="345"/>
                </a:lnTo>
                <a:lnTo>
                  <a:pt x="2092" y="332"/>
                </a:lnTo>
                <a:lnTo>
                  <a:pt x="2097" y="320"/>
                </a:lnTo>
                <a:lnTo>
                  <a:pt x="2102" y="307"/>
                </a:lnTo>
                <a:lnTo>
                  <a:pt x="2108" y="295"/>
                </a:lnTo>
                <a:lnTo>
                  <a:pt x="2114" y="284"/>
                </a:lnTo>
                <a:lnTo>
                  <a:pt x="2121" y="272"/>
                </a:lnTo>
                <a:lnTo>
                  <a:pt x="2124" y="266"/>
                </a:lnTo>
                <a:lnTo>
                  <a:pt x="2128" y="261"/>
                </a:lnTo>
                <a:lnTo>
                  <a:pt x="2136" y="251"/>
                </a:lnTo>
                <a:lnTo>
                  <a:pt x="2141" y="246"/>
                </a:lnTo>
                <a:lnTo>
                  <a:pt x="2144" y="241"/>
                </a:lnTo>
                <a:lnTo>
                  <a:pt x="2153" y="231"/>
                </a:lnTo>
                <a:lnTo>
                  <a:pt x="2162" y="221"/>
                </a:lnTo>
                <a:lnTo>
                  <a:pt x="2172" y="212"/>
                </a:lnTo>
                <a:lnTo>
                  <a:pt x="2182" y="205"/>
                </a:lnTo>
                <a:lnTo>
                  <a:pt x="2192" y="197"/>
                </a:lnTo>
                <a:lnTo>
                  <a:pt x="2203" y="190"/>
                </a:lnTo>
                <a:lnTo>
                  <a:pt x="2214" y="182"/>
                </a:lnTo>
                <a:lnTo>
                  <a:pt x="2225" y="176"/>
                </a:lnTo>
                <a:lnTo>
                  <a:pt x="2237" y="171"/>
                </a:lnTo>
                <a:lnTo>
                  <a:pt x="2249" y="166"/>
                </a:lnTo>
                <a:lnTo>
                  <a:pt x="2260" y="162"/>
                </a:lnTo>
                <a:lnTo>
                  <a:pt x="2273" y="159"/>
                </a:lnTo>
                <a:lnTo>
                  <a:pt x="2287" y="155"/>
                </a:lnTo>
                <a:lnTo>
                  <a:pt x="2299" y="152"/>
                </a:lnTo>
                <a:lnTo>
                  <a:pt x="2313" y="151"/>
                </a:lnTo>
                <a:lnTo>
                  <a:pt x="2325" y="150"/>
                </a:lnTo>
                <a:lnTo>
                  <a:pt x="2339" y="150"/>
                </a:lnTo>
                <a:lnTo>
                  <a:pt x="2354" y="150"/>
                </a:lnTo>
                <a:lnTo>
                  <a:pt x="2368" y="151"/>
                </a:lnTo>
                <a:lnTo>
                  <a:pt x="2381" y="152"/>
                </a:lnTo>
                <a:lnTo>
                  <a:pt x="2395" y="156"/>
                </a:lnTo>
                <a:lnTo>
                  <a:pt x="2409" y="160"/>
                </a:lnTo>
                <a:lnTo>
                  <a:pt x="2422" y="164"/>
                </a:lnTo>
                <a:lnTo>
                  <a:pt x="2435" y="169"/>
                </a:lnTo>
                <a:lnTo>
                  <a:pt x="2447" y="174"/>
                </a:lnTo>
                <a:lnTo>
                  <a:pt x="2460" y="181"/>
                </a:lnTo>
                <a:lnTo>
                  <a:pt x="2472" y="187"/>
                </a:lnTo>
                <a:lnTo>
                  <a:pt x="2484" y="195"/>
                </a:lnTo>
                <a:lnTo>
                  <a:pt x="2495" y="204"/>
                </a:lnTo>
                <a:lnTo>
                  <a:pt x="2505" y="212"/>
                </a:lnTo>
                <a:lnTo>
                  <a:pt x="2516" y="221"/>
                </a:lnTo>
                <a:lnTo>
                  <a:pt x="2525" y="231"/>
                </a:lnTo>
                <a:lnTo>
                  <a:pt x="2535" y="241"/>
                </a:lnTo>
                <a:lnTo>
                  <a:pt x="2656" y="154"/>
                </a:lnTo>
                <a:lnTo>
                  <a:pt x="2642" y="137"/>
                </a:lnTo>
                <a:lnTo>
                  <a:pt x="2626" y="121"/>
                </a:lnTo>
                <a:lnTo>
                  <a:pt x="2610" y="105"/>
                </a:lnTo>
                <a:lnTo>
                  <a:pt x="2592" y="90"/>
                </a:lnTo>
                <a:lnTo>
                  <a:pt x="2575" y="76"/>
                </a:lnTo>
                <a:lnTo>
                  <a:pt x="2556" y="64"/>
                </a:lnTo>
                <a:lnTo>
                  <a:pt x="2537" y="52"/>
                </a:lnTo>
                <a:lnTo>
                  <a:pt x="2517" y="41"/>
                </a:lnTo>
                <a:lnTo>
                  <a:pt x="2496" y="32"/>
                </a:lnTo>
                <a:lnTo>
                  <a:pt x="2486" y="27"/>
                </a:lnTo>
                <a:lnTo>
                  <a:pt x="2475" y="24"/>
                </a:lnTo>
                <a:lnTo>
                  <a:pt x="2454" y="16"/>
                </a:lnTo>
                <a:lnTo>
                  <a:pt x="2431" y="11"/>
                </a:lnTo>
                <a:lnTo>
                  <a:pt x="2409" y="6"/>
                </a:lnTo>
                <a:lnTo>
                  <a:pt x="2386" y="2"/>
                </a:lnTo>
                <a:lnTo>
                  <a:pt x="2363" y="0"/>
                </a:lnTo>
                <a:lnTo>
                  <a:pt x="2339" y="0"/>
                </a:lnTo>
                <a:lnTo>
                  <a:pt x="2318" y="0"/>
                </a:lnTo>
                <a:lnTo>
                  <a:pt x="2296" y="2"/>
                </a:lnTo>
                <a:lnTo>
                  <a:pt x="2277" y="5"/>
                </a:lnTo>
                <a:lnTo>
                  <a:pt x="2267" y="6"/>
                </a:lnTo>
                <a:lnTo>
                  <a:pt x="2257" y="9"/>
                </a:lnTo>
                <a:lnTo>
                  <a:pt x="2237" y="14"/>
                </a:lnTo>
                <a:lnTo>
                  <a:pt x="2217" y="19"/>
                </a:lnTo>
                <a:lnTo>
                  <a:pt x="2197" y="26"/>
                </a:lnTo>
                <a:lnTo>
                  <a:pt x="2178" y="34"/>
                </a:lnTo>
                <a:lnTo>
                  <a:pt x="2161" y="42"/>
                </a:lnTo>
                <a:lnTo>
                  <a:pt x="2143" y="51"/>
                </a:lnTo>
                <a:lnTo>
                  <a:pt x="2126" y="62"/>
                </a:lnTo>
                <a:lnTo>
                  <a:pt x="2108" y="72"/>
                </a:lnTo>
                <a:lnTo>
                  <a:pt x="2092" y="85"/>
                </a:lnTo>
                <a:lnTo>
                  <a:pt x="2077" y="97"/>
                </a:lnTo>
                <a:lnTo>
                  <a:pt x="2062" y="111"/>
                </a:lnTo>
                <a:lnTo>
                  <a:pt x="2047" y="125"/>
                </a:lnTo>
                <a:lnTo>
                  <a:pt x="2041" y="132"/>
                </a:lnTo>
                <a:lnTo>
                  <a:pt x="2033" y="140"/>
                </a:lnTo>
                <a:lnTo>
                  <a:pt x="2021" y="156"/>
                </a:lnTo>
                <a:lnTo>
                  <a:pt x="2015" y="164"/>
                </a:lnTo>
                <a:lnTo>
                  <a:pt x="2008" y="172"/>
                </a:lnTo>
                <a:lnTo>
                  <a:pt x="1997" y="189"/>
                </a:lnTo>
                <a:lnTo>
                  <a:pt x="1986" y="206"/>
                </a:lnTo>
                <a:lnTo>
                  <a:pt x="1977" y="224"/>
                </a:lnTo>
                <a:lnTo>
                  <a:pt x="1967" y="242"/>
                </a:lnTo>
                <a:lnTo>
                  <a:pt x="1960" y="261"/>
                </a:lnTo>
                <a:lnTo>
                  <a:pt x="1952" y="281"/>
                </a:lnTo>
                <a:lnTo>
                  <a:pt x="1945" y="301"/>
                </a:lnTo>
                <a:lnTo>
                  <a:pt x="1940" y="321"/>
                </a:lnTo>
                <a:lnTo>
                  <a:pt x="1935" y="341"/>
                </a:lnTo>
                <a:lnTo>
                  <a:pt x="1931" y="362"/>
                </a:lnTo>
                <a:lnTo>
                  <a:pt x="1928" y="385"/>
                </a:lnTo>
                <a:lnTo>
                  <a:pt x="1927" y="406"/>
                </a:lnTo>
                <a:lnTo>
                  <a:pt x="1927" y="429"/>
                </a:lnTo>
                <a:lnTo>
                  <a:pt x="1927" y="450"/>
                </a:lnTo>
                <a:lnTo>
                  <a:pt x="1928" y="472"/>
                </a:lnTo>
                <a:lnTo>
                  <a:pt x="1931" y="494"/>
                </a:lnTo>
                <a:lnTo>
                  <a:pt x="1933" y="504"/>
                </a:lnTo>
                <a:lnTo>
                  <a:pt x="1935" y="515"/>
                </a:lnTo>
                <a:lnTo>
                  <a:pt x="1940" y="535"/>
                </a:lnTo>
                <a:lnTo>
                  <a:pt x="1942" y="545"/>
                </a:lnTo>
                <a:lnTo>
                  <a:pt x="1945" y="555"/>
                </a:lnTo>
                <a:lnTo>
                  <a:pt x="1952" y="575"/>
                </a:lnTo>
                <a:lnTo>
                  <a:pt x="1956" y="585"/>
                </a:lnTo>
                <a:lnTo>
                  <a:pt x="1960" y="595"/>
                </a:lnTo>
                <a:lnTo>
                  <a:pt x="1967" y="614"/>
                </a:lnTo>
                <a:lnTo>
                  <a:pt x="1977" y="632"/>
                </a:lnTo>
                <a:lnTo>
                  <a:pt x="1986" y="650"/>
                </a:lnTo>
                <a:lnTo>
                  <a:pt x="1997" y="667"/>
                </a:lnTo>
                <a:lnTo>
                  <a:pt x="2008" y="685"/>
                </a:lnTo>
                <a:lnTo>
                  <a:pt x="2021" y="700"/>
                </a:lnTo>
                <a:lnTo>
                  <a:pt x="2033" y="716"/>
                </a:lnTo>
                <a:lnTo>
                  <a:pt x="2047" y="731"/>
                </a:lnTo>
                <a:lnTo>
                  <a:pt x="2054" y="739"/>
                </a:lnTo>
                <a:lnTo>
                  <a:pt x="2062" y="745"/>
                </a:lnTo>
                <a:lnTo>
                  <a:pt x="2077" y="759"/>
                </a:lnTo>
                <a:lnTo>
                  <a:pt x="2092" y="771"/>
                </a:lnTo>
                <a:lnTo>
                  <a:pt x="2108" y="784"/>
                </a:lnTo>
                <a:lnTo>
                  <a:pt x="2126" y="795"/>
                </a:lnTo>
                <a:lnTo>
                  <a:pt x="2143" y="805"/>
                </a:lnTo>
                <a:lnTo>
                  <a:pt x="2161" y="814"/>
                </a:lnTo>
                <a:lnTo>
                  <a:pt x="2169" y="819"/>
                </a:lnTo>
                <a:lnTo>
                  <a:pt x="2178" y="822"/>
                </a:lnTo>
                <a:lnTo>
                  <a:pt x="2197" y="830"/>
                </a:lnTo>
                <a:lnTo>
                  <a:pt x="2217" y="837"/>
                </a:lnTo>
                <a:lnTo>
                  <a:pt x="2237" y="842"/>
                </a:lnTo>
                <a:lnTo>
                  <a:pt x="2245" y="845"/>
                </a:lnTo>
                <a:lnTo>
                  <a:pt x="2257" y="847"/>
                </a:lnTo>
                <a:lnTo>
                  <a:pt x="2277" y="851"/>
                </a:lnTo>
                <a:lnTo>
                  <a:pt x="2296" y="854"/>
                </a:lnTo>
                <a:lnTo>
                  <a:pt x="2318" y="856"/>
                </a:lnTo>
                <a:lnTo>
                  <a:pt x="2339" y="856"/>
                </a:lnTo>
                <a:lnTo>
                  <a:pt x="2360" y="856"/>
                </a:lnTo>
                <a:lnTo>
                  <a:pt x="2381" y="854"/>
                </a:lnTo>
                <a:lnTo>
                  <a:pt x="2401" y="851"/>
                </a:lnTo>
                <a:lnTo>
                  <a:pt x="2412" y="850"/>
                </a:lnTo>
                <a:lnTo>
                  <a:pt x="2422" y="847"/>
                </a:lnTo>
                <a:lnTo>
                  <a:pt x="2442" y="842"/>
                </a:lnTo>
                <a:lnTo>
                  <a:pt x="2461" y="837"/>
                </a:lnTo>
                <a:lnTo>
                  <a:pt x="2481" y="830"/>
                </a:lnTo>
                <a:lnTo>
                  <a:pt x="2500" y="822"/>
                </a:lnTo>
                <a:lnTo>
                  <a:pt x="2517" y="814"/>
                </a:lnTo>
                <a:lnTo>
                  <a:pt x="2536" y="805"/>
                </a:lnTo>
                <a:lnTo>
                  <a:pt x="2552" y="795"/>
                </a:lnTo>
                <a:lnTo>
                  <a:pt x="2570" y="784"/>
                </a:lnTo>
                <a:lnTo>
                  <a:pt x="2586" y="771"/>
                </a:lnTo>
                <a:lnTo>
                  <a:pt x="2601" y="759"/>
                </a:lnTo>
                <a:lnTo>
                  <a:pt x="2616" y="745"/>
                </a:lnTo>
                <a:lnTo>
                  <a:pt x="2631" y="731"/>
                </a:lnTo>
                <a:lnTo>
                  <a:pt x="2637" y="724"/>
                </a:lnTo>
                <a:lnTo>
                  <a:pt x="2645" y="716"/>
                </a:lnTo>
                <a:lnTo>
                  <a:pt x="2657" y="700"/>
                </a:lnTo>
                <a:lnTo>
                  <a:pt x="2663" y="692"/>
                </a:lnTo>
                <a:lnTo>
                  <a:pt x="2669" y="685"/>
                </a:lnTo>
                <a:lnTo>
                  <a:pt x="2681" y="667"/>
                </a:lnTo>
                <a:lnTo>
                  <a:pt x="2692" y="650"/>
                </a:lnTo>
                <a:lnTo>
                  <a:pt x="2702" y="632"/>
                </a:lnTo>
                <a:lnTo>
                  <a:pt x="2711" y="614"/>
                </a:lnTo>
                <a:lnTo>
                  <a:pt x="2719" y="595"/>
                </a:lnTo>
                <a:lnTo>
                  <a:pt x="2727" y="575"/>
                </a:lnTo>
                <a:lnTo>
                  <a:pt x="2733" y="555"/>
                </a:lnTo>
                <a:lnTo>
                  <a:pt x="2738" y="535"/>
                </a:lnTo>
                <a:lnTo>
                  <a:pt x="2743" y="515"/>
                </a:lnTo>
                <a:lnTo>
                  <a:pt x="2747" y="494"/>
                </a:lnTo>
                <a:lnTo>
                  <a:pt x="2749" y="472"/>
                </a:lnTo>
                <a:lnTo>
                  <a:pt x="2751" y="450"/>
                </a:lnTo>
                <a:lnTo>
                  <a:pt x="2752" y="429"/>
                </a:lnTo>
                <a:lnTo>
                  <a:pt x="2751" y="416"/>
                </a:lnTo>
                <a:lnTo>
                  <a:pt x="2299" y="416"/>
                </a:lnTo>
                <a:close/>
                <a:moveTo>
                  <a:pt x="3555" y="295"/>
                </a:moveTo>
                <a:lnTo>
                  <a:pt x="3554" y="281"/>
                </a:lnTo>
                <a:lnTo>
                  <a:pt x="3554" y="267"/>
                </a:lnTo>
                <a:lnTo>
                  <a:pt x="3553" y="260"/>
                </a:lnTo>
                <a:lnTo>
                  <a:pt x="3551" y="254"/>
                </a:lnTo>
                <a:lnTo>
                  <a:pt x="3549" y="240"/>
                </a:lnTo>
                <a:lnTo>
                  <a:pt x="3546" y="227"/>
                </a:lnTo>
                <a:lnTo>
                  <a:pt x="3544" y="220"/>
                </a:lnTo>
                <a:lnTo>
                  <a:pt x="3543" y="214"/>
                </a:lnTo>
                <a:lnTo>
                  <a:pt x="3539" y="201"/>
                </a:lnTo>
                <a:lnTo>
                  <a:pt x="3534" y="189"/>
                </a:lnTo>
                <a:lnTo>
                  <a:pt x="3528" y="177"/>
                </a:lnTo>
                <a:lnTo>
                  <a:pt x="3523" y="166"/>
                </a:lnTo>
                <a:lnTo>
                  <a:pt x="3515" y="155"/>
                </a:lnTo>
                <a:lnTo>
                  <a:pt x="3509" y="144"/>
                </a:lnTo>
                <a:lnTo>
                  <a:pt x="3501" y="132"/>
                </a:lnTo>
                <a:lnTo>
                  <a:pt x="3493" y="122"/>
                </a:lnTo>
                <a:lnTo>
                  <a:pt x="3484" y="112"/>
                </a:lnTo>
                <a:lnTo>
                  <a:pt x="3475" y="104"/>
                </a:lnTo>
                <a:lnTo>
                  <a:pt x="3467" y="95"/>
                </a:lnTo>
                <a:lnTo>
                  <a:pt x="3457" y="86"/>
                </a:lnTo>
                <a:lnTo>
                  <a:pt x="3447" y="77"/>
                </a:lnTo>
                <a:lnTo>
                  <a:pt x="3435" y="70"/>
                </a:lnTo>
                <a:lnTo>
                  <a:pt x="3424" y="64"/>
                </a:lnTo>
                <a:lnTo>
                  <a:pt x="3413" y="56"/>
                </a:lnTo>
                <a:lnTo>
                  <a:pt x="3402" y="51"/>
                </a:lnTo>
                <a:lnTo>
                  <a:pt x="3389" y="45"/>
                </a:lnTo>
                <a:lnTo>
                  <a:pt x="3378" y="40"/>
                </a:lnTo>
                <a:lnTo>
                  <a:pt x="3366" y="36"/>
                </a:lnTo>
                <a:lnTo>
                  <a:pt x="3352" y="32"/>
                </a:lnTo>
                <a:lnTo>
                  <a:pt x="3339" y="30"/>
                </a:lnTo>
                <a:lnTo>
                  <a:pt x="3326" y="27"/>
                </a:lnTo>
                <a:lnTo>
                  <a:pt x="3312" y="25"/>
                </a:lnTo>
                <a:lnTo>
                  <a:pt x="3298" y="25"/>
                </a:lnTo>
                <a:lnTo>
                  <a:pt x="3284" y="24"/>
                </a:lnTo>
                <a:lnTo>
                  <a:pt x="2901" y="24"/>
                </a:lnTo>
                <a:lnTo>
                  <a:pt x="2901" y="832"/>
                </a:lnTo>
                <a:lnTo>
                  <a:pt x="3051" y="832"/>
                </a:lnTo>
                <a:lnTo>
                  <a:pt x="3051" y="565"/>
                </a:lnTo>
                <a:lnTo>
                  <a:pt x="3237" y="565"/>
                </a:lnTo>
                <a:lnTo>
                  <a:pt x="3377" y="832"/>
                </a:lnTo>
                <a:lnTo>
                  <a:pt x="3538" y="832"/>
                </a:lnTo>
                <a:lnTo>
                  <a:pt x="3388" y="545"/>
                </a:lnTo>
                <a:lnTo>
                  <a:pt x="3405" y="536"/>
                </a:lnTo>
                <a:lnTo>
                  <a:pt x="3423" y="527"/>
                </a:lnTo>
                <a:lnTo>
                  <a:pt x="3439" y="516"/>
                </a:lnTo>
                <a:lnTo>
                  <a:pt x="3455" y="505"/>
                </a:lnTo>
                <a:lnTo>
                  <a:pt x="3469" y="491"/>
                </a:lnTo>
                <a:lnTo>
                  <a:pt x="3477" y="485"/>
                </a:lnTo>
                <a:lnTo>
                  <a:pt x="3484" y="477"/>
                </a:lnTo>
                <a:lnTo>
                  <a:pt x="3490" y="470"/>
                </a:lnTo>
                <a:lnTo>
                  <a:pt x="3496" y="462"/>
                </a:lnTo>
                <a:lnTo>
                  <a:pt x="3503" y="455"/>
                </a:lnTo>
                <a:lnTo>
                  <a:pt x="3508" y="447"/>
                </a:lnTo>
                <a:lnTo>
                  <a:pt x="3518" y="430"/>
                </a:lnTo>
                <a:lnTo>
                  <a:pt x="3523" y="421"/>
                </a:lnTo>
                <a:lnTo>
                  <a:pt x="3528" y="412"/>
                </a:lnTo>
                <a:lnTo>
                  <a:pt x="3535" y="395"/>
                </a:lnTo>
                <a:lnTo>
                  <a:pt x="3543" y="376"/>
                </a:lnTo>
                <a:lnTo>
                  <a:pt x="3548" y="356"/>
                </a:lnTo>
                <a:lnTo>
                  <a:pt x="3550" y="346"/>
                </a:lnTo>
                <a:lnTo>
                  <a:pt x="3551" y="336"/>
                </a:lnTo>
                <a:lnTo>
                  <a:pt x="3554" y="316"/>
                </a:lnTo>
                <a:lnTo>
                  <a:pt x="3555" y="295"/>
                </a:lnTo>
                <a:close/>
                <a:moveTo>
                  <a:pt x="3404" y="295"/>
                </a:moveTo>
                <a:lnTo>
                  <a:pt x="3403" y="307"/>
                </a:lnTo>
                <a:lnTo>
                  <a:pt x="3402" y="319"/>
                </a:lnTo>
                <a:lnTo>
                  <a:pt x="3398" y="331"/>
                </a:lnTo>
                <a:lnTo>
                  <a:pt x="3394" y="342"/>
                </a:lnTo>
                <a:lnTo>
                  <a:pt x="3389" y="352"/>
                </a:lnTo>
                <a:lnTo>
                  <a:pt x="3383" y="362"/>
                </a:lnTo>
                <a:lnTo>
                  <a:pt x="3377" y="372"/>
                </a:lnTo>
                <a:lnTo>
                  <a:pt x="3368" y="380"/>
                </a:lnTo>
                <a:lnTo>
                  <a:pt x="3361" y="389"/>
                </a:lnTo>
                <a:lnTo>
                  <a:pt x="3351" y="395"/>
                </a:lnTo>
                <a:lnTo>
                  <a:pt x="3341" y="401"/>
                </a:lnTo>
                <a:lnTo>
                  <a:pt x="3331" y="406"/>
                </a:lnTo>
                <a:lnTo>
                  <a:pt x="3319" y="410"/>
                </a:lnTo>
                <a:lnTo>
                  <a:pt x="3307" y="414"/>
                </a:lnTo>
                <a:lnTo>
                  <a:pt x="3302" y="415"/>
                </a:lnTo>
                <a:lnTo>
                  <a:pt x="3296" y="415"/>
                </a:lnTo>
                <a:lnTo>
                  <a:pt x="3283" y="416"/>
                </a:lnTo>
                <a:lnTo>
                  <a:pt x="3051" y="416"/>
                </a:lnTo>
                <a:lnTo>
                  <a:pt x="3051" y="174"/>
                </a:lnTo>
                <a:lnTo>
                  <a:pt x="3283" y="174"/>
                </a:lnTo>
                <a:lnTo>
                  <a:pt x="3296" y="174"/>
                </a:lnTo>
                <a:lnTo>
                  <a:pt x="3307" y="176"/>
                </a:lnTo>
                <a:lnTo>
                  <a:pt x="3319" y="179"/>
                </a:lnTo>
                <a:lnTo>
                  <a:pt x="3331" y="184"/>
                </a:lnTo>
                <a:lnTo>
                  <a:pt x="3341" y="189"/>
                </a:lnTo>
                <a:lnTo>
                  <a:pt x="3351" y="194"/>
                </a:lnTo>
                <a:lnTo>
                  <a:pt x="3361" y="201"/>
                </a:lnTo>
                <a:lnTo>
                  <a:pt x="3368" y="209"/>
                </a:lnTo>
                <a:lnTo>
                  <a:pt x="3377" y="217"/>
                </a:lnTo>
                <a:lnTo>
                  <a:pt x="3383" y="227"/>
                </a:lnTo>
                <a:lnTo>
                  <a:pt x="3389" y="237"/>
                </a:lnTo>
                <a:lnTo>
                  <a:pt x="3394" y="247"/>
                </a:lnTo>
                <a:lnTo>
                  <a:pt x="3398" y="259"/>
                </a:lnTo>
                <a:lnTo>
                  <a:pt x="3402" y="270"/>
                </a:lnTo>
                <a:lnTo>
                  <a:pt x="3403" y="276"/>
                </a:lnTo>
                <a:lnTo>
                  <a:pt x="3403" y="282"/>
                </a:lnTo>
                <a:lnTo>
                  <a:pt x="3404" y="295"/>
                </a:lnTo>
                <a:close/>
                <a:moveTo>
                  <a:pt x="4822" y="429"/>
                </a:moveTo>
                <a:lnTo>
                  <a:pt x="4822" y="407"/>
                </a:lnTo>
                <a:lnTo>
                  <a:pt x="4820" y="386"/>
                </a:lnTo>
                <a:lnTo>
                  <a:pt x="4818" y="366"/>
                </a:lnTo>
                <a:lnTo>
                  <a:pt x="4815" y="346"/>
                </a:lnTo>
                <a:lnTo>
                  <a:pt x="4810" y="327"/>
                </a:lnTo>
                <a:lnTo>
                  <a:pt x="4805" y="307"/>
                </a:lnTo>
                <a:lnTo>
                  <a:pt x="4799" y="289"/>
                </a:lnTo>
                <a:lnTo>
                  <a:pt x="4791" y="271"/>
                </a:lnTo>
                <a:lnTo>
                  <a:pt x="4783" y="252"/>
                </a:lnTo>
                <a:lnTo>
                  <a:pt x="4774" y="235"/>
                </a:lnTo>
                <a:lnTo>
                  <a:pt x="4764" y="219"/>
                </a:lnTo>
                <a:lnTo>
                  <a:pt x="4754" y="202"/>
                </a:lnTo>
                <a:lnTo>
                  <a:pt x="4743" y="186"/>
                </a:lnTo>
                <a:lnTo>
                  <a:pt x="4730" y="171"/>
                </a:lnTo>
                <a:lnTo>
                  <a:pt x="4718" y="156"/>
                </a:lnTo>
                <a:lnTo>
                  <a:pt x="4704" y="142"/>
                </a:lnTo>
                <a:lnTo>
                  <a:pt x="4690" y="129"/>
                </a:lnTo>
                <a:lnTo>
                  <a:pt x="4675" y="116"/>
                </a:lnTo>
                <a:lnTo>
                  <a:pt x="4660" y="105"/>
                </a:lnTo>
                <a:lnTo>
                  <a:pt x="4645" y="94"/>
                </a:lnTo>
                <a:lnTo>
                  <a:pt x="4629" y="82"/>
                </a:lnTo>
                <a:lnTo>
                  <a:pt x="4612" y="72"/>
                </a:lnTo>
                <a:lnTo>
                  <a:pt x="4594" y="64"/>
                </a:lnTo>
                <a:lnTo>
                  <a:pt x="4577" y="56"/>
                </a:lnTo>
                <a:lnTo>
                  <a:pt x="4558" y="49"/>
                </a:lnTo>
                <a:lnTo>
                  <a:pt x="4539" y="42"/>
                </a:lnTo>
                <a:lnTo>
                  <a:pt x="4521" y="36"/>
                </a:lnTo>
                <a:lnTo>
                  <a:pt x="4501" y="32"/>
                </a:lnTo>
                <a:lnTo>
                  <a:pt x="4481" y="29"/>
                </a:lnTo>
                <a:lnTo>
                  <a:pt x="4461" y="26"/>
                </a:lnTo>
                <a:lnTo>
                  <a:pt x="4441" y="25"/>
                </a:lnTo>
                <a:lnTo>
                  <a:pt x="4420" y="24"/>
                </a:lnTo>
                <a:lnTo>
                  <a:pt x="4119" y="24"/>
                </a:lnTo>
                <a:lnTo>
                  <a:pt x="4119" y="832"/>
                </a:lnTo>
                <a:lnTo>
                  <a:pt x="4420" y="832"/>
                </a:lnTo>
                <a:lnTo>
                  <a:pt x="4441" y="831"/>
                </a:lnTo>
                <a:lnTo>
                  <a:pt x="4461" y="830"/>
                </a:lnTo>
                <a:lnTo>
                  <a:pt x="4481" y="827"/>
                </a:lnTo>
                <a:lnTo>
                  <a:pt x="4501" y="824"/>
                </a:lnTo>
                <a:lnTo>
                  <a:pt x="4521" y="820"/>
                </a:lnTo>
                <a:lnTo>
                  <a:pt x="4539" y="814"/>
                </a:lnTo>
                <a:lnTo>
                  <a:pt x="4558" y="807"/>
                </a:lnTo>
                <a:lnTo>
                  <a:pt x="4577" y="800"/>
                </a:lnTo>
                <a:lnTo>
                  <a:pt x="4594" y="792"/>
                </a:lnTo>
                <a:lnTo>
                  <a:pt x="4612" y="784"/>
                </a:lnTo>
                <a:lnTo>
                  <a:pt x="4629" y="774"/>
                </a:lnTo>
                <a:lnTo>
                  <a:pt x="4645" y="764"/>
                </a:lnTo>
                <a:lnTo>
                  <a:pt x="4660" y="752"/>
                </a:lnTo>
                <a:lnTo>
                  <a:pt x="4675" y="740"/>
                </a:lnTo>
                <a:lnTo>
                  <a:pt x="4690" y="727"/>
                </a:lnTo>
                <a:lnTo>
                  <a:pt x="4704" y="714"/>
                </a:lnTo>
                <a:lnTo>
                  <a:pt x="4718" y="700"/>
                </a:lnTo>
                <a:lnTo>
                  <a:pt x="4730" y="685"/>
                </a:lnTo>
                <a:lnTo>
                  <a:pt x="4743" y="670"/>
                </a:lnTo>
                <a:lnTo>
                  <a:pt x="4754" y="654"/>
                </a:lnTo>
                <a:lnTo>
                  <a:pt x="4764" y="637"/>
                </a:lnTo>
                <a:lnTo>
                  <a:pt x="4774" y="621"/>
                </a:lnTo>
                <a:lnTo>
                  <a:pt x="4783" y="604"/>
                </a:lnTo>
                <a:lnTo>
                  <a:pt x="4791" y="585"/>
                </a:lnTo>
                <a:lnTo>
                  <a:pt x="4799" y="567"/>
                </a:lnTo>
                <a:lnTo>
                  <a:pt x="4805" y="549"/>
                </a:lnTo>
                <a:lnTo>
                  <a:pt x="4810" y="529"/>
                </a:lnTo>
                <a:lnTo>
                  <a:pt x="4815" y="510"/>
                </a:lnTo>
                <a:lnTo>
                  <a:pt x="4818" y="490"/>
                </a:lnTo>
                <a:lnTo>
                  <a:pt x="4820" y="470"/>
                </a:lnTo>
                <a:lnTo>
                  <a:pt x="4822" y="449"/>
                </a:lnTo>
                <a:lnTo>
                  <a:pt x="4822" y="429"/>
                </a:lnTo>
                <a:close/>
                <a:moveTo>
                  <a:pt x="4674" y="429"/>
                </a:moveTo>
                <a:lnTo>
                  <a:pt x="4673" y="441"/>
                </a:lnTo>
                <a:lnTo>
                  <a:pt x="4672" y="454"/>
                </a:lnTo>
                <a:lnTo>
                  <a:pt x="4668" y="480"/>
                </a:lnTo>
                <a:lnTo>
                  <a:pt x="4665" y="491"/>
                </a:lnTo>
                <a:lnTo>
                  <a:pt x="4662" y="504"/>
                </a:lnTo>
                <a:lnTo>
                  <a:pt x="4658" y="516"/>
                </a:lnTo>
                <a:lnTo>
                  <a:pt x="4654" y="527"/>
                </a:lnTo>
                <a:lnTo>
                  <a:pt x="4648" y="539"/>
                </a:lnTo>
                <a:lnTo>
                  <a:pt x="4643" y="550"/>
                </a:lnTo>
                <a:lnTo>
                  <a:pt x="4637" y="560"/>
                </a:lnTo>
                <a:lnTo>
                  <a:pt x="4630" y="570"/>
                </a:lnTo>
                <a:lnTo>
                  <a:pt x="4623" y="580"/>
                </a:lnTo>
                <a:lnTo>
                  <a:pt x="4615" y="590"/>
                </a:lnTo>
                <a:lnTo>
                  <a:pt x="4608" y="599"/>
                </a:lnTo>
                <a:lnTo>
                  <a:pt x="4599" y="609"/>
                </a:lnTo>
                <a:lnTo>
                  <a:pt x="4590" y="616"/>
                </a:lnTo>
                <a:lnTo>
                  <a:pt x="4580" y="625"/>
                </a:lnTo>
                <a:lnTo>
                  <a:pt x="4572" y="632"/>
                </a:lnTo>
                <a:lnTo>
                  <a:pt x="4562" y="639"/>
                </a:lnTo>
                <a:lnTo>
                  <a:pt x="4551" y="646"/>
                </a:lnTo>
                <a:lnTo>
                  <a:pt x="4541" y="652"/>
                </a:lnTo>
                <a:lnTo>
                  <a:pt x="4529" y="657"/>
                </a:lnTo>
                <a:lnTo>
                  <a:pt x="4518" y="662"/>
                </a:lnTo>
                <a:lnTo>
                  <a:pt x="4507" y="667"/>
                </a:lnTo>
                <a:lnTo>
                  <a:pt x="4494" y="671"/>
                </a:lnTo>
                <a:lnTo>
                  <a:pt x="4483" y="675"/>
                </a:lnTo>
                <a:lnTo>
                  <a:pt x="4471" y="677"/>
                </a:lnTo>
                <a:lnTo>
                  <a:pt x="4458" y="680"/>
                </a:lnTo>
                <a:lnTo>
                  <a:pt x="4446" y="681"/>
                </a:lnTo>
                <a:lnTo>
                  <a:pt x="4432" y="682"/>
                </a:lnTo>
                <a:lnTo>
                  <a:pt x="4420" y="682"/>
                </a:lnTo>
                <a:lnTo>
                  <a:pt x="4269" y="682"/>
                </a:lnTo>
                <a:lnTo>
                  <a:pt x="4269" y="174"/>
                </a:lnTo>
                <a:lnTo>
                  <a:pt x="4420" y="174"/>
                </a:lnTo>
                <a:lnTo>
                  <a:pt x="4432" y="174"/>
                </a:lnTo>
                <a:lnTo>
                  <a:pt x="4446" y="175"/>
                </a:lnTo>
                <a:lnTo>
                  <a:pt x="4471" y="179"/>
                </a:lnTo>
                <a:lnTo>
                  <a:pt x="4483" y="181"/>
                </a:lnTo>
                <a:lnTo>
                  <a:pt x="4494" y="185"/>
                </a:lnTo>
                <a:lnTo>
                  <a:pt x="4507" y="189"/>
                </a:lnTo>
                <a:lnTo>
                  <a:pt x="4518" y="194"/>
                </a:lnTo>
                <a:lnTo>
                  <a:pt x="4529" y="199"/>
                </a:lnTo>
                <a:lnTo>
                  <a:pt x="4541" y="204"/>
                </a:lnTo>
                <a:lnTo>
                  <a:pt x="4551" y="210"/>
                </a:lnTo>
                <a:lnTo>
                  <a:pt x="4562" y="217"/>
                </a:lnTo>
                <a:lnTo>
                  <a:pt x="4572" y="224"/>
                </a:lnTo>
                <a:lnTo>
                  <a:pt x="4580" y="231"/>
                </a:lnTo>
                <a:lnTo>
                  <a:pt x="4590" y="240"/>
                </a:lnTo>
                <a:lnTo>
                  <a:pt x="4599" y="249"/>
                </a:lnTo>
                <a:lnTo>
                  <a:pt x="4608" y="257"/>
                </a:lnTo>
                <a:lnTo>
                  <a:pt x="4615" y="266"/>
                </a:lnTo>
                <a:lnTo>
                  <a:pt x="4623" y="276"/>
                </a:lnTo>
                <a:lnTo>
                  <a:pt x="4630" y="286"/>
                </a:lnTo>
                <a:lnTo>
                  <a:pt x="4637" y="296"/>
                </a:lnTo>
                <a:lnTo>
                  <a:pt x="4643" y="306"/>
                </a:lnTo>
                <a:lnTo>
                  <a:pt x="4648" y="317"/>
                </a:lnTo>
                <a:lnTo>
                  <a:pt x="4654" y="329"/>
                </a:lnTo>
                <a:lnTo>
                  <a:pt x="4658" y="341"/>
                </a:lnTo>
                <a:lnTo>
                  <a:pt x="4662" y="352"/>
                </a:lnTo>
                <a:lnTo>
                  <a:pt x="4665" y="365"/>
                </a:lnTo>
                <a:lnTo>
                  <a:pt x="4668" y="376"/>
                </a:lnTo>
                <a:lnTo>
                  <a:pt x="4670" y="390"/>
                </a:lnTo>
                <a:lnTo>
                  <a:pt x="4672" y="402"/>
                </a:lnTo>
                <a:lnTo>
                  <a:pt x="4673" y="415"/>
                </a:lnTo>
                <a:lnTo>
                  <a:pt x="4674" y="429"/>
                </a:lnTo>
                <a:close/>
                <a:moveTo>
                  <a:pt x="3738" y="832"/>
                </a:moveTo>
                <a:lnTo>
                  <a:pt x="3887" y="832"/>
                </a:lnTo>
                <a:lnTo>
                  <a:pt x="3887" y="24"/>
                </a:lnTo>
                <a:lnTo>
                  <a:pt x="3738" y="24"/>
                </a:lnTo>
                <a:lnTo>
                  <a:pt x="3738" y="832"/>
                </a:lnTo>
                <a:close/>
                <a:moveTo>
                  <a:pt x="0" y="24"/>
                </a:moveTo>
                <a:lnTo>
                  <a:pt x="0" y="832"/>
                </a:lnTo>
                <a:lnTo>
                  <a:pt x="150" y="832"/>
                </a:lnTo>
                <a:lnTo>
                  <a:pt x="150" y="565"/>
                </a:lnTo>
                <a:lnTo>
                  <a:pt x="442" y="565"/>
                </a:lnTo>
                <a:lnTo>
                  <a:pt x="519" y="416"/>
                </a:lnTo>
                <a:lnTo>
                  <a:pt x="150" y="416"/>
                </a:lnTo>
                <a:lnTo>
                  <a:pt x="150" y="174"/>
                </a:lnTo>
                <a:lnTo>
                  <a:pt x="555" y="174"/>
                </a:lnTo>
                <a:lnTo>
                  <a:pt x="555" y="24"/>
                </a:lnTo>
                <a:lnTo>
                  <a:pt x="0" y="24"/>
                </a:lnTo>
                <a:close/>
                <a:moveTo>
                  <a:pt x="1624" y="24"/>
                </a:moveTo>
                <a:lnTo>
                  <a:pt x="1624" y="617"/>
                </a:lnTo>
                <a:lnTo>
                  <a:pt x="1315" y="24"/>
                </a:lnTo>
                <a:lnTo>
                  <a:pt x="1104" y="24"/>
                </a:lnTo>
                <a:lnTo>
                  <a:pt x="1104" y="832"/>
                </a:lnTo>
                <a:lnTo>
                  <a:pt x="1252" y="832"/>
                </a:lnTo>
                <a:lnTo>
                  <a:pt x="1252" y="239"/>
                </a:lnTo>
                <a:lnTo>
                  <a:pt x="1563" y="832"/>
                </a:lnTo>
                <a:lnTo>
                  <a:pt x="1774" y="832"/>
                </a:lnTo>
                <a:lnTo>
                  <a:pt x="1774" y="24"/>
                </a:lnTo>
                <a:lnTo>
                  <a:pt x="1624" y="24"/>
                </a:lnTo>
                <a:close/>
                <a:moveTo>
                  <a:pt x="723" y="832"/>
                </a:moveTo>
                <a:lnTo>
                  <a:pt x="872" y="832"/>
                </a:lnTo>
                <a:lnTo>
                  <a:pt x="872" y="24"/>
                </a:lnTo>
                <a:lnTo>
                  <a:pt x="723" y="24"/>
                </a:lnTo>
                <a:lnTo>
                  <a:pt x="723" y="832"/>
                </a:lnTo>
                <a:close/>
              </a:path>
            </a:pathLst>
          </a:custGeom>
          <a:solidFill>
            <a:srgbClr val="D51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2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  <p:sldLayoutId id="2147484242" r:id="rId18"/>
    <p:sldLayoutId id="2147484243" r:id="rId19"/>
    <p:sldLayoutId id="2147484244" r:id="rId20"/>
    <p:sldLayoutId id="2147484245" r:id="rId21"/>
    <p:sldLayoutId id="2147484246" r:id="rId22"/>
    <p:sldLayoutId id="2147484247" r:id="rId23"/>
    <p:sldLayoutId id="2147484248" r:id="rId24"/>
    <p:sldLayoutId id="2147484249" r:id="rId25"/>
    <p:sldLayoutId id="2147484250" r:id="rId26"/>
    <p:sldLayoutId id="2147484251" r:id="rId27"/>
    <p:sldLayoutId id="2147484252" r:id="rId28"/>
    <p:sldLayoutId id="2147484253" r:id="rId29"/>
    <p:sldLayoutId id="2147484254" r:id="rId30"/>
    <p:sldLayoutId id="2147484255" r:id="rId31"/>
    <p:sldLayoutId id="2147484256" r:id="rId32"/>
    <p:sldLayoutId id="2147484257" r:id="rId33"/>
    <p:sldLayoutId id="2147484258" r:id="rId34"/>
    <p:sldLayoutId id="2147484259" r:id="rId35"/>
    <p:sldLayoutId id="2147484260" r:id="rId36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Calibri Light" panose="020F030202020403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071563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438275" indent="-366713" algn="l" defTabSz="914400" rtl="0" eaLnBrk="1" latinLnBrk="0" hangingPunct="1">
        <a:lnSpc>
          <a:spcPct val="100000"/>
        </a:lnSpc>
        <a:spcBef>
          <a:spcPts val="800"/>
        </a:spcBef>
        <a:buClrTx/>
        <a:buFont typeface="Calibri Light" panose="020F030202020403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795463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152650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509838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868613" indent="-358775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3225800" indent="-357188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www.fingrid.fi/en/news/news/2024/prospects-for-future-electricity-production-and-consumption-updated--fingrid-prepares-for-substantial-growth-during-the-ongoing-deca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0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29DF12-CC41-F413-E638-A73E69FFF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Enabling the Finnish energy transition – grid, operation and market perspectives</a:t>
            </a:r>
            <a:endParaRPr lang="fi-FI" sz="36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D512DFE-C6DC-5F7F-7EFA-9CB325072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3600" y="4753478"/>
            <a:ext cx="5112000" cy="1006726"/>
          </a:xfrm>
        </p:spPr>
        <p:txBody>
          <a:bodyPr/>
          <a:lstStyle/>
          <a:p>
            <a:r>
              <a:rPr lang="en-GB" noProof="1"/>
              <a:t>Finnish Energy Day</a:t>
            </a:r>
            <a:br>
              <a:rPr lang="en-GB" noProof="1"/>
            </a:br>
            <a:r>
              <a:rPr lang="en-GB" noProof="1"/>
              <a:t>June 13</a:t>
            </a:r>
            <a:r>
              <a:rPr lang="en-GB" baseline="30000" noProof="1"/>
              <a:t>th</a:t>
            </a:r>
            <a:r>
              <a:rPr lang="en-GB" noProof="1"/>
              <a:t>, 2024</a:t>
            </a:r>
            <a:br>
              <a:rPr lang="en-GB" noProof="1"/>
            </a:br>
            <a:r>
              <a:rPr lang="en-GB" noProof="1"/>
              <a:t>Scandic Grand Marina, Helsinki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90EA1F-98D8-CB56-6287-844CA30FDD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i-FI"/>
              <a:t>10.6.2024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1A2C93-1D9B-FCB0-0A90-850258E380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Asta Sihvonen-Punkka</a:t>
            </a:r>
          </a:p>
        </p:txBody>
      </p:sp>
    </p:spTree>
    <p:extLst>
      <p:ext uri="{BB962C8B-B14F-4D97-AF65-F5344CB8AC3E}">
        <p14:creationId xmlns:p14="http://schemas.microsoft.com/office/powerpoint/2010/main" val="186004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8">
            <a:extLst>
              <a:ext uri="{FF2B5EF4-FFF2-40B4-BE49-F238E27FC236}">
                <a16:creationId xmlns:a16="http://schemas.microsoft.com/office/drawing/2014/main" id="{E0A88F32-BF87-7C9C-9348-92E16983A9C7}"/>
              </a:ext>
            </a:extLst>
          </p:cNvPr>
          <p:cNvSpPr txBox="1">
            <a:spLocks/>
          </p:cNvSpPr>
          <p:nvPr/>
        </p:nvSpPr>
        <p:spPr>
          <a:xfrm>
            <a:off x="533984" y="459559"/>
            <a:ext cx="2405220" cy="13514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 figures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235F5D8-4703-10F6-1A93-F331B871FE15}"/>
              </a:ext>
            </a:extLst>
          </p:cNvPr>
          <p:cNvSpPr txBox="1"/>
          <p:nvPr/>
        </p:nvSpPr>
        <p:spPr>
          <a:xfrm>
            <a:off x="2901437" y="1403066"/>
            <a:ext cx="22496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Transmission reliability rate of the main grid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56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99.99995 %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017DB59-CBA6-45DF-CBA7-B350567D84FB}"/>
              </a:ext>
            </a:extLst>
          </p:cNvPr>
          <p:cNvSpPr txBox="1"/>
          <p:nvPr/>
        </p:nvSpPr>
        <p:spPr>
          <a:xfrm>
            <a:off x="1588770" y="3024431"/>
            <a:ext cx="1239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14,500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kilomet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res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of transmission lines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EC4E26C-55D1-8EAC-49CD-94D47D8BBD49}"/>
              </a:ext>
            </a:extLst>
          </p:cNvPr>
          <p:cNvSpPr txBox="1"/>
          <p:nvPr/>
        </p:nvSpPr>
        <p:spPr>
          <a:xfrm>
            <a:off x="2904498" y="2461975"/>
            <a:ext cx="20080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71.7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TWh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transmitted electricity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320013C-C374-C54F-0D0D-6068902EA587}"/>
              </a:ext>
            </a:extLst>
          </p:cNvPr>
          <p:cNvSpPr txBox="1"/>
          <p:nvPr/>
        </p:nvSpPr>
        <p:spPr>
          <a:xfrm>
            <a:off x="2905268" y="3126590"/>
            <a:ext cx="14348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83.1 %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Regular"/>
                <a:ea typeface="+mn-ea"/>
                <a:cs typeface="Arial"/>
                <a:sym typeface="Arial"/>
              </a:rPr>
              <a:t>of total electricity transmissions in Finland</a:t>
            </a: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32C981F-FEDE-9CE5-2634-FD310A6A10EB}"/>
              </a:ext>
            </a:extLst>
          </p:cNvPr>
          <p:cNvSpPr txBox="1"/>
          <p:nvPr/>
        </p:nvSpPr>
        <p:spPr>
          <a:xfrm>
            <a:off x="7339188" y="2506880"/>
            <a:ext cx="16235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Turnover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1,193 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Balance sheet total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2,900 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M€</a:t>
            </a:r>
          </a:p>
        </p:txBody>
      </p:sp>
      <p:grpSp>
        <p:nvGrpSpPr>
          <p:cNvPr id="128" name="Ryhmä 127">
            <a:extLst>
              <a:ext uri="{FF2B5EF4-FFF2-40B4-BE49-F238E27FC236}">
                <a16:creationId xmlns:a16="http://schemas.microsoft.com/office/drawing/2014/main" id="{C1DCC0C8-224F-7096-CF35-C2C43A587F50}"/>
              </a:ext>
            </a:extLst>
          </p:cNvPr>
          <p:cNvGrpSpPr/>
          <p:nvPr/>
        </p:nvGrpSpPr>
        <p:grpSpPr>
          <a:xfrm>
            <a:off x="1651941" y="99582"/>
            <a:ext cx="8078079" cy="6595317"/>
            <a:chOff x="4393418" y="396496"/>
            <a:chExt cx="7280242" cy="5943926"/>
          </a:xfrm>
        </p:grpSpPr>
        <p:grpSp>
          <p:nvGrpSpPr>
            <p:cNvPr id="25" name="Kuva 20">
              <a:extLst>
                <a:ext uri="{FF2B5EF4-FFF2-40B4-BE49-F238E27FC236}">
                  <a16:creationId xmlns:a16="http://schemas.microsoft.com/office/drawing/2014/main" id="{53DB0FD1-608C-BB16-9C42-5FD27C895441}"/>
                </a:ext>
              </a:extLst>
            </p:cNvPr>
            <p:cNvGrpSpPr/>
            <p:nvPr/>
          </p:nvGrpSpPr>
          <p:grpSpPr>
            <a:xfrm>
              <a:off x="4393418" y="1591157"/>
              <a:ext cx="7280242" cy="3859894"/>
              <a:chOff x="1972948" y="1591157"/>
              <a:chExt cx="7280242" cy="3859894"/>
            </a:xfrm>
          </p:grpSpPr>
          <p:sp>
            <p:nvSpPr>
              <p:cNvPr id="26" name="Tekstiruutu 25">
                <a:extLst>
                  <a:ext uri="{FF2B5EF4-FFF2-40B4-BE49-F238E27FC236}">
                    <a16:creationId xmlns:a16="http://schemas.microsoft.com/office/drawing/2014/main" id="{8C91C38A-78AE-5EAA-124C-77ABC6963A7A}"/>
                  </a:ext>
                </a:extLst>
              </p:cNvPr>
              <p:cNvSpPr txBox="1"/>
              <p:nvPr/>
            </p:nvSpPr>
            <p:spPr>
              <a:xfrm>
                <a:off x="5965717" y="2932014"/>
                <a:ext cx="223181" cy="293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2175" b="0" i="0" u="none" strike="noStrike" kern="0" cap="none" spc="0" normalizeH="0" baseline="0" noProof="0">
                    <a:ln/>
                    <a:solidFill>
                      <a:srgbClr val="FFFFFF"/>
                    </a:solidFill>
                    <a:effectLst/>
                    <a:uLnTx/>
                    <a:uFillTx/>
                    <a:latin typeface="Inter-Bold"/>
                    <a:ea typeface="Inter-Bold"/>
                    <a:cs typeface="Arial"/>
                    <a:sym typeface="Inter-Bold"/>
                    <a:rtl val="0"/>
                  </a:rPr>
                  <a:t> </a:t>
                </a:r>
              </a:p>
            </p:txBody>
          </p:sp>
          <p:sp>
            <p:nvSpPr>
              <p:cNvPr id="27" name="Tekstiruutu 26">
                <a:extLst>
                  <a:ext uri="{FF2B5EF4-FFF2-40B4-BE49-F238E27FC236}">
                    <a16:creationId xmlns:a16="http://schemas.microsoft.com/office/drawing/2014/main" id="{77CFA185-B23C-C884-D649-898D3A5BB63C}"/>
                  </a:ext>
                </a:extLst>
              </p:cNvPr>
              <p:cNvSpPr txBox="1"/>
              <p:nvPr/>
            </p:nvSpPr>
            <p:spPr>
              <a:xfrm>
                <a:off x="7094885" y="4515900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28" name="Tekstiruutu 27">
                <a:extLst>
                  <a:ext uri="{FF2B5EF4-FFF2-40B4-BE49-F238E27FC236}">
                    <a16:creationId xmlns:a16="http://schemas.microsoft.com/office/drawing/2014/main" id="{1F46DBFE-5677-EB0D-4708-D30A47002E39}"/>
                  </a:ext>
                </a:extLst>
              </p:cNvPr>
              <p:cNvSpPr txBox="1"/>
              <p:nvPr/>
            </p:nvSpPr>
            <p:spPr>
              <a:xfrm>
                <a:off x="7151188" y="4515900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29" name="Tekstiruutu 28">
                <a:extLst>
                  <a:ext uri="{FF2B5EF4-FFF2-40B4-BE49-F238E27FC236}">
                    <a16:creationId xmlns:a16="http://schemas.microsoft.com/office/drawing/2014/main" id="{3B9C2E4C-59BC-308F-2C4C-FA000CB2B03E}"/>
                  </a:ext>
                </a:extLst>
              </p:cNvPr>
              <p:cNvSpPr txBox="1"/>
              <p:nvPr/>
            </p:nvSpPr>
            <p:spPr>
              <a:xfrm>
                <a:off x="4843551" y="4068720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0" name="Tekstiruutu 29">
                <a:extLst>
                  <a:ext uri="{FF2B5EF4-FFF2-40B4-BE49-F238E27FC236}">
                    <a16:creationId xmlns:a16="http://schemas.microsoft.com/office/drawing/2014/main" id="{66732782-CD7B-B191-2444-527819A235C9}"/>
                  </a:ext>
                </a:extLst>
              </p:cNvPr>
              <p:cNvSpPr txBox="1"/>
              <p:nvPr/>
            </p:nvSpPr>
            <p:spPr>
              <a:xfrm>
                <a:off x="4870786" y="4068720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2BA4B4B9-C23F-FF18-2067-DD48D3809E32}"/>
                  </a:ext>
                </a:extLst>
              </p:cNvPr>
              <p:cNvSpPr txBox="1"/>
              <p:nvPr/>
            </p:nvSpPr>
            <p:spPr>
              <a:xfrm>
                <a:off x="7137199" y="3444113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2" name="Tekstiruutu 31">
                <a:extLst>
                  <a:ext uri="{FF2B5EF4-FFF2-40B4-BE49-F238E27FC236}">
                    <a16:creationId xmlns:a16="http://schemas.microsoft.com/office/drawing/2014/main" id="{B27ED6DB-5B5C-7792-DE34-C7B9FD366BB8}"/>
                  </a:ext>
                </a:extLst>
              </p:cNvPr>
              <p:cNvSpPr txBox="1"/>
              <p:nvPr/>
            </p:nvSpPr>
            <p:spPr>
              <a:xfrm>
                <a:off x="8523570" y="1781030"/>
                <a:ext cx="263482" cy="437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3750" b="0" i="0" u="none" strike="noStrike" kern="0" cap="none" spc="0" normalizeH="0" baseline="0" noProof="0">
                    <a:ln/>
                    <a:solidFill>
                      <a:srgbClr val="FFFFFF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3" name="Tekstiruutu 32">
                <a:extLst>
                  <a:ext uri="{FF2B5EF4-FFF2-40B4-BE49-F238E27FC236}">
                    <a16:creationId xmlns:a16="http://schemas.microsoft.com/office/drawing/2014/main" id="{454BB361-7CA0-806C-35CF-74C7C7D58E43}"/>
                  </a:ext>
                </a:extLst>
              </p:cNvPr>
              <p:cNvSpPr txBox="1"/>
              <p:nvPr/>
            </p:nvSpPr>
            <p:spPr>
              <a:xfrm>
                <a:off x="8544794" y="1701378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FFFFFF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4" name="Tekstiruutu 33">
                <a:extLst>
                  <a:ext uri="{FF2B5EF4-FFF2-40B4-BE49-F238E27FC236}">
                    <a16:creationId xmlns:a16="http://schemas.microsoft.com/office/drawing/2014/main" id="{BF7C1233-4B1B-7A31-AB7C-6AD51AA9E42E}"/>
                  </a:ext>
                </a:extLst>
              </p:cNvPr>
              <p:cNvSpPr txBox="1"/>
              <p:nvPr/>
            </p:nvSpPr>
            <p:spPr>
              <a:xfrm>
                <a:off x="7288357" y="4059191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5" name="Tekstiruutu 34">
                <a:extLst>
                  <a:ext uri="{FF2B5EF4-FFF2-40B4-BE49-F238E27FC236}">
                    <a16:creationId xmlns:a16="http://schemas.microsoft.com/office/drawing/2014/main" id="{F26DB50C-F8B1-C58B-DEA0-D38C80643EB9}"/>
                  </a:ext>
                </a:extLst>
              </p:cNvPr>
              <p:cNvSpPr txBox="1"/>
              <p:nvPr/>
            </p:nvSpPr>
            <p:spPr>
              <a:xfrm>
                <a:off x="5264616" y="3938228"/>
                <a:ext cx="211666" cy="206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275" b="0" i="0" u="none" strike="noStrike" kern="0" cap="none" spc="0" normalizeH="0" baseline="0" noProof="0">
                    <a:ln/>
                    <a:solidFill>
                      <a:srgbClr val="475760"/>
                    </a:solidFill>
                    <a:effectLst/>
                    <a:uLnTx/>
                    <a:uFillTx/>
                    <a:latin typeface="Inter-Regular"/>
                    <a:ea typeface="Inter-Regular"/>
                    <a:cs typeface="Arial"/>
                    <a:sym typeface="Inter-Regular"/>
                    <a:rtl val="0"/>
                  </a:rPr>
                  <a:t> </a:t>
                </a:r>
              </a:p>
            </p:txBody>
          </p:sp>
          <p:sp>
            <p:nvSpPr>
              <p:cNvPr id="36" name="Tekstiruutu 35">
                <a:extLst>
                  <a:ext uri="{FF2B5EF4-FFF2-40B4-BE49-F238E27FC236}">
                    <a16:creationId xmlns:a16="http://schemas.microsoft.com/office/drawing/2014/main" id="{440A96E0-AB08-9A5B-3C2C-36B9E3FB2862}"/>
                  </a:ext>
                </a:extLst>
              </p:cNvPr>
              <p:cNvSpPr txBox="1"/>
              <p:nvPr/>
            </p:nvSpPr>
            <p:spPr>
              <a:xfrm>
                <a:off x="4139423" y="2755546"/>
                <a:ext cx="217424" cy="270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i-FI" sz="1950" b="0" i="0" u="none" strike="noStrike" kern="0" cap="none" spc="0" normalizeH="0" baseline="0" noProof="0" dirty="0">
                    <a:ln/>
                    <a:solidFill>
                      <a:srgbClr val="FFFFFF"/>
                    </a:solidFill>
                    <a:effectLst/>
                    <a:uLnTx/>
                    <a:uFillTx/>
                    <a:latin typeface="Inter-Bold"/>
                    <a:ea typeface="Inter-Bold"/>
                    <a:cs typeface="Arial"/>
                    <a:sym typeface="Inter-Bold"/>
                    <a:rtl val="0"/>
                  </a:rPr>
                  <a:t> </a:t>
                </a:r>
              </a:p>
            </p:txBody>
          </p:sp>
          <p:sp>
            <p:nvSpPr>
              <p:cNvPr id="37" name="Puolivapaa piirto 36">
                <a:extLst>
                  <a:ext uri="{FF2B5EF4-FFF2-40B4-BE49-F238E27FC236}">
                    <a16:creationId xmlns:a16="http://schemas.microsoft.com/office/drawing/2014/main" id="{DAA56F83-C944-D76B-CDC7-B9A4C4B9C9B3}"/>
                  </a:ext>
                </a:extLst>
              </p:cNvPr>
              <p:cNvSpPr/>
              <p:nvPr/>
            </p:nvSpPr>
            <p:spPr>
              <a:xfrm>
                <a:off x="7695646" y="4378507"/>
                <a:ext cx="348455" cy="317385"/>
              </a:xfrm>
              <a:custGeom>
                <a:avLst/>
                <a:gdLst>
                  <a:gd name="connsiteX0" fmla="*/ 239596 w 348455"/>
                  <a:gd name="connsiteY0" fmla="*/ 317386 h 317385"/>
                  <a:gd name="connsiteX1" fmla="*/ 327684 w 348455"/>
                  <a:gd name="connsiteY1" fmla="*/ 15552 h 317385"/>
                  <a:gd name="connsiteX2" fmla="*/ 320774 w 348455"/>
                  <a:gd name="connsiteY2" fmla="*/ 0 h 317385"/>
                  <a:gd name="connsiteX3" fmla="*/ 305230 w 348455"/>
                  <a:gd name="connsiteY3" fmla="*/ 6912 h 317385"/>
                  <a:gd name="connsiteX4" fmla="*/ 160145 w 348455"/>
                  <a:gd name="connsiteY4" fmla="*/ 147460 h 317385"/>
                  <a:gd name="connsiteX5" fmla="*/ 157267 w 348455"/>
                  <a:gd name="connsiteY5" fmla="*/ 156677 h 317385"/>
                  <a:gd name="connsiteX6" fmla="*/ 17363 w 348455"/>
                  <a:gd name="connsiteY6" fmla="*/ 110019 h 317385"/>
                  <a:gd name="connsiteX7" fmla="*/ 91 w 348455"/>
                  <a:gd name="connsiteY7" fmla="*/ 110019 h 317385"/>
                  <a:gd name="connsiteX8" fmla="*/ 91 w 348455"/>
                  <a:gd name="connsiteY8" fmla="*/ 127300 h 317385"/>
                  <a:gd name="connsiteX9" fmla="*/ 108329 w 348455"/>
                  <a:gd name="connsiteY9" fmla="*/ 317386 h 317385"/>
                  <a:gd name="connsiteX10" fmla="*/ 302351 w 348455"/>
                  <a:gd name="connsiteY10" fmla="*/ 46081 h 317385"/>
                  <a:gd name="connsiteX11" fmla="*/ 196992 w 348455"/>
                  <a:gd name="connsiteY11" fmla="*/ 304137 h 317385"/>
                  <a:gd name="connsiteX12" fmla="*/ 185477 w 348455"/>
                  <a:gd name="connsiteY12" fmla="*/ 187206 h 317385"/>
                  <a:gd name="connsiteX13" fmla="*/ 186629 w 348455"/>
                  <a:gd name="connsiteY13" fmla="*/ 187206 h 317385"/>
                  <a:gd name="connsiteX14" fmla="*/ 186629 w 348455"/>
                  <a:gd name="connsiteY14" fmla="*/ 186054 h 317385"/>
                  <a:gd name="connsiteX15" fmla="*/ 193537 w 348455"/>
                  <a:gd name="connsiteY15" fmla="*/ 159557 h 317385"/>
                  <a:gd name="connsiteX16" fmla="*/ 302351 w 348455"/>
                  <a:gd name="connsiteY16" fmla="*/ 46081 h 317385"/>
                  <a:gd name="connsiteX17" fmla="*/ 34060 w 348455"/>
                  <a:gd name="connsiteY17" fmla="*/ 145732 h 317385"/>
                  <a:gd name="connsiteX18" fmla="*/ 148631 w 348455"/>
                  <a:gd name="connsiteY18" fmla="*/ 196422 h 317385"/>
                  <a:gd name="connsiteX19" fmla="*/ 160721 w 348455"/>
                  <a:gd name="connsiteY19" fmla="*/ 305289 h 317385"/>
                  <a:gd name="connsiteX20" fmla="*/ 34060 w 348455"/>
                  <a:gd name="connsiteY20" fmla="*/ 145732 h 31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8455" h="317385">
                    <a:moveTo>
                      <a:pt x="239596" y="317386"/>
                    </a:moveTo>
                    <a:cubicBezTo>
                      <a:pt x="338623" y="251719"/>
                      <a:pt x="375469" y="123844"/>
                      <a:pt x="327684" y="15552"/>
                    </a:cubicBezTo>
                    <a:lnTo>
                      <a:pt x="320774" y="0"/>
                    </a:lnTo>
                    <a:lnTo>
                      <a:pt x="305230" y="6912"/>
                    </a:lnTo>
                    <a:cubicBezTo>
                      <a:pt x="230385" y="39745"/>
                      <a:pt x="182023" y="86979"/>
                      <a:pt x="160145" y="147460"/>
                    </a:cubicBezTo>
                    <a:cubicBezTo>
                      <a:pt x="158993" y="150340"/>
                      <a:pt x="158418" y="153796"/>
                      <a:pt x="157267" y="156677"/>
                    </a:cubicBezTo>
                    <a:cubicBezTo>
                      <a:pt x="116389" y="127300"/>
                      <a:pt x="67452" y="111171"/>
                      <a:pt x="17363" y="110019"/>
                    </a:cubicBezTo>
                    <a:lnTo>
                      <a:pt x="91" y="110019"/>
                    </a:lnTo>
                    <a:lnTo>
                      <a:pt x="91" y="127300"/>
                    </a:lnTo>
                    <a:cubicBezTo>
                      <a:pt x="-2212" y="206214"/>
                      <a:pt x="39241" y="279369"/>
                      <a:pt x="108329" y="317386"/>
                    </a:cubicBezTo>
                    <a:moveTo>
                      <a:pt x="302351" y="46081"/>
                    </a:moveTo>
                    <a:cubicBezTo>
                      <a:pt x="316745" y="92163"/>
                      <a:pt x="342077" y="221191"/>
                      <a:pt x="196992" y="304137"/>
                    </a:cubicBezTo>
                    <a:cubicBezTo>
                      <a:pt x="183175" y="266696"/>
                      <a:pt x="179144" y="226375"/>
                      <a:pt x="185477" y="187206"/>
                    </a:cubicBezTo>
                    <a:lnTo>
                      <a:pt x="186629" y="187206"/>
                    </a:lnTo>
                    <a:lnTo>
                      <a:pt x="186629" y="186054"/>
                    </a:lnTo>
                    <a:cubicBezTo>
                      <a:pt x="188356" y="176837"/>
                      <a:pt x="190659" y="168197"/>
                      <a:pt x="193537" y="159557"/>
                    </a:cubicBezTo>
                    <a:cubicBezTo>
                      <a:pt x="209083" y="111747"/>
                      <a:pt x="245929" y="73730"/>
                      <a:pt x="302351" y="46081"/>
                    </a:cubicBezTo>
                    <a:close/>
                    <a:moveTo>
                      <a:pt x="34060" y="145732"/>
                    </a:moveTo>
                    <a:cubicBezTo>
                      <a:pt x="76664" y="149188"/>
                      <a:pt x="116965" y="167045"/>
                      <a:pt x="148631" y="196422"/>
                    </a:cubicBezTo>
                    <a:cubicBezTo>
                      <a:pt x="145176" y="233287"/>
                      <a:pt x="149206" y="270152"/>
                      <a:pt x="160721" y="305289"/>
                    </a:cubicBezTo>
                    <a:cubicBezTo>
                      <a:pt x="89905" y="282825"/>
                      <a:pt x="39817" y="220038"/>
                      <a:pt x="34060" y="1457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i-FI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8" name="Kuva 20">
                <a:extLst>
                  <a:ext uri="{FF2B5EF4-FFF2-40B4-BE49-F238E27FC236}">
                    <a16:creationId xmlns:a16="http://schemas.microsoft.com/office/drawing/2014/main" id="{87BDE6F2-6C23-C786-2207-446F2028881D}"/>
                  </a:ext>
                </a:extLst>
              </p:cNvPr>
              <p:cNvGrpSpPr/>
              <p:nvPr/>
            </p:nvGrpSpPr>
            <p:grpSpPr>
              <a:xfrm>
                <a:off x="7163184" y="1591157"/>
                <a:ext cx="725424" cy="915868"/>
                <a:chOff x="7163184" y="1591157"/>
                <a:chExt cx="725424" cy="915868"/>
              </a:xfrm>
              <a:solidFill>
                <a:srgbClr val="FFFFFF"/>
              </a:solidFill>
            </p:grpSpPr>
            <p:sp>
              <p:nvSpPr>
                <p:cNvPr id="39" name="Puolivapaa piirto 38">
                  <a:extLst>
                    <a:ext uri="{FF2B5EF4-FFF2-40B4-BE49-F238E27FC236}">
                      <a16:creationId xmlns:a16="http://schemas.microsoft.com/office/drawing/2014/main" id="{8E17B3A2-DD49-6CDD-9402-6C5B8327B5D3}"/>
                    </a:ext>
                  </a:extLst>
                </p:cNvPr>
                <p:cNvSpPr/>
                <p:nvPr/>
              </p:nvSpPr>
              <p:spPr>
                <a:xfrm>
                  <a:off x="7163184" y="1591157"/>
                  <a:ext cx="725424" cy="915868"/>
                </a:xfrm>
                <a:custGeom>
                  <a:avLst/>
                  <a:gdLst>
                    <a:gd name="connsiteX0" fmla="*/ 604520 w 725424"/>
                    <a:gd name="connsiteY0" fmla="*/ 104835 h 915868"/>
                    <a:gd name="connsiteX1" fmla="*/ 604520 w 725424"/>
                    <a:gd name="connsiteY1" fmla="*/ 0 h 915868"/>
                    <a:gd name="connsiteX2" fmla="*/ 165811 w 725424"/>
                    <a:gd name="connsiteY2" fmla="*/ 0 h 915868"/>
                    <a:gd name="connsiteX3" fmla="*/ 0 w 725424"/>
                    <a:gd name="connsiteY3" fmla="*/ 165893 h 915868"/>
                    <a:gd name="connsiteX4" fmla="*/ 0 w 725424"/>
                    <a:gd name="connsiteY4" fmla="*/ 794904 h 915868"/>
                    <a:gd name="connsiteX5" fmla="*/ 103632 w 725424"/>
                    <a:gd name="connsiteY5" fmla="*/ 794904 h 915868"/>
                    <a:gd name="connsiteX6" fmla="*/ 103632 w 725424"/>
                    <a:gd name="connsiteY6" fmla="*/ 915868 h 915868"/>
                    <a:gd name="connsiteX7" fmla="*/ 725424 w 725424"/>
                    <a:gd name="connsiteY7" fmla="*/ 915868 h 915868"/>
                    <a:gd name="connsiteX8" fmla="*/ 725424 w 725424"/>
                    <a:gd name="connsiteY8" fmla="*/ 104835 h 915868"/>
                    <a:gd name="connsiteX9" fmla="*/ 604520 w 725424"/>
                    <a:gd name="connsiteY9" fmla="*/ 104835 h 915868"/>
                    <a:gd name="connsiteX10" fmla="*/ 155448 w 725424"/>
                    <a:gd name="connsiteY10" fmla="*/ 58754 h 915868"/>
                    <a:gd name="connsiteX11" fmla="*/ 155448 w 725424"/>
                    <a:gd name="connsiteY11" fmla="*/ 155525 h 915868"/>
                    <a:gd name="connsiteX12" fmla="*/ 58725 w 725424"/>
                    <a:gd name="connsiteY12" fmla="*/ 155525 h 915868"/>
                    <a:gd name="connsiteX13" fmla="*/ 155448 w 725424"/>
                    <a:gd name="connsiteY13" fmla="*/ 58754 h 915868"/>
                    <a:gd name="connsiteX14" fmla="*/ 34544 w 725424"/>
                    <a:gd name="connsiteY14" fmla="*/ 190086 h 915868"/>
                    <a:gd name="connsiteX15" fmla="*/ 189992 w 725424"/>
                    <a:gd name="connsiteY15" fmla="*/ 190086 h 915868"/>
                    <a:gd name="connsiteX16" fmla="*/ 189992 w 725424"/>
                    <a:gd name="connsiteY16" fmla="*/ 34561 h 915868"/>
                    <a:gd name="connsiteX17" fmla="*/ 569976 w 725424"/>
                    <a:gd name="connsiteY17" fmla="*/ 34561 h 915868"/>
                    <a:gd name="connsiteX18" fmla="*/ 569976 w 725424"/>
                    <a:gd name="connsiteY18" fmla="*/ 760343 h 915868"/>
                    <a:gd name="connsiteX19" fmla="*/ 34544 w 725424"/>
                    <a:gd name="connsiteY19" fmla="*/ 760343 h 915868"/>
                    <a:gd name="connsiteX20" fmla="*/ 34544 w 725424"/>
                    <a:gd name="connsiteY20" fmla="*/ 190086 h 915868"/>
                    <a:gd name="connsiteX21" fmla="*/ 690880 w 725424"/>
                    <a:gd name="connsiteY21" fmla="*/ 881307 h 915868"/>
                    <a:gd name="connsiteX22" fmla="*/ 138176 w 725424"/>
                    <a:gd name="connsiteY22" fmla="*/ 881307 h 915868"/>
                    <a:gd name="connsiteX23" fmla="*/ 138176 w 725424"/>
                    <a:gd name="connsiteY23" fmla="*/ 794904 h 915868"/>
                    <a:gd name="connsiteX24" fmla="*/ 604520 w 725424"/>
                    <a:gd name="connsiteY24" fmla="*/ 794904 h 915868"/>
                    <a:gd name="connsiteX25" fmla="*/ 604520 w 725424"/>
                    <a:gd name="connsiteY25" fmla="*/ 139396 h 915868"/>
                    <a:gd name="connsiteX26" fmla="*/ 690880 w 725424"/>
                    <a:gd name="connsiteY26" fmla="*/ 139396 h 915868"/>
                    <a:gd name="connsiteX27" fmla="*/ 690880 w 725424"/>
                    <a:gd name="connsiteY27" fmla="*/ 881307 h 91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25424" h="915868">
                      <a:moveTo>
                        <a:pt x="604520" y="104835"/>
                      </a:moveTo>
                      <a:lnTo>
                        <a:pt x="604520" y="0"/>
                      </a:lnTo>
                      <a:lnTo>
                        <a:pt x="165811" y="0"/>
                      </a:lnTo>
                      <a:lnTo>
                        <a:pt x="0" y="165893"/>
                      </a:lnTo>
                      <a:lnTo>
                        <a:pt x="0" y="794904"/>
                      </a:lnTo>
                      <a:lnTo>
                        <a:pt x="103632" y="794904"/>
                      </a:lnTo>
                      <a:lnTo>
                        <a:pt x="103632" y="915868"/>
                      </a:lnTo>
                      <a:lnTo>
                        <a:pt x="725424" y="915868"/>
                      </a:lnTo>
                      <a:lnTo>
                        <a:pt x="725424" y="104835"/>
                      </a:lnTo>
                      <a:lnTo>
                        <a:pt x="604520" y="104835"/>
                      </a:lnTo>
                      <a:close/>
                      <a:moveTo>
                        <a:pt x="155448" y="58754"/>
                      </a:moveTo>
                      <a:lnTo>
                        <a:pt x="155448" y="155525"/>
                      </a:lnTo>
                      <a:lnTo>
                        <a:pt x="58725" y="155525"/>
                      </a:lnTo>
                      <a:lnTo>
                        <a:pt x="155448" y="58754"/>
                      </a:lnTo>
                      <a:close/>
                      <a:moveTo>
                        <a:pt x="34544" y="190086"/>
                      </a:moveTo>
                      <a:lnTo>
                        <a:pt x="189992" y="190086"/>
                      </a:lnTo>
                      <a:lnTo>
                        <a:pt x="189992" y="34561"/>
                      </a:lnTo>
                      <a:lnTo>
                        <a:pt x="569976" y="34561"/>
                      </a:lnTo>
                      <a:lnTo>
                        <a:pt x="569976" y="760343"/>
                      </a:lnTo>
                      <a:lnTo>
                        <a:pt x="34544" y="760343"/>
                      </a:lnTo>
                      <a:lnTo>
                        <a:pt x="34544" y="190086"/>
                      </a:lnTo>
                      <a:close/>
                      <a:moveTo>
                        <a:pt x="690880" y="881307"/>
                      </a:moveTo>
                      <a:lnTo>
                        <a:pt x="138176" y="881307"/>
                      </a:lnTo>
                      <a:lnTo>
                        <a:pt x="138176" y="794904"/>
                      </a:lnTo>
                      <a:lnTo>
                        <a:pt x="604520" y="794904"/>
                      </a:lnTo>
                      <a:lnTo>
                        <a:pt x="604520" y="139396"/>
                      </a:lnTo>
                      <a:lnTo>
                        <a:pt x="690880" y="139396"/>
                      </a:lnTo>
                      <a:lnTo>
                        <a:pt x="690880" y="8813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Puolivapaa piirto 39">
                  <a:extLst>
                    <a:ext uri="{FF2B5EF4-FFF2-40B4-BE49-F238E27FC236}">
                      <a16:creationId xmlns:a16="http://schemas.microsoft.com/office/drawing/2014/main" id="{6C26C2BF-35E3-D6CF-7895-65FD0DB09D26}"/>
                    </a:ext>
                  </a:extLst>
                </p:cNvPr>
                <p:cNvSpPr/>
                <p:nvPr/>
              </p:nvSpPr>
              <p:spPr>
                <a:xfrm>
                  <a:off x="7301360" y="1867672"/>
                  <a:ext cx="344864" cy="310812"/>
                </a:xfrm>
                <a:custGeom>
                  <a:avLst/>
                  <a:gdLst>
                    <a:gd name="connsiteX0" fmla="*/ 224536 w 344864"/>
                    <a:gd name="connsiteY0" fmla="*/ 34535 h 310812"/>
                    <a:gd name="connsiteX1" fmla="*/ 320108 w 344864"/>
                    <a:gd name="connsiteY1" fmla="*/ 81192 h 310812"/>
                    <a:gd name="connsiteX2" fmla="*/ 344864 w 344864"/>
                    <a:gd name="connsiteY2" fmla="*/ 56423 h 310812"/>
                    <a:gd name="connsiteX3" fmla="*/ 126086 w 344864"/>
                    <a:gd name="connsiteY3" fmla="*/ 35687 h 310812"/>
                    <a:gd name="connsiteX4" fmla="*/ 78876 w 344864"/>
                    <a:gd name="connsiteY4" fmla="*/ 103657 h 310812"/>
                    <a:gd name="connsiteX5" fmla="*/ 0 w 344864"/>
                    <a:gd name="connsiteY5" fmla="*/ 103657 h 310812"/>
                    <a:gd name="connsiteX6" fmla="*/ 0 w 344864"/>
                    <a:gd name="connsiteY6" fmla="*/ 138218 h 310812"/>
                    <a:gd name="connsiteX7" fmla="*/ 70240 w 344864"/>
                    <a:gd name="connsiteY7" fmla="*/ 138218 h 310812"/>
                    <a:gd name="connsiteX8" fmla="*/ 70240 w 344864"/>
                    <a:gd name="connsiteY8" fmla="*/ 172779 h 310812"/>
                    <a:gd name="connsiteX9" fmla="*/ 0 w 344864"/>
                    <a:gd name="connsiteY9" fmla="*/ 172779 h 310812"/>
                    <a:gd name="connsiteX10" fmla="*/ 0 w 344864"/>
                    <a:gd name="connsiteY10" fmla="*/ 207340 h 310812"/>
                    <a:gd name="connsiteX11" fmla="*/ 78300 w 344864"/>
                    <a:gd name="connsiteY11" fmla="*/ 207340 h 310812"/>
                    <a:gd name="connsiteX12" fmla="*/ 276928 w 344864"/>
                    <a:gd name="connsiteY12" fmla="*/ 301807 h 310812"/>
                    <a:gd name="connsiteX13" fmla="*/ 342561 w 344864"/>
                    <a:gd name="connsiteY13" fmla="*/ 256302 h 310812"/>
                    <a:gd name="connsiteX14" fmla="*/ 317805 w 344864"/>
                    <a:gd name="connsiteY14" fmla="*/ 231533 h 310812"/>
                    <a:gd name="connsiteX15" fmla="*/ 147388 w 344864"/>
                    <a:gd name="connsiteY15" fmla="*/ 248237 h 310812"/>
                    <a:gd name="connsiteX16" fmla="*/ 115147 w 344864"/>
                    <a:gd name="connsiteY16" fmla="*/ 206764 h 310812"/>
                    <a:gd name="connsiteX17" fmla="*/ 223960 w 344864"/>
                    <a:gd name="connsiteY17" fmla="*/ 206764 h 310812"/>
                    <a:gd name="connsiteX18" fmla="*/ 223960 w 344864"/>
                    <a:gd name="connsiteY18" fmla="*/ 172203 h 310812"/>
                    <a:gd name="connsiteX19" fmla="*/ 104208 w 344864"/>
                    <a:gd name="connsiteY19" fmla="*/ 172203 h 310812"/>
                    <a:gd name="connsiteX20" fmla="*/ 104208 w 344864"/>
                    <a:gd name="connsiteY20" fmla="*/ 137642 h 310812"/>
                    <a:gd name="connsiteX21" fmla="*/ 223960 w 344864"/>
                    <a:gd name="connsiteY21" fmla="*/ 137642 h 310812"/>
                    <a:gd name="connsiteX22" fmla="*/ 223960 w 344864"/>
                    <a:gd name="connsiteY22" fmla="*/ 103081 h 310812"/>
                    <a:gd name="connsiteX23" fmla="*/ 115147 w 344864"/>
                    <a:gd name="connsiteY23" fmla="*/ 103081 h 310812"/>
                    <a:gd name="connsiteX24" fmla="*/ 224536 w 344864"/>
                    <a:gd name="connsiteY24" fmla="*/ 34535 h 310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44864" h="310812">
                      <a:moveTo>
                        <a:pt x="224536" y="34535"/>
                      </a:moveTo>
                      <a:cubicBezTo>
                        <a:pt x="261959" y="34535"/>
                        <a:pt x="297078" y="51815"/>
                        <a:pt x="320108" y="81192"/>
                      </a:cubicBezTo>
                      <a:lnTo>
                        <a:pt x="344864" y="56423"/>
                      </a:lnTo>
                      <a:cubicBezTo>
                        <a:pt x="290170" y="-9819"/>
                        <a:pt x="192295" y="-19035"/>
                        <a:pt x="126086" y="35687"/>
                      </a:cubicBezTo>
                      <a:cubicBezTo>
                        <a:pt x="104208" y="53543"/>
                        <a:pt x="88087" y="77160"/>
                        <a:pt x="78876" y="103657"/>
                      </a:cubicBezTo>
                      <a:lnTo>
                        <a:pt x="0" y="103657"/>
                      </a:lnTo>
                      <a:lnTo>
                        <a:pt x="0" y="138218"/>
                      </a:lnTo>
                      <a:lnTo>
                        <a:pt x="70240" y="138218"/>
                      </a:lnTo>
                      <a:cubicBezTo>
                        <a:pt x="69088" y="149738"/>
                        <a:pt x="69088" y="161259"/>
                        <a:pt x="70240" y="172779"/>
                      </a:cubicBezTo>
                      <a:lnTo>
                        <a:pt x="0" y="172779"/>
                      </a:lnTo>
                      <a:lnTo>
                        <a:pt x="0" y="207340"/>
                      </a:lnTo>
                      <a:lnTo>
                        <a:pt x="78300" y="207340"/>
                      </a:lnTo>
                      <a:cubicBezTo>
                        <a:pt x="107086" y="287983"/>
                        <a:pt x="195749" y="330608"/>
                        <a:pt x="276928" y="301807"/>
                      </a:cubicBezTo>
                      <a:cubicBezTo>
                        <a:pt x="302260" y="292591"/>
                        <a:pt x="325289" y="277038"/>
                        <a:pt x="342561" y="256302"/>
                      </a:cubicBezTo>
                      <a:lnTo>
                        <a:pt x="317805" y="231533"/>
                      </a:lnTo>
                      <a:cubicBezTo>
                        <a:pt x="275200" y="283374"/>
                        <a:pt x="199204" y="290863"/>
                        <a:pt x="147388" y="248237"/>
                      </a:cubicBezTo>
                      <a:cubicBezTo>
                        <a:pt x="133570" y="236717"/>
                        <a:pt x="122631" y="222893"/>
                        <a:pt x="115147" y="206764"/>
                      </a:cubicBezTo>
                      <a:lnTo>
                        <a:pt x="223960" y="206764"/>
                      </a:lnTo>
                      <a:lnTo>
                        <a:pt x="223960" y="172203"/>
                      </a:lnTo>
                      <a:lnTo>
                        <a:pt x="104208" y="172203"/>
                      </a:lnTo>
                      <a:cubicBezTo>
                        <a:pt x="102480" y="160683"/>
                        <a:pt x="102480" y="149162"/>
                        <a:pt x="104208" y="137642"/>
                      </a:cubicBezTo>
                      <a:lnTo>
                        <a:pt x="223960" y="137642"/>
                      </a:lnTo>
                      <a:lnTo>
                        <a:pt x="223960" y="103081"/>
                      </a:lnTo>
                      <a:lnTo>
                        <a:pt x="115147" y="103081"/>
                      </a:lnTo>
                      <a:cubicBezTo>
                        <a:pt x="135297" y="61608"/>
                        <a:pt x="177902" y="34535"/>
                        <a:pt x="224536" y="34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" name="Kuva 20">
                <a:extLst>
                  <a:ext uri="{FF2B5EF4-FFF2-40B4-BE49-F238E27FC236}">
                    <a16:creationId xmlns:a16="http://schemas.microsoft.com/office/drawing/2014/main" id="{9819F037-CFA1-C2C5-30B9-E183DB422223}"/>
                  </a:ext>
                </a:extLst>
              </p:cNvPr>
              <p:cNvGrpSpPr/>
              <p:nvPr/>
            </p:nvGrpSpPr>
            <p:grpSpPr>
              <a:xfrm>
                <a:off x="3450855" y="4756422"/>
                <a:ext cx="1605144" cy="694629"/>
                <a:chOff x="3450855" y="4756422"/>
                <a:chExt cx="1605144" cy="694629"/>
              </a:xfrm>
              <a:solidFill>
                <a:srgbClr val="FFFFFF"/>
              </a:solidFill>
            </p:grpSpPr>
            <p:grpSp>
              <p:nvGrpSpPr>
                <p:cNvPr id="42" name="Kuva 20">
                  <a:extLst>
                    <a:ext uri="{FF2B5EF4-FFF2-40B4-BE49-F238E27FC236}">
                      <a16:creationId xmlns:a16="http://schemas.microsoft.com/office/drawing/2014/main" id="{7F16CE9D-2FDE-636E-A13C-B4C803054B63}"/>
                    </a:ext>
                  </a:extLst>
                </p:cNvPr>
                <p:cNvGrpSpPr/>
                <p:nvPr/>
              </p:nvGrpSpPr>
              <p:grpSpPr>
                <a:xfrm>
                  <a:off x="3450855" y="4756422"/>
                  <a:ext cx="1142830" cy="694629"/>
                  <a:chOff x="3450855" y="4756422"/>
                  <a:chExt cx="1142830" cy="694629"/>
                </a:xfrm>
                <a:solidFill>
                  <a:srgbClr val="FFFFFF"/>
                </a:solidFill>
              </p:grpSpPr>
              <p:grpSp>
                <p:nvGrpSpPr>
                  <p:cNvPr id="43" name="Kuva 20">
                    <a:extLst>
                      <a:ext uri="{FF2B5EF4-FFF2-40B4-BE49-F238E27FC236}">
                        <a16:creationId xmlns:a16="http://schemas.microsoft.com/office/drawing/2014/main" id="{438B759F-C8E0-2270-0ED8-8F05A6270879}"/>
                      </a:ext>
                    </a:extLst>
                  </p:cNvPr>
                  <p:cNvGrpSpPr/>
                  <p:nvPr/>
                </p:nvGrpSpPr>
                <p:grpSpPr>
                  <a:xfrm>
                    <a:off x="3796295" y="4756422"/>
                    <a:ext cx="797390" cy="694053"/>
                    <a:chOff x="3796295" y="4756422"/>
                    <a:chExt cx="797390" cy="694053"/>
                  </a:xfrm>
                  <a:solidFill>
                    <a:srgbClr val="FFFFFF"/>
                  </a:solidFill>
                </p:grpSpPr>
                <p:sp>
                  <p:nvSpPr>
                    <p:cNvPr id="44" name="Puolivapaa piirto 43">
                      <a:extLst>
                        <a:ext uri="{FF2B5EF4-FFF2-40B4-BE49-F238E27FC236}">
                          <a16:creationId xmlns:a16="http://schemas.microsoft.com/office/drawing/2014/main" id="{15D6DB17-599B-663D-7930-7D490F561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96295" y="4756422"/>
                      <a:ext cx="451950" cy="694053"/>
                    </a:xfrm>
                    <a:custGeom>
                      <a:avLst/>
                      <a:gdLst>
                        <a:gd name="connsiteX0" fmla="*/ 286139 w 451950"/>
                        <a:gd name="connsiteY0" fmla="*/ 267225 h 694053"/>
                        <a:gd name="connsiteX1" fmla="*/ 352349 w 451950"/>
                        <a:gd name="connsiteY1" fmla="*/ 80019 h 694053"/>
                        <a:gd name="connsiteX2" fmla="*/ 165235 w 451950"/>
                        <a:gd name="connsiteY2" fmla="*/ 13777 h 694053"/>
                        <a:gd name="connsiteX3" fmla="*/ 99026 w 451950"/>
                        <a:gd name="connsiteY3" fmla="*/ 200983 h 694053"/>
                        <a:gd name="connsiteX4" fmla="*/ 165235 w 451950"/>
                        <a:gd name="connsiteY4" fmla="*/ 267225 h 694053"/>
                        <a:gd name="connsiteX5" fmla="*/ 0 w 451950"/>
                        <a:gd name="connsiteY5" fmla="*/ 483807 h 694053"/>
                        <a:gd name="connsiteX6" fmla="*/ 0 w 451950"/>
                        <a:gd name="connsiteY6" fmla="*/ 694054 h 694053"/>
                        <a:gd name="connsiteX7" fmla="*/ 451951 w 451950"/>
                        <a:gd name="connsiteY7" fmla="*/ 694054 h 694053"/>
                        <a:gd name="connsiteX8" fmla="*/ 451951 w 451950"/>
                        <a:gd name="connsiteY8" fmla="*/ 483807 h 694053"/>
                        <a:gd name="connsiteX9" fmla="*/ 286139 w 451950"/>
                        <a:gd name="connsiteY9" fmla="*/ 267225 h 694053"/>
                        <a:gd name="connsiteX10" fmla="*/ 120328 w 451950"/>
                        <a:gd name="connsiteY10" fmla="*/ 140501 h 694053"/>
                        <a:gd name="connsiteX11" fmla="*/ 226263 w 451950"/>
                        <a:gd name="connsiteY11" fmla="*/ 34513 h 694053"/>
                        <a:gd name="connsiteX12" fmla="*/ 332198 w 451950"/>
                        <a:gd name="connsiteY12" fmla="*/ 140501 h 694053"/>
                        <a:gd name="connsiteX13" fmla="*/ 226263 w 451950"/>
                        <a:gd name="connsiteY13" fmla="*/ 246488 h 694053"/>
                        <a:gd name="connsiteX14" fmla="*/ 120328 w 451950"/>
                        <a:gd name="connsiteY14" fmla="*/ 140501 h 694053"/>
                        <a:gd name="connsiteX15" fmla="*/ 120328 w 451950"/>
                        <a:gd name="connsiteY15" fmla="*/ 140501 h 694053"/>
                        <a:gd name="connsiteX16" fmla="*/ 417407 w 451950"/>
                        <a:gd name="connsiteY16" fmla="*/ 660069 h 694053"/>
                        <a:gd name="connsiteX17" fmla="*/ 34544 w 451950"/>
                        <a:gd name="connsiteY17" fmla="*/ 660069 h 694053"/>
                        <a:gd name="connsiteX18" fmla="*/ 34544 w 451950"/>
                        <a:gd name="connsiteY18" fmla="*/ 483807 h 694053"/>
                        <a:gd name="connsiteX19" fmla="*/ 225687 w 451950"/>
                        <a:gd name="connsiteY19" fmla="*/ 292569 h 694053"/>
                        <a:gd name="connsiteX20" fmla="*/ 416831 w 451950"/>
                        <a:gd name="connsiteY20" fmla="*/ 483807 h 694053"/>
                        <a:gd name="connsiteX21" fmla="*/ 416831 w 451950"/>
                        <a:gd name="connsiteY21" fmla="*/ 660069 h 694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51950" h="694053">
                          <a:moveTo>
                            <a:pt x="286139" y="267225"/>
                          </a:moveTo>
                          <a:cubicBezTo>
                            <a:pt x="356379" y="233815"/>
                            <a:pt x="385741" y="149717"/>
                            <a:pt x="352349" y="80019"/>
                          </a:cubicBezTo>
                          <a:cubicBezTo>
                            <a:pt x="318956" y="9745"/>
                            <a:pt x="234899" y="-19632"/>
                            <a:pt x="165235" y="13777"/>
                          </a:cubicBezTo>
                          <a:cubicBezTo>
                            <a:pt x="94996" y="47186"/>
                            <a:pt x="65634" y="131284"/>
                            <a:pt x="99026" y="200983"/>
                          </a:cubicBezTo>
                          <a:cubicBezTo>
                            <a:pt x="112844" y="229784"/>
                            <a:pt x="136449" y="253400"/>
                            <a:pt x="165235" y="267225"/>
                          </a:cubicBezTo>
                          <a:cubicBezTo>
                            <a:pt x="67936" y="294297"/>
                            <a:pt x="576" y="383004"/>
                            <a:pt x="0" y="483807"/>
                          </a:cubicBezTo>
                          <a:lnTo>
                            <a:pt x="0" y="694054"/>
                          </a:lnTo>
                          <a:lnTo>
                            <a:pt x="451951" y="694054"/>
                          </a:lnTo>
                          <a:lnTo>
                            <a:pt x="451951" y="483807"/>
                          </a:lnTo>
                          <a:cubicBezTo>
                            <a:pt x="451375" y="382428"/>
                            <a:pt x="384014" y="293721"/>
                            <a:pt x="286139" y="267225"/>
                          </a:cubicBezTo>
                          <a:close/>
                          <a:moveTo>
                            <a:pt x="120328" y="140501"/>
                          </a:moveTo>
                          <a:cubicBezTo>
                            <a:pt x="120328" y="81747"/>
                            <a:pt x="167538" y="34513"/>
                            <a:pt x="226263" y="34513"/>
                          </a:cubicBezTo>
                          <a:cubicBezTo>
                            <a:pt x="284988" y="34513"/>
                            <a:pt x="332198" y="81747"/>
                            <a:pt x="332198" y="140501"/>
                          </a:cubicBezTo>
                          <a:cubicBezTo>
                            <a:pt x="332198" y="199254"/>
                            <a:pt x="284988" y="246488"/>
                            <a:pt x="226263" y="246488"/>
                          </a:cubicBezTo>
                          <a:cubicBezTo>
                            <a:pt x="167538" y="245912"/>
                            <a:pt x="120328" y="198679"/>
                            <a:pt x="120328" y="140501"/>
                          </a:cubicBezTo>
                          <a:lnTo>
                            <a:pt x="120328" y="140501"/>
                          </a:lnTo>
                          <a:close/>
                          <a:moveTo>
                            <a:pt x="417407" y="660069"/>
                          </a:moveTo>
                          <a:lnTo>
                            <a:pt x="34544" y="660069"/>
                          </a:lnTo>
                          <a:lnTo>
                            <a:pt x="34544" y="483807"/>
                          </a:lnTo>
                          <a:cubicBezTo>
                            <a:pt x="34544" y="377820"/>
                            <a:pt x="120328" y="292569"/>
                            <a:pt x="225687" y="292569"/>
                          </a:cubicBezTo>
                          <a:cubicBezTo>
                            <a:pt x="331622" y="292569"/>
                            <a:pt x="416831" y="378396"/>
                            <a:pt x="416831" y="483807"/>
                          </a:cubicBezTo>
                          <a:lnTo>
                            <a:pt x="416831" y="66006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575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fi-FI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5" name="Puolivapaa piirto 44">
                      <a:extLst>
                        <a:ext uri="{FF2B5EF4-FFF2-40B4-BE49-F238E27FC236}">
                          <a16:creationId xmlns:a16="http://schemas.microsoft.com/office/drawing/2014/main" id="{1C1D1775-E600-49AA-5232-7BD813907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2852" y="4825068"/>
                      <a:ext cx="340834" cy="625406"/>
                    </a:xfrm>
                    <a:custGeom>
                      <a:avLst/>
                      <a:gdLst>
                        <a:gd name="connsiteX0" fmla="*/ 199204 w 340834"/>
                        <a:gd name="connsiteY0" fmla="*/ 236595 h 625406"/>
                        <a:gd name="connsiteX1" fmla="*/ 251020 w 340834"/>
                        <a:gd name="connsiteY1" fmla="*/ 66670 h 625406"/>
                        <a:gd name="connsiteX2" fmla="*/ 81178 w 340834"/>
                        <a:gd name="connsiteY2" fmla="*/ 14828 h 625406"/>
                        <a:gd name="connsiteX3" fmla="*/ 29362 w 340834"/>
                        <a:gd name="connsiteY3" fmla="*/ 184753 h 625406"/>
                        <a:gd name="connsiteX4" fmla="*/ 81178 w 340834"/>
                        <a:gd name="connsiteY4" fmla="*/ 236595 h 625406"/>
                        <a:gd name="connsiteX5" fmla="*/ 12090 w 340834"/>
                        <a:gd name="connsiteY5" fmla="*/ 274036 h 625406"/>
                        <a:gd name="connsiteX6" fmla="*/ 0 w 340834"/>
                        <a:gd name="connsiteY6" fmla="*/ 284404 h 625406"/>
                        <a:gd name="connsiteX7" fmla="*/ 9212 w 340834"/>
                        <a:gd name="connsiteY7" fmla="*/ 297653 h 625406"/>
                        <a:gd name="connsiteX8" fmla="*/ 54119 w 340834"/>
                        <a:gd name="connsiteY8" fmla="*/ 431865 h 625406"/>
                        <a:gd name="connsiteX9" fmla="*/ 54119 w 340834"/>
                        <a:gd name="connsiteY9" fmla="*/ 625407 h 625406"/>
                        <a:gd name="connsiteX10" fmla="*/ 340834 w 340834"/>
                        <a:gd name="connsiteY10" fmla="*/ 625407 h 625406"/>
                        <a:gd name="connsiteX11" fmla="*/ 340834 w 340834"/>
                        <a:gd name="connsiteY11" fmla="*/ 427833 h 625406"/>
                        <a:gd name="connsiteX12" fmla="*/ 199204 w 340834"/>
                        <a:gd name="connsiteY12" fmla="*/ 236595 h 625406"/>
                        <a:gd name="connsiteX13" fmla="*/ 48937 w 340834"/>
                        <a:gd name="connsiteY13" fmla="*/ 126000 h 625406"/>
                        <a:gd name="connsiteX14" fmla="*/ 139903 w 340834"/>
                        <a:gd name="connsiteY14" fmla="*/ 34989 h 625406"/>
                        <a:gd name="connsiteX15" fmla="*/ 230869 w 340834"/>
                        <a:gd name="connsiteY15" fmla="*/ 126000 h 625406"/>
                        <a:gd name="connsiteX16" fmla="*/ 140479 w 340834"/>
                        <a:gd name="connsiteY16" fmla="*/ 217010 h 625406"/>
                        <a:gd name="connsiteX17" fmla="*/ 48937 w 340834"/>
                        <a:gd name="connsiteY17" fmla="*/ 126000 h 625406"/>
                        <a:gd name="connsiteX18" fmla="*/ 48937 w 340834"/>
                        <a:gd name="connsiteY18" fmla="*/ 126000 h 625406"/>
                        <a:gd name="connsiteX19" fmla="*/ 306290 w 340834"/>
                        <a:gd name="connsiteY19" fmla="*/ 591422 h 625406"/>
                        <a:gd name="connsiteX20" fmla="*/ 88663 w 340834"/>
                        <a:gd name="connsiteY20" fmla="*/ 591422 h 625406"/>
                        <a:gd name="connsiteX21" fmla="*/ 88663 w 340834"/>
                        <a:gd name="connsiteY21" fmla="*/ 432441 h 625406"/>
                        <a:gd name="connsiteX22" fmla="*/ 46059 w 340834"/>
                        <a:gd name="connsiteY22" fmla="*/ 291317 h 625406"/>
                        <a:gd name="connsiteX23" fmla="*/ 277504 w 340834"/>
                        <a:gd name="connsiteY23" fmla="*/ 334518 h 625406"/>
                        <a:gd name="connsiteX24" fmla="*/ 306866 w 340834"/>
                        <a:gd name="connsiteY24" fmla="*/ 428409 h 625406"/>
                        <a:gd name="connsiteX25" fmla="*/ 306866 w 340834"/>
                        <a:gd name="connsiteY25" fmla="*/ 591422 h 625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340834" h="625406">
                          <a:moveTo>
                            <a:pt x="199204" y="236595"/>
                          </a:moveTo>
                          <a:cubicBezTo>
                            <a:pt x="260232" y="203762"/>
                            <a:pt x="283836" y="127728"/>
                            <a:pt x="251020" y="66670"/>
                          </a:cubicBezTo>
                          <a:cubicBezTo>
                            <a:pt x="218203" y="5612"/>
                            <a:pt x="142206" y="-18005"/>
                            <a:pt x="81178" y="14828"/>
                          </a:cubicBezTo>
                          <a:cubicBezTo>
                            <a:pt x="20151" y="47661"/>
                            <a:pt x="-3454" y="123696"/>
                            <a:pt x="29362" y="184753"/>
                          </a:cubicBezTo>
                          <a:cubicBezTo>
                            <a:pt x="40877" y="206642"/>
                            <a:pt x="59300" y="225075"/>
                            <a:pt x="81178" y="236595"/>
                          </a:cubicBezTo>
                          <a:cubicBezTo>
                            <a:pt x="55846" y="244659"/>
                            <a:pt x="32241" y="257332"/>
                            <a:pt x="12090" y="274036"/>
                          </a:cubicBezTo>
                          <a:lnTo>
                            <a:pt x="0" y="284404"/>
                          </a:lnTo>
                          <a:lnTo>
                            <a:pt x="9212" y="297653"/>
                          </a:lnTo>
                          <a:cubicBezTo>
                            <a:pt x="37998" y="336246"/>
                            <a:pt x="54119" y="383480"/>
                            <a:pt x="54119" y="431865"/>
                          </a:cubicBezTo>
                          <a:lnTo>
                            <a:pt x="54119" y="625407"/>
                          </a:lnTo>
                          <a:lnTo>
                            <a:pt x="340834" y="625407"/>
                          </a:lnTo>
                          <a:lnTo>
                            <a:pt x="340834" y="427833"/>
                          </a:lnTo>
                          <a:cubicBezTo>
                            <a:pt x="340834" y="340278"/>
                            <a:pt x="283261" y="262516"/>
                            <a:pt x="199204" y="236595"/>
                          </a:cubicBezTo>
                          <a:close/>
                          <a:moveTo>
                            <a:pt x="48937" y="126000"/>
                          </a:moveTo>
                          <a:cubicBezTo>
                            <a:pt x="48937" y="75886"/>
                            <a:pt x="89814" y="34989"/>
                            <a:pt x="139903" y="34989"/>
                          </a:cubicBezTo>
                          <a:cubicBezTo>
                            <a:pt x="189992" y="34989"/>
                            <a:pt x="230869" y="75886"/>
                            <a:pt x="230869" y="126000"/>
                          </a:cubicBezTo>
                          <a:cubicBezTo>
                            <a:pt x="230869" y="176113"/>
                            <a:pt x="190568" y="217010"/>
                            <a:pt x="140479" y="217010"/>
                          </a:cubicBezTo>
                          <a:cubicBezTo>
                            <a:pt x="90390" y="217010"/>
                            <a:pt x="49513" y="176689"/>
                            <a:pt x="48937" y="126000"/>
                          </a:cubicBezTo>
                          <a:cubicBezTo>
                            <a:pt x="48937" y="126000"/>
                            <a:pt x="48937" y="126000"/>
                            <a:pt x="48937" y="126000"/>
                          </a:cubicBezTo>
                          <a:close/>
                          <a:moveTo>
                            <a:pt x="306290" y="591422"/>
                          </a:moveTo>
                          <a:lnTo>
                            <a:pt x="88663" y="591422"/>
                          </a:lnTo>
                          <a:lnTo>
                            <a:pt x="88663" y="432441"/>
                          </a:lnTo>
                          <a:cubicBezTo>
                            <a:pt x="88663" y="382327"/>
                            <a:pt x="73694" y="333366"/>
                            <a:pt x="46059" y="291317"/>
                          </a:cubicBezTo>
                          <a:cubicBezTo>
                            <a:pt x="122056" y="239475"/>
                            <a:pt x="225112" y="258484"/>
                            <a:pt x="277504" y="334518"/>
                          </a:cubicBezTo>
                          <a:cubicBezTo>
                            <a:pt x="296503" y="362167"/>
                            <a:pt x="306866" y="395000"/>
                            <a:pt x="306866" y="428409"/>
                          </a:cubicBezTo>
                          <a:lnTo>
                            <a:pt x="306866" y="59142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575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fi-FI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46" name="Puolivapaa piirto 45">
                    <a:extLst>
                      <a:ext uri="{FF2B5EF4-FFF2-40B4-BE49-F238E27FC236}">
                        <a16:creationId xmlns:a16="http://schemas.microsoft.com/office/drawing/2014/main" id="{DA21A06C-1FB8-6BF3-B7EE-245013D2C4BF}"/>
                      </a:ext>
                    </a:extLst>
                  </p:cNvPr>
                  <p:cNvSpPr/>
                  <p:nvPr/>
                </p:nvSpPr>
                <p:spPr>
                  <a:xfrm>
                    <a:off x="3450855" y="4825644"/>
                    <a:ext cx="340834" cy="625406"/>
                  </a:xfrm>
                  <a:custGeom>
                    <a:avLst/>
                    <a:gdLst>
                      <a:gd name="connsiteX0" fmla="*/ 0 w 340834"/>
                      <a:gd name="connsiteY0" fmla="*/ 427833 h 625406"/>
                      <a:gd name="connsiteX1" fmla="*/ 0 w 340834"/>
                      <a:gd name="connsiteY1" fmla="*/ 625407 h 625406"/>
                      <a:gd name="connsiteX2" fmla="*/ 286715 w 340834"/>
                      <a:gd name="connsiteY2" fmla="*/ 625407 h 625406"/>
                      <a:gd name="connsiteX3" fmla="*/ 286715 w 340834"/>
                      <a:gd name="connsiteY3" fmla="*/ 431865 h 625406"/>
                      <a:gd name="connsiteX4" fmla="*/ 331622 w 340834"/>
                      <a:gd name="connsiteY4" fmla="*/ 297653 h 625406"/>
                      <a:gd name="connsiteX5" fmla="*/ 340834 w 340834"/>
                      <a:gd name="connsiteY5" fmla="*/ 284405 h 625406"/>
                      <a:gd name="connsiteX6" fmla="*/ 328744 w 340834"/>
                      <a:gd name="connsiteY6" fmla="*/ 274036 h 625406"/>
                      <a:gd name="connsiteX7" fmla="*/ 259656 w 340834"/>
                      <a:gd name="connsiteY7" fmla="*/ 236595 h 625406"/>
                      <a:gd name="connsiteX8" fmla="*/ 311472 w 340834"/>
                      <a:gd name="connsiteY8" fmla="*/ 184753 h 625406"/>
                      <a:gd name="connsiteX9" fmla="*/ 259656 w 340834"/>
                      <a:gd name="connsiteY9" fmla="*/ 14828 h 625406"/>
                      <a:gd name="connsiteX10" fmla="*/ 89814 w 340834"/>
                      <a:gd name="connsiteY10" fmla="*/ 66670 h 625406"/>
                      <a:gd name="connsiteX11" fmla="*/ 141630 w 340834"/>
                      <a:gd name="connsiteY11" fmla="*/ 236595 h 625406"/>
                      <a:gd name="connsiteX12" fmla="*/ 0 w 340834"/>
                      <a:gd name="connsiteY12" fmla="*/ 427833 h 625406"/>
                      <a:gd name="connsiteX13" fmla="*/ 291897 w 340834"/>
                      <a:gd name="connsiteY13" fmla="*/ 125424 h 625406"/>
                      <a:gd name="connsiteX14" fmla="*/ 200355 w 340834"/>
                      <a:gd name="connsiteY14" fmla="*/ 216434 h 625406"/>
                      <a:gd name="connsiteX15" fmla="*/ 109965 w 340834"/>
                      <a:gd name="connsiteY15" fmla="*/ 125424 h 625406"/>
                      <a:gd name="connsiteX16" fmla="*/ 200931 w 340834"/>
                      <a:gd name="connsiteY16" fmla="*/ 34413 h 625406"/>
                      <a:gd name="connsiteX17" fmla="*/ 291897 w 340834"/>
                      <a:gd name="connsiteY17" fmla="*/ 125424 h 625406"/>
                      <a:gd name="connsiteX18" fmla="*/ 291897 w 340834"/>
                      <a:gd name="connsiteY18" fmla="*/ 125424 h 625406"/>
                      <a:gd name="connsiteX19" fmla="*/ 34544 w 340834"/>
                      <a:gd name="connsiteY19" fmla="*/ 427833 h 625406"/>
                      <a:gd name="connsiteX20" fmla="*/ 63906 w 340834"/>
                      <a:gd name="connsiteY20" fmla="*/ 333942 h 625406"/>
                      <a:gd name="connsiteX21" fmla="*/ 295351 w 340834"/>
                      <a:gd name="connsiteY21" fmla="*/ 290741 h 625406"/>
                      <a:gd name="connsiteX22" fmla="*/ 252747 w 340834"/>
                      <a:gd name="connsiteY22" fmla="*/ 431865 h 625406"/>
                      <a:gd name="connsiteX23" fmla="*/ 252747 w 340834"/>
                      <a:gd name="connsiteY23" fmla="*/ 590846 h 625406"/>
                      <a:gd name="connsiteX24" fmla="*/ 35120 w 340834"/>
                      <a:gd name="connsiteY24" fmla="*/ 590846 h 625406"/>
                      <a:gd name="connsiteX25" fmla="*/ 35120 w 340834"/>
                      <a:gd name="connsiteY25" fmla="*/ 427833 h 625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40834" h="625406">
                        <a:moveTo>
                          <a:pt x="0" y="427833"/>
                        </a:moveTo>
                        <a:lnTo>
                          <a:pt x="0" y="625407"/>
                        </a:lnTo>
                        <a:lnTo>
                          <a:pt x="286715" y="625407"/>
                        </a:lnTo>
                        <a:lnTo>
                          <a:pt x="286715" y="431865"/>
                        </a:lnTo>
                        <a:cubicBezTo>
                          <a:pt x="287291" y="383479"/>
                          <a:pt x="302836" y="336246"/>
                          <a:pt x="331622" y="297653"/>
                        </a:cubicBezTo>
                        <a:lnTo>
                          <a:pt x="340834" y="284405"/>
                        </a:lnTo>
                        <a:lnTo>
                          <a:pt x="328744" y="274036"/>
                        </a:lnTo>
                        <a:cubicBezTo>
                          <a:pt x="308593" y="257332"/>
                          <a:pt x="284988" y="244083"/>
                          <a:pt x="259656" y="236595"/>
                        </a:cubicBezTo>
                        <a:cubicBezTo>
                          <a:pt x="281534" y="225075"/>
                          <a:pt x="299957" y="206642"/>
                          <a:pt x="311472" y="184753"/>
                        </a:cubicBezTo>
                        <a:cubicBezTo>
                          <a:pt x="344288" y="123696"/>
                          <a:pt x="320683" y="47661"/>
                          <a:pt x="259656" y="14828"/>
                        </a:cubicBezTo>
                        <a:cubicBezTo>
                          <a:pt x="198628" y="-18005"/>
                          <a:pt x="122631" y="5612"/>
                          <a:pt x="89814" y="66670"/>
                        </a:cubicBezTo>
                        <a:cubicBezTo>
                          <a:pt x="56998" y="127728"/>
                          <a:pt x="80603" y="203762"/>
                          <a:pt x="141630" y="236595"/>
                        </a:cubicBezTo>
                        <a:cubicBezTo>
                          <a:pt x="57573" y="261940"/>
                          <a:pt x="576" y="339702"/>
                          <a:pt x="0" y="427833"/>
                        </a:cubicBezTo>
                        <a:close/>
                        <a:moveTo>
                          <a:pt x="291897" y="125424"/>
                        </a:moveTo>
                        <a:cubicBezTo>
                          <a:pt x="291897" y="175537"/>
                          <a:pt x="250444" y="216434"/>
                          <a:pt x="200355" y="216434"/>
                        </a:cubicBezTo>
                        <a:cubicBezTo>
                          <a:pt x="150266" y="216434"/>
                          <a:pt x="109965" y="175537"/>
                          <a:pt x="109965" y="125424"/>
                        </a:cubicBezTo>
                        <a:cubicBezTo>
                          <a:pt x="109965" y="75310"/>
                          <a:pt x="150842" y="34413"/>
                          <a:pt x="200931" y="34413"/>
                        </a:cubicBezTo>
                        <a:cubicBezTo>
                          <a:pt x="251020" y="34413"/>
                          <a:pt x="291897" y="75310"/>
                          <a:pt x="291897" y="125424"/>
                        </a:cubicBezTo>
                        <a:cubicBezTo>
                          <a:pt x="291897" y="125424"/>
                          <a:pt x="291897" y="125424"/>
                          <a:pt x="291897" y="125424"/>
                        </a:cubicBezTo>
                        <a:close/>
                        <a:moveTo>
                          <a:pt x="34544" y="427833"/>
                        </a:moveTo>
                        <a:cubicBezTo>
                          <a:pt x="34544" y="394424"/>
                          <a:pt x="44907" y="361591"/>
                          <a:pt x="63906" y="333942"/>
                        </a:cubicBezTo>
                        <a:cubicBezTo>
                          <a:pt x="115722" y="257908"/>
                          <a:pt x="219354" y="238899"/>
                          <a:pt x="295351" y="290741"/>
                        </a:cubicBezTo>
                        <a:cubicBezTo>
                          <a:pt x="267716" y="332790"/>
                          <a:pt x="252747" y="381176"/>
                          <a:pt x="252747" y="431865"/>
                        </a:cubicBezTo>
                        <a:lnTo>
                          <a:pt x="252747" y="590846"/>
                        </a:lnTo>
                        <a:lnTo>
                          <a:pt x="35120" y="590846"/>
                        </a:lnTo>
                        <a:lnTo>
                          <a:pt x="35120" y="4278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575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7" name="Puolivapaa piirto 46">
                  <a:extLst>
                    <a:ext uri="{FF2B5EF4-FFF2-40B4-BE49-F238E27FC236}">
                      <a16:creationId xmlns:a16="http://schemas.microsoft.com/office/drawing/2014/main" id="{95BBF7C8-534F-DBC2-DD4F-5180862C9ADE}"/>
                    </a:ext>
                  </a:extLst>
                </p:cNvPr>
                <p:cNvSpPr/>
                <p:nvPr/>
              </p:nvSpPr>
              <p:spPr>
                <a:xfrm>
                  <a:off x="4581020" y="5436651"/>
                  <a:ext cx="474980" cy="5760"/>
                </a:xfrm>
                <a:custGeom>
                  <a:avLst/>
                  <a:gdLst>
                    <a:gd name="connsiteX0" fmla="*/ 0 w 474980"/>
                    <a:gd name="connsiteY0" fmla="*/ 0 h 5760"/>
                    <a:gd name="connsiteX1" fmla="*/ 474980 w 474980"/>
                    <a:gd name="connsiteY1" fmla="*/ 0 h 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4980" h="5760">
                      <a:moveTo>
                        <a:pt x="0" y="0"/>
                      </a:moveTo>
                      <a:lnTo>
                        <a:pt x="474980" y="0"/>
                      </a:lnTo>
                    </a:path>
                  </a:pathLst>
                </a:custGeom>
                <a:ln w="28787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" name="Puolivapaa piirto 47">
                <a:extLst>
                  <a:ext uri="{FF2B5EF4-FFF2-40B4-BE49-F238E27FC236}">
                    <a16:creationId xmlns:a16="http://schemas.microsoft.com/office/drawing/2014/main" id="{673C8E58-3EF2-20ED-5D1A-583E9354624D}"/>
                  </a:ext>
                </a:extLst>
              </p:cNvPr>
              <p:cNvSpPr/>
              <p:nvPr/>
            </p:nvSpPr>
            <p:spPr>
              <a:xfrm>
                <a:off x="6593208" y="2293898"/>
                <a:ext cx="587248" cy="5760"/>
              </a:xfrm>
              <a:custGeom>
                <a:avLst/>
                <a:gdLst>
                  <a:gd name="connsiteX0" fmla="*/ 0 w 587248"/>
                  <a:gd name="connsiteY0" fmla="*/ 0 h 5760"/>
                  <a:gd name="connsiteX1" fmla="*/ 587248 w 587248"/>
                  <a:gd name="connsiteY1" fmla="*/ 0 h 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7248" h="5760">
                    <a:moveTo>
                      <a:pt x="0" y="0"/>
                    </a:moveTo>
                    <a:lnTo>
                      <a:pt x="587248" y="0"/>
                    </a:lnTo>
                  </a:path>
                </a:pathLst>
              </a:custGeom>
              <a:ln w="2878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i-FI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Puolivapaa piirto 48">
                <a:extLst>
                  <a:ext uri="{FF2B5EF4-FFF2-40B4-BE49-F238E27FC236}">
                    <a16:creationId xmlns:a16="http://schemas.microsoft.com/office/drawing/2014/main" id="{E322BE30-CEFC-BD29-5F8A-441DBE967FC1}"/>
                  </a:ext>
                </a:extLst>
              </p:cNvPr>
              <p:cNvSpPr/>
              <p:nvPr/>
            </p:nvSpPr>
            <p:spPr>
              <a:xfrm>
                <a:off x="7315753" y="4707413"/>
                <a:ext cx="1781894" cy="5760"/>
              </a:xfrm>
              <a:custGeom>
                <a:avLst/>
                <a:gdLst>
                  <a:gd name="connsiteX0" fmla="*/ 0 w 1781894"/>
                  <a:gd name="connsiteY0" fmla="*/ 0 h 5760"/>
                  <a:gd name="connsiteX1" fmla="*/ 1781895 w 1781894"/>
                  <a:gd name="connsiteY1" fmla="*/ 0 h 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1894" h="5760">
                    <a:moveTo>
                      <a:pt x="0" y="0"/>
                    </a:moveTo>
                    <a:lnTo>
                      <a:pt x="1781895" y="0"/>
                    </a:lnTo>
                  </a:path>
                </a:pathLst>
              </a:custGeom>
              <a:ln w="2878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i-FI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0" name="Kuva 20">
                <a:extLst>
                  <a:ext uri="{FF2B5EF4-FFF2-40B4-BE49-F238E27FC236}">
                    <a16:creationId xmlns:a16="http://schemas.microsoft.com/office/drawing/2014/main" id="{28DC85F3-655B-1949-80BD-171AFF15A4C5}"/>
                  </a:ext>
                </a:extLst>
              </p:cNvPr>
              <p:cNvGrpSpPr/>
              <p:nvPr/>
            </p:nvGrpSpPr>
            <p:grpSpPr>
              <a:xfrm>
                <a:off x="8661784" y="4362057"/>
                <a:ext cx="591406" cy="359180"/>
                <a:chOff x="8661784" y="4362057"/>
                <a:chExt cx="591406" cy="359180"/>
              </a:xfrm>
              <a:solidFill>
                <a:srgbClr val="FFFFFF"/>
              </a:solidFill>
            </p:grpSpPr>
            <p:sp>
              <p:nvSpPr>
                <p:cNvPr id="51" name="Puolivapaa piirto 50">
                  <a:extLst>
                    <a:ext uri="{FF2B5EF4-FFF2-40B4-BE49-F238E27FC236}">
                      <a16:creationId xmlns:a16="http://schemas.microsoft.com/office/drawing/2014/main" id="{8CA44B6D-CA94-185C-7584-36DA3D49FA9A}"/>
                    </a:ext>
                  </a:extLst>
                </p:cNvPr>
                <p:cNvSpPr/>
                <p:nvPr/>
              </p:nvSpPr>
              <p:spPr>
                <a:xfrm>
                  <a:off x="8805122" y="4487450"/>
                  <a:ext cx="321772" cy="233787"/>
                </a:xfrm>
                <a:custGeom>
                  <a:avLst/>
                  <a:gdLst>
                    <a:gd name="connsiteX0" fmla="*/ 245891 w 321772"/>
                    <a:gd name="connsiteY0" fmla="*/ 24117 h 233787"/>
                    <a:gd name="connsiteX1" fmla="*/ 24234 w 321772"/>
                    <a:gd name="connsiteY1" fmla="*/ 75959 h 233787"/>
                    <a:gd name="connsiteX2" fmla="*/ 17901 w 321772"/>
                    <a:gd name="connsiteY2" fmla="*/ 233788 h 233787"/>
                    <a:gd name="connsiteX3" fmla="*/ 57051 w 321772"/>
                    <a:gd name="connsiteY3" fmla="*/ 233788 h 233787"/>
                    <a:gd name="connsiteX4" fmla="*/ 85262 w 321772"/>
                    <a:gd name="connsiteY4" fmla="*/ 59254 h 233787"/>
                    <a:gd name="connsiteX5" fmla="*/ 262012 w 321772"/>
                    <a:gd name="connsiteY5" fmla="*/ 85751 h 233787"/>
                    <a:gd name="connsiteX6" fmla="*/ 263739 w 321772"/>
                    <a:gd name="connsiteY6" fmla="*/ 233788 h 233787"/>
                    <a:gd name="connsiteX7" fmla="*/ 304040 w 321772"/>
                    <a:gd name="connsiteY7" fmla="*/ 233788 h 233787"/>
                    <a:gd name="connsiteX8" fmla="*/ 245891 w 321772"/>
                    <a:gd name="connsiteY8" fmla="*/ 24117 h 233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1772" h="233787">
                      <a:moveTo>
                        <a:pt x="245891" y="24117"/>
                      </a:moveTo>
                      <a:cubicBezTo>
                        <a:pt x="170470" y="-22540"/>
                        <a:pt x="71444" y="500"/>
                        <a:pt x="24234" y="75959"/>
                      </a:cubicBezTo>
                      <a:cubicBezTo>
                        <a:pt x="-5704" y="123768"/>
                        <a:pt x="-8007" y="184250"/>
                        <a:pt x="17901" y="233788"/>
                      </a:cubicBezTo>
                      <a:lnTo>
                        <a:pt x="57051" y="233788"/>
                      </a:lnTo>
                      <a:cubicBezTo>
                        <a:pt x="17901" y="177914"/>
                        <a:pt x="29991" y="100151"/>
                        <a:pt x="85262" y="59254"/>
                      </a:cubicBezTo>
                      <a:cubicBezTo>
                        <a:pt x="141684" y="17781"/>
                        <a:pt x="220559" y="29877"/>
                        <a:pt x="262012" y="85751"/>
                      </a:cubicBezTo>
                      <a:cubicBezTo>
                        <a:pt x="294253" y="129528"/>
                        <a:pt x="294829" y="189434"/>
                        <a:pt x="263739" y="233788"/>
                      </a:cubicBezTo>
                      <a:lnTo>
                        <a:pt x="304040" y="233788"/>
                      </a:lnTo>
                      <a:cubicBezTo>
                        <a:pt x="342039" y="160633"/>
                        <a:pt x="317282" y="69046"/>
                        <a:pt x="245891" y="2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Puolivapaa piirto 51">
                  <a:extLst>
                    <a:ext uri="{FF2B5EF4-FFF2-40B4-BE49-F238E27FC236}">
                      <a16:creationId xmlns:a16="http://schemas.microsoft.com/office/drawing/2014/main" id="{0D1E1BDB-B888-A34B-F779-7D275275EB73}"/>
                    </a:ext>
                  </a:extLst>
                </p:cNvPr>
                <p:cNvSpPr/>
                <p:nvPr/>
              </p:nvSpPr>
              <p:spPr>
                <a:xfrm>
                  <a:off x="8939897" y="4385419"/>
                  <a:ext cx="34544" cy="53569"/>
                </a:xfrm>
                <a:custGeom>
                  <a:avLst/>
                  <a:gdLst>
                    <a:gd name="connsiteX0" fmla="*/ 0 w 34544"/>
                    <a:gd name="connsiteY0" fmla="*/ 0 h 53569"/>
                    <a:gd name="connsiteX1" fmla="*/ 34544 w 34544"/>
                    <a:gd name="connsiteY1" fmla="*/ 0 h 53569"/>
                    <a:gd name="connsiteX2" fmla="*/ 34544 w 34544"/>
                    <a:gd name="connsiteY2" fmla="*/ 53569 h 53569"/>
                    <a:gd name="connsiteX3" fmla="*/ 0 w 34544"/>
                    <a:gd name="connsiteY3" fmla="*/ 53569 h 53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44" h="53569">
                      <a:moveTo>
                        <a:pt x="0" y="0"/>
                      </a:moveTo>
                      <a:lnTo>
                        <a:pt x="34544" y="0"/>
                      </a:lnTo>
                      <a:lnTo>
                        <a:pt x="34544" y="53569"/>
                      </a:lnTo>
                      <a:lnTo>
                        <a:pt x="0" y="535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Puolivapaa piirto 52">
                  <a:extLst>
                    <a:ext uri="{FF2B5EF4-FFF2-40B4-BE49-F238E27FC236}">
                      <a16:creationId xmlns:a16="http://schemas.microsoft.com/office/drawing/2014/main" id="{CF6B9F5F-7F9B-4F67-AA84-BAE8039873CF}"/>
                    </a:ext>
                  </a:extLst>
                </p:cNvPr>
                <p:cNvSpPr/>
                <p:nvPr/>
              </p:nvSpPr>
              <p:spPr>
                <a:xfrm rot="-1407625">
                  <a:off x="8837119" y="4365151"/>
                  <a:ext cx="34542" cy="91583"/>
                </a:xfrm>
                <a:custGeom>
                  <a:avLst/>
                  <a:gdLst>
                    <a:gd name="connsiteX0" fmla="*/ 0 w 34542"/>
                    <a:gd name="connsiteY0" fmla="*/ 0 h 91583"/>
                    <a:gd name="connsiteX1" fmla="*/ 34543 w 34542"/>
                    <a:gd name="connsiteY1" fmla="*/ 0 h 91583"/>
                    <a:gd name="connsiteX2" fmla="*/ 34543 w 34542"/>
                    <a:gd name="connsiteY2" fmla="*/ 91583 h 91583"/>
                    <a:gd name="connsiteX3" fmla="*/ 0 w 34542"/>
                    <a:gd name="connsiteY3" fmla="*/ 91583 h 9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42" h="91583">
                      <a:moveTo>
                        <a:pt x="0" y="0"/>
                      </a:moveTo>
                      <a:lnTo>
                        <a:pt x="34543" y="0"/>
                      </a:lnTo>
                      <a:lnTo>
                        <a:pt x="34543" y="91583"/>
                      </a:lnTo>
                      <a:lnTo>
                        <a:pt x="0" y="915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Puolivapaa piirto 53">
                  <a:extLst>
                    <a:ext uri="{FF2B5EF4-FFF2-40B4-BE49-F238E27FC236}">
                      <a16:creationId xmlns:a16="http://schemas.microsoft.com/office/drawing/2014/main" id="{79EEEF52-2F92-C764-4610-EDC01E9F7082}"/>
                    </a:ext>
                  </a:extLst>
                </p:cNvPr>
                <p:cNvSpPr/>
                <p:nvPr/>
              </p:nvSpPr>
              <p:spPr>
                <a:xfrm rot="-2816217">
                  <a:off x="8763809" y="4452105"/>
                  <a:ext cx="34543" cy="58177"/>
                </a:xfrm>
                <a:custGeom>
                  <a:avLst/>
                  <a:gdLst>
                    <a:gd name="connsiteX0" fmla="*/ 0 w 34543"/>
                    <a:gd name="connsiteY0" fmla="*/ 0 h 58177"/>
                    <a:gd name="connsiteX1" fmla="*/ 34544 w 34543"/>
                    <a:gd name="connsiteY1" fmla="*/ 0 h 58177"/>
                    <a:gd name="connsiteX2" fmla="*/ 34544 w 34543"/>
                    <a:gd name="connsiteY2" fmla="*/ 58177 h 58177"/>
                    <a:gd name="connsiteX3" fmla="*/ 0 w 34543"/>
                    <a:gd name="connsiteY3" fmla="*/ 58177 h 58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43" h="58177">
                      <a:moveTo>
                        <a:pt x="0" y="0"/>
                      </a:moveTo>
                      <a:lnTo>
                        <a:pt x="34544" y="0"/>
                      </a:lnTo>
                      <a:lnTo>
                        <a:pt x="34544" y="58177"/>
                      </a:lnTo>
                      <a:lnTo>
                        <a:pt x="0" y="581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Puolivapaa piirto 54">
                  <a:extLst>
                    <a:ext uri="{FF2B5EF4-FFF2-40B4-BE49-F238E27FC236}">
                      <a16:creationId xmlns:a16="http://schemas.microsoft.com/office/drawing/2014/main" id="{D65C7F89-66E2-F528-C7FC-C262B44F5E1D}"/>
                    </a:ext>
                  </a:extLst>
                </p:cNvPr>
                <p:cNvSpPr/>
                <p:nvPr/>
              </p:nvSpPr>
              <p:spPr>
                <a:xfrm rot="-4224540">
                  <a:off x="8693424" y="4509712"/>
                  <a:ext cx="34543" cy="91585"/>
                </a:xfrm>
                <a:custGeom>
                  <a:avLst/>
                  <a:gdLst>
                    <a:gd name="connsiteX0" fmla="*/ 0 w 34543"/>
                    <a:gd name="connsiteY0" fmla="*/ 0 h 91585"/>
                    <a:gd name="connsiteX1" fmla="*/ 34544 w 34543"/>
                    <a:gd name="connsiteY1" fmla="*/ 0 h 91585"/>
                    <a:gd name="connsiteX2" fmla="*/ 34544 w 34543"/>
                    <a:gd name="connsiteY2" fmla="*/ 91586 h 91585"/>
                    <a:gd name="connsiteX3" fmla="*/ 0 w 34543"/>
                    <a:gd name="connsiteY3" fmla="*/ 91586 h 91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43" h="91585">
                      <a:moveTo>
                        <a:pt x="0" y="0"/>
                      </a:moveTo>
                      <a:lnTo>
                        <a:pt x="34544" y="0"/>
                      </a:lnTo>
                      <a:lnTo>
                        <a:pt x="34544" y="91586"/>
                      </a:lnTo>
                      <a:lnTo>
                        <a:pt x="0" y="915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Puolivapaa piirto 55">
                  <a:extLst>
                    <a:ext uri="{FF2B5EF4-FFF2-40B4-BE49-F238E27FC236}">
                      <a16:creationId xmlns:a16="http://schemas.microsoft.com/office/drawing/2014/main" id="{54DD4DA1-9B4D-CFA1-664B-80669960FD49}"/>
                    </a:ext>
                  </a:extLst>
                </p:cNvPr>
                <p:cNvSpPr/>
                <p:nvPr/>
              </p:nvSpPr>
              <p:spPr>
                <a:xfrm rot="-233399">
                  <a:off x="8675644" y="4640032"/>
                  <a:ext cx="62755" cy="34561"/>
                </a:xfrm>
                <a:custGeom>
                  <a:avLst/>
                  <a:gdLst>
                    <a:gd name="connsiteX0" fmla="*/ 0 w 62755"/>
                    <a:gd name="connsiteY0" fmla="*/ 0 h 34561"/>
                    <a:gd name="connsiteX1" fmla="*/ 62755 w 62755"/>
                    <a:gd name="connsiteY1" fmla="*/ 0 h 34561"/>
                    <a:gd name="connsiteX2" fmla="*/ 62755 w 62755"/>
                    <a:gd name="connsiteY2" fmla="*/ 34561 h 34561"/>
                    <a:gd name="connsiteX3" fmla="*/ 0 w 62755"/>
                    <a:gd name="connsiteY3" fmla="*/ 34561 h 34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55" h="34561">
                      <a:moveTo>
                        <a:pt x="0" y="0"/>
                      </a:moveTo>
                      <a:lnTo>
                        <a:pt x="62755" y="0"/>
                      </a:lnTo>
                      <a:lnTo>
                        <a:pt x="62755" y="34561"/>
                      </a:lnTo>
                      <a:lnTo>
                        <a:pt x="0" y="345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Puolivapaa piirto 56">
                  <a:extLst>
                    <a:ext uri="{FF2B5EF4-FFF2-40B4-BE49-F238E27FC236}">
                      <a16:creationId xmlns:a16="http://schemas.microsoft.com/office/drawing/2014/main" id="{54B6940E-E315-F80C-85A5-1C151C2881DE}"/>
                    </a:ext>
                  </a:extLst>
                </p:cNvPr>
                <p:cNvSpPr/>
                <p:nvPr/>
              </p:nvSpPr>
              <p:spPr>
                <a:xfrm rot="-3992375">
                  <a:off x="9013940" y="4394051"/>
                  <a:ext cx="91538" cy="34559"/>
                </a:xfrm>
                <a:custGeom>
                  <a:avLst/>
                  <a:gdLst>
                    <a:gd name="connsiteX0" fmla="*/ 0 w 91538"/>
                    <a:gd name="connsiteY0" fmla="*/ 0 h 34559"/>
                    <a:gd name="connsiteX1" fmla="*/ 91538 w 91538"/>
                    <a:gd name="connsiteY1" fmla="*/ 0 h 34559"/>
                    <a:gd name="connsiteX2" fmla="*/ 91538 w 91538"/>
                    <a:gd name="connsiteY2" fmla="*/ 34560 h 34559"/>
                    <a:gd name="connsiteX3" fmla="*/ 0 w 91538"/>
                    <a:gd name="connsiteY3" fmla="*/ 34560 h 3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538" h="34559">
                      <a:moveTo>
                        <a:pt x="0" y="0"/>
                      </a:moveTo>
                      <a:lnTo>
                        <a:pt x="91538" y="0"/>
                      </a:lnTo>
                      <a:lnTo>
                        <a:pt x="91538" y="34560"/>
                      </a:lnTo>
                      <a:lnTo>
                        <a:pt x="0" y="34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Puolivapaa piirto 57">
                  <a:extLst>
                    <a:ext uri="{FF2B5EF4-FFF2-40B4-BE49-F238E27FC236}">
                      <a16:creationId xmlns:a16="http://schemas.microsoft.com/office/drawing/2014/main" id="{3497FB89-C216-1386-8E9D-7CF735AA19EB}"/>
                    </a:ext>
                  </a:extLst>
                </p:cNvPr>
                <p:cNvSpPr/>
                <p:nvPr/>
              </p:nvSpPr>
              <p:spPr>
                <a:xfrm rot="-2583783">
                  <a:off x="9104555" y="4463414"/>
                  <a:ext cx="58148" cy="34560"/>
                </a:xfrm>
                <a:custGeom>
                  <a:avLst/>
                  <a:gdLst>
                    <a:gd name="connsiteX0" fmla="*/ 0 w 58148"/>
                    <a:gd name="connsiteY0" fmla="*/ 0 h 34560"/>
                    <a:gd name="connsiteX1" fmla="*/ 58148 w 58148"/>
                    <a:gd name="connsiteY1" fmla="*/ 0 h 34560"/>
                    <a:gd name="connsiteX2" fmla="*/ 58148 w 58148"/>
                    <a:gd name="connsiteY2" fmla="*/ 34561 h 34560"/>
                    <a:gd name="connsiteX3" fmla="*/ 0 w 58148"/>
                    <a:gd name="connsiteY3" fmla="*/ 34561 h 34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48" h="34560">
                      <a:moveTo>
                        <a:pt x="0" y="0"/>
                      </a:moveTo>
                      <a:lnTo>
                        <a:pt x="58148" y="0"/>
                      </a:lnTo>
                      <a:lnTo>
                        <a:pt x="58148" y="34561"/>
                      </a:lnTo>
                      <a:lnTo>
                        <a:pt x="0" y="345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Puolivapaa piirto 58">
                  <a:extLst>
                    <a:ext uri="{FF2B5EF4-FFF2-40B4-BE49-F238E27FC236}">
                      <a16:creationId xmlns:a16="http://schemas.microsoft.com/office/drawing/2014/main" id="{8AD0CCAF-45D8-4B42-55E5-A1596F8E10DF}"/>
                    </a:ext>
                  </a:extLst>
                </p:cNvPr>
                <p:cNvSpPr/>
                <p:nvPr/>
              </p:nvSpPr>
              <p:spPr>
                <a:xfrm rot="-1175460">
                  <a:off x="9158508" y="4537826"/>
                  <a:ext cx="91540" cy="34560"/>
                </a:xfrm>
                <a:custGeom>
                  <a:avLst/>
                  <a:gdLst>
                    <a:gd name="connsiteX0" fmla="*/ 0 w 91540"/>
                    <a:gd name="connsiteY0" fmla="*/ 0 h 34560"/>
                    <a:gd name="connsiteX1" fmla="*/ 91541 w 91540"/>
                    <a:gd name="connsiteY1" fmla="*/ 0 h 34560"/>
                    <a:gd name="connsiteX2" fmla="*/ 91541 w 91540"/>
                    <a:gd name="connsiteY2" fmla="*/ 34561 h 34560"/>
                    <a:gd name="connsiteX3" fmla="*/ 0 w 91540"/>
                    <a:gd name="connsiteY3" fmla="*/ 34561 h 34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540" h="34560">
                      <a:moveTo>
                        <a:pt x="0" y="0"/>
                      </a:moveTo>
                      <a:lnTo>
                        <a:pt x="91541" y="0"/>
                      </a:lnTo>
                      <a:lnTo>
                        <a:pt x="91541" y="34561"/>
                      </a:lnTo>
                      <a:lnTo>
                        <a:pt x="0" y="345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Puolivapaa piirto 59">
                  <a:extLst>
                    <a:ext uri="{FF2B5EF4-FFF2-40B4-BE49-F238E27FC236}">
                      <a16:creationId xmlns:a16="http://schemas.microsoft.com/office/drawing/2014/main" id="{B9E91211-B6DD-9946-976C-848CF7AE318B}"/>
                    </a:ext>
                  </a:extLst>
                </p:cNvPr>
                <p:cNvSpPr/>
                <p:nvPr/>
              </p:nvSpPr>
              <p:spPr>
                <a:xfrm rot="-5166601">
                  <a:off x="9190625" y="4625669"/>
                  <a:ext cx="34544" cy="63362"/>
                </a:xfrm>
                <a:custGeom>
                  <a:avLst/>
                  <a:gdLst>
                    <a:gd name="connsiteX0" fmla="*/ 0 w 34544"/>
                    <a:gd name="connsiteY0" fmla="*/ 0 h 63362"/>
                    <a:gd name="connsiteX1" fmla="*/ 34544 w 34544"/>
                    <a:gd name="connsiteY1" fmla="*/ 0 h 63362"/>
                    <a:gd name="connsiteX2" fmla="*/ 34544 w 34544"/>
                    <a:gd name="connsiteY2" fmla="*/ 63362 h 63362"/>
                    <a:gd name="connsiteX3" fmla="*/ 0 w 34544"/>
                    <a:gd name="connsiteY3" fmla="*/ 63362 h 6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44" h="63362">
                      <a:moveTo>
                        <a:pt x="0" y="0"/>
                      </a:moveTo>
                      <a:lnTo>
                        <a:pt x="34544" y="0"/>
                      </a:lnTo>
                      <a:lnTo>
                        <a:pt x="34544" y="63362"/>
                      </a:lnTo>
                      <a:lnTo>
                        <a:pt x="0" y="633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7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" name="Puolivapaa piirto 60">
                <a:extLst>
                  <a:ext uri="{FF2B5EF4-FFF2-40B4-BE49-F238E27FC236}">
                    <a16:creationId xmlns:a16="http://schemas.microsoft.com/office/drawing/2014/main" id="{2AD5A55E-EF1E-F714-F8C4-83350F2F35E0}"/>
                  </a:ext>
                </a:extLst>
              </p:cNvPr>
              <p:cNvSpPr/>
              <p:nvPr/>
            </p:nvSpPr>
            <p:spPr>
              <a:xfrm>
                <a:off x="1972948" y="1943104"/>
                <a:ext cx="708152" cy="1036831"/>
              </a:xfrm>
              <a:custGeom>
                <a:avLst/>
                <a:gdLst>
                  <a:gd name="connsiteX0" fmla="*/ 708152 w 708152"/>
                  <a:gd name="connsiteY0" fmla="*/ 293769 h 1036831"/>
                  <a:gd name="connsiteX1" fmla="*/ 708152 w 708152"/>
                  <a:gd name="connsiteY1" fmla="*/ 197574 h 1036831"/>
                  <a:gd name="connsiteX2" fmla="*/ 483616 w 708152"/>
                  <a:gd name="connsiteY2" fmla="*/ 59330 h 1036831"/>
                  <a:gd name="connsiteX3" fmla="*/ 483616 w 708152"/>
                  <a:gd name="connsiteY3" fmla="*/ 0 h 1036831"/>
                  <a:gd name="connsiteX4" fmla="*/ 224536 w 708152"/>
                  <a:gd name="connsiteY4" fmla="*/ 0 h 1036831"/>
                  <a:gd name="connsiteX5" fmla="*/ 224536 w 708152"/>
                  <a:gd name="connsiteY5" fmla="*/ 59330 h 1036831"/>
                  <a:gd name="connsiteX6" fmla="*/ 0 w 708152"/>
                  <a:gd name="connsiteY6" fmla="*/ 197574 h 1036831"/>
                  <a:gd name="connsiteX7" fmla="*/ 0 w 708152"/>
                  <a:gd name="connsiteY7" fmla="*/ 293769 h 1036831"/>
                  <a:gd name="connsiteX8" fmla="*/ 34544 w 708152"/>
                  <a:gd name="connsiteY8" fmla="*/ 293769 h 1036831"/>
                  <a:gd name="connsiteX9" fmla="*/ 34544 w 708152"/>
                  <a:gd name="connsiteY9" fmla="*/ 241927 h 1036831"/>
                  <a:gd name="connsiteX10" fmla="*/ 224536 w 708152"/>
                  <a:gd name="connsiteY10" fmla="*/ 241927 h 1036831"/>
                  <a:gd name="connsiteX11" fmla="*/ 224536 w 708152"/>
                  <a:gd name="connsiteY11" fmla="*/ 283977 h 1036831"/>
                  <a:gd name="connsiteX12" fmla="*/ 0 w 708152"/>
                  <a:gd name="connsiteY12" fmla="*/ 422221 h 1036831"/>
                  <a:gd name="connsiteX13" fmla="*/ 0 w 708152"/>
                  <a:gd name="connsiteY13" fmla="*/ 518416 h 1036831"/>
                  <a:gd name="connsiteX14" fmla="*/ 34544 w 708152"/>
                  <a:gd name="connsiteY14" fmla="*/ 518416 h 1036831"/>
                  <a:gd name="connsiteX15" fmla="*/ 34544 w 708152"/>
                  <a:gd name="connsiteY15" fmla="*/ 466574 h 1036831"/>
                  <a:gd name="connsiteX16" fmla="*/ 224536 w 708152"/>
                  <a:gd name="connsiteY16" fmla="*/ 466574 h 1036831"/>
                  <a:gd name="connsiteX17" fmla="*/ 224536 w 708152"/>
                  <a:gd name="connsiteY17" fmla="*/ 525904 h 1036831"/>
                  <a:gd name="connsiteX18" fmla="*/ 0 w 708152"/>
                  <a:gd name="connsiteY18" fmla="*/ 664148 h 1036831"/>
                  <a:gd name="connsiteX19" fmla="*/ 0 w 708152"/>
                  <a:gd name="connsiteY19" fmla="*/ 760343 h 1036831"/>
                  <a:gd name="connsiteX20" fmla="*/ 34544 w 708152"/>
                  <a:gd name="connsiteY20" fmla="*/ 760343 h 1036831"/>
                  <a:gd name="connsiteX21" fmla="*/ 34544 w 708152"/>
                  <a:gd name="connsiteY21" fmla="*/ 708502 h 1036831"/>
                  <a:gd name="connsiteX22" fmla="*/ 220506 w 708152"/>
                  <a:gd name="connsiteY22" fmla="*/ 708502 h 1036831"/>
                  <a:gd name="connsiteX23" fmla="*/ 151418 w 708152"/>
                  <a:gd name="connsiteY23" fmla="*/ 1036832 h 1036831"/>
                  <a:gd name="connsiteX24" fmla="*/ 218203 w 708152"/>
                  <a:gd name="connsiteY24" fmla="*/ 1036832 h 1036831"/>
                  <a:gd name="connsiteX25" fmla="*/ 349470 w 708152"/>
                  <a:gd name="connsiteY25" fmla="*/ 743063 h 1036831"/>
                  <a:gd name="connsiteX26" fmla="*/ 480737 w 708152"/>
                  <a:gd name="connsiteY26" fmla="*/ 1036832 h 1036831"/>
                  <a:gd name="connsiteX27" fmla="*/ 547522 w 708152"/>
                  <a:gd name="connsiteY27" fmla="*/ 1036832 h 1036831"/>
                  <a:gd name="connsiteX28" fmla="*/ 478434 w 708152"/>
                  <a:gd name="connsiteY28" fmla="*/ 708502 h 1036831"/>
                  <a:gd name="connsiteX29" fmla="*/ 673032 w 708152"/>
                  <a:gd name="connsiteY29" fmla="*/ 708502 h 1036831"/>
                  <a:gd name="connsiteX30" fmla="*/ 673032 w 708152"/>
                  <a:gd name="connsiteY30" fmla="*/ 760343 h 1036831"/>
                  <a:gd name="connsiteX31" fmla="*/ 707576 w 708152"/>
                  <a:gd name="connsiteY31" fmla="*/ 760343 h 1036831"/>
                  <a:gd name="connsiteX32" fmla="*/ 707576 w 708152"/>
                  <a:gd name="connsiteY32" fmla="*/ 664148 h 1036831"/>
                  <a:gd name="connsiteX33" fmla="*/ 483040 w 708152"/>
                  <a:gd name="connsiteY33" fmla="*/ 525904 h 1036831"/>
                  <a:gd name="connsiteX34" fmla="*/ 483040 w 708152"/>
                  <a:gd name="connsiteY34" fmla="*/ 466574 h 1036831"/>
                  <a:gd name="connsiteX35" fmla="*/ 673032 w 708152"/>
                  <a:gd name="connsiteY35" fmla="*/ 466574 h 1036831"/>
                  <a:gd name="connsiteX36" fmla="*/ 673032 w 708152"/>
                  <a:gd name="connsiteY36" fmla="*/ 518416 h 1036831"/>
                  <a:gd name="connsiteX37" fmla="*/ 707576 w 708152"/>
                  <a:gd name="connsiteY37" fmla="*/ 518416 h 1036831"/>
                  <a:gd name="connsiteX38" fmla="*/ 707576 w 708152"/>
                  <a:gd name="connsiteY38" fmla="*/ 422221 h 1036831"/>
                  <a:gd name="connsiteX39" fmla="*/ 483040 w 708152"/>
                  <a:gd name="connsiteY39" fmla="*/ 283977 h 1036831"/>
                  <a:gd name="connsiteX40" fmla="*/ 483040 w 708152"/>
                  <a:gd name="connsiteY40" fmla="*/ 241927 h 1036831"/>
                  <a:gd name="connsiteX41" fmla="*/ 673032 w 708152"/>
                  <a:gd name="connsiteY41" fmla="*/ 241927 h 1036831"/>
                  <a:gd name="connsiteX42" fmla="*/ 673032 w 708152"/>
                  <a:gd name="connsiteY42" fmla="*/ 293769 h 1036831"/>
                  <a:gd name="connsiteX43" fmla="*/ 708152 w 708152"/>
                  <a:gd name="connsiteY43" fmla="*/ 293769 h 1036831"/>
                  <a:gd name="connsiteX44" fmla="*/ 449072 w 708152"/>
                  <a:gd name="connsiteY44" fmla="*/ 34561 h 1036831"/>
                  <a:gd name="connsiteX45" fmla="*/ 449072 w 708152"/>
                  <a:gd name="connsiteY45" fmla="*/ 207366 h 1036831"/>
                  <a:gd name="connsiteX46" fmla="*/ 259080 w 708152"/>
                  <a:gd name="connsiteY46" fmla="*/ 207366 h 1036831"/>
                  <a:gd name="connsiteX47" fmla="*/ 259080 w 708152"/>
                  <a:gd name="connsiteY47" fmla="*/ 34561 h 1036831"/>
                  <a:gd name="connsiteX48" fmla="*/ 449072 w 708152"/>
                  <a:gd name="connsiteY48" fmla="*/ 34561 h 1036831"/>
                  <a:gd name="connsiteX49" fmla="*/ 50089 w 708152"/>
                  <a:gd name="connsiteY49" fmla="*/ 207366 h 1036831"/>
                  <a:gd name="connsiteX50" fmla="*/ 224536 w 708152"/>
                  <a:gd name="connsiteY50" fmla="*/ 100227 h 1036831"/>
                  <a:gd name="connsiteX51" fmla="*/ 224536 w 708152"/>
                  <a:gd name="connsiteY51" fmla="*/ 207366 h 1036831"/>
                  <a:gd name="connsiteX52" fmla="*/ 50089 w 708152"/>
                  <a:gd name="connsiteY52" fmla="*/ 207366 h 1036831"/>
                  <a:gd name="connsiteX53" fmla="*/ 50089 w 708152"/>
                  <a:gd name="connsiteY53" fmla="*/ 432013 h 1036831"/>
                  <a:gd name="connsiteX54" fmla="*/ 224536 w 708152"/>
                  <a:gd name="connsiteY54" fmla="*/ 324874 h 1036831"/>
                  <a:gd name="connsiteX55" fmla="*/ 224536 w 708152"/>
                  <a:gd name="connsiteY55" fmla="*/ 432013 h 1036831"/>
                  <a:gd name="connsiteX56" fmla="*/ 50089 w 708152"/>
                  <a:gd name="connsiteY56" fmla="*/ 432013 h 1036831"/>
                  <a:gd name="connsiteX57" fmla="*/ 224536 w 708152"/>
                  <a:gd name="connsiteY57" fmla="*/ 673941 h 1036831"/>
                  <a:gd name="connsiteX58" fmla="*/ 50089 w 708152"/>
                  <a:gd name="connsiteY58" fmla="*/ 673941 h 1036831"/>
                  <a:gd name="connsiteX59" fmla="*/ 224536 w 708152"/>
                  <a:gd name="connsiteY59" fmla="*/ 566801 h 1036831"/>
                  <a:gd name="connsiteX60" fmla="*/ 224536 w 708152"/>
                  <a:gd name="connsiteY60" fmla="*/ 673941 h 1036831"/>
                  <a:gd name="connsiteX61" fmla="*/ 196325 w 708152"/>
                  <a:gd name="connsiteY61" fmla="*/ 1002271 h 1036831"/>
                  <a:gd name="connsiteX62" fmla="*/ 194022 w 708152"/>
                  <a:gd name="connsiteY62" fmla="*/ 1002271 h 1036831"/>
                  <a:gd name="connsiteX63" fmla="*/ 255626 w 708152"/>
                  <a:gd name="connsiteY63" fmla="*/ 708502 h 1036831"/>
                  <a:gd name="connsiteX64" fmla="*/ 328168 w 708152"/>
                  <a:gd name="connsiteY64" fmla="*/ 708502 h 1036831"/>
                  <a:gd name="connsiteX65" fmla="*/ 196325 w 708152"/>
                  <a:gd name="connsiteY65" fmla="*/ 1002271 h 1036831"/>
                  <a:gd name="connsiteX66" fmla="*/ 505494 w 708152"/>
                  <a:gd name="connsiteY66" fmla="*/ 1002271 h 1036831"/>
                  <a:gd name="connsiteX67" fmla="*/ 503767 w 708152"/>
                  <a:gd name="connsiteY67" fmla="*/ 1002271 h 1036831"/>
                  <a:gd name="connsiteX68" fmla="*/ 371924 w 708152"/>
                  <a:gd name="connsiteY68" fmla="*/ 708502 h 1036831"/>
                  <a:gd name="connsiteX69" fmla="*/ 443890 w 708152"/>
                  <a:gd name="connsiteY69" fmla="*/ 708502 h 1036831"/>
                  <a:gd name="connsiteX70" fmla="*/ 505494 w 708152"/>
                  <a:gd name="connsiteY70" fmla="*/ 1002271 h 1036831"/>
                  <a:gd name="connsiteX71" fmla="*/ 658063 w 708152"/>
                  <a:gd name="connsiteY71" fmla="*/ 673941 h 1036831"/>
                  <a:gd name="connsiteX72" fmla="*/ 483616 w 708152"/>
                  <a:gd name="connsiteY72" fmla="*/ 673941 h 1036831"/>
                  <a:gd name="connsiteX73" fmla="*/ 483616 w 708152"/>
                  <a:gd name="connsiteY73" fmla="*/ 566801 h 1036831"/>
                  <a:gd name="connsiteX74" fmla="*/ 658063 w 708152"/>
                  <a:gd name="connsiteY74" fmla="*/ 673941 h 1036831"/>
                  <a:gd name="connsiteX75" fmla="*/ 449072 w 708152"/>
                  <a:gd name="connsiteY75" fmla="*/ 673941 h 1036831"/>
                  <a:gd name="connsiteX76" fmla="*/ 259080 w 708152"/>
                  <a:gd name="connsiteY76" fmla="*/ 673941 h 1036831"/>
                  <a:gd name="connsiteX77" fmla="*/ 259080 w 708152"/>
                  <a:gd name="connsiteY77" fmla="*/ 466574 h 1036831"/>
                  <a:gd name="connsiteX78" fmla="*/ 449072 w 708152"/>
                  <a:gd name="connsiteY78" fmla="*/ 466574 h 1036831"/>
                  <a:gd name="connsiteX79" fmla="*/ 449072 w 708152"/>
                  <a:gd name="connsiteY79" fmla="*/ 673941 h 1036831"/>
                  <a:gd name="connsiteX80" fmla="*/ 658063 w 708152"/>
                  <a:gd name="connsiteY80" fmla="*/ 432013 h 1036831"/>
                  <a:gd name="connsiteX81" fmla="*/ 483616 w 708152"/>
                  <a:gd name="connsiteY81" fmla="*/ 432013 h 1036831"/>
                  <a:gd name="connsiteX82" fmla="*/ 483616 w 708152"/>
                  <a:gd name="connsiteY82" fmla="*/ 324874 h 1036831"/>
                  <a:gd name="connsiteX83" fmla="*/ 658063 w 708152"/>
                  <a:gd name="connsiteY83" fmla="*/ 432013 h 1036831"/>
                  <a:gd name="connsiteX84" fmla="*/ 449072 w 708152"/>
                  <a:gd name="connsiteY84" fmla="*/ 432013 h 1036831"/>
                  <a:gd name="connsiteX85" fmla="*/ 259080 w 708152"/>
                  <a:gd name="connsiteY85" fmla="*/ 432013 h 1036831"/>
                  <a:gd name="connsiteX86" fmla="*/ 259080 w 708152"/>
                  <a:gd name="connsiteY86" fmla="*/ 241927 h 1036831"/>
                  <a:gd name="connsiteX87" fmla="*/ 449072 w 708152"/>
                  <a:gd name="connsiteY87" fmla="*/ 241927 h 1036831"/>
                  <a:gd name="connsiteX88" fmla="*/ 449072 w 708152"/>
                  <a:gd name="connsiteY88" fmla="*/ 432013 h 1036831"/>
                  <a:gd name="connsiteX89" fmla="*/ 483616 w 708152"/>
                  <a:gd name="connsiteY89" fmla="*/ 100227 h 1036831"/>
                  <a:gd name="connsiteX90" fmla="*/ 658063 w 708152"/>
                  <a:gd name="connsiteY90" fmla="*/ 207366 h 1036831"/>
                  <a:gd name="connsiteX91" fmla="*/ 483616 w 708152"/>
                  <a:gd name="connsiteY91" fmla="*/ 207366 h 1036831"/>
                  <a:gd name="connsiteX92" fmla="*/ 483616 w 708152"/>
                  <a:gd name="connsiteY92" fmla="*/ 100227 h 103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8152" h="1036831">
                    <a:moveTo>
                      <a:pt x="708152" y="293769"/>
                    </a:moveTo>
                    <a:lnTo>
                      <a:pt x="708152" y="197574"/>
                    </a:lnTo>
                    <a:lnTo>
                      <a:pt x="483616" y="59330"/>
                    </a:lnTo>
                    <a:lnTo>
                      <a:pt x="483616" y="0"/>
                    </a:lnTo>
                    <a:lnTo>
                      <a:pt x="224536" y="0"/>
                    </a:lnTo>
                    <a:lnTo>
                      <a:pt x="224536" y="59330"/>
                    </a:lnTo>
                    <a:lnTo>
                      <a:pt x="0" y="197574"/>
                    </a:lnTo>
                    <a:lnTo>
                      <a:pt x="0" y="293769"/>
                    </a:lnTo>
                    <a:lnTo>
                      <a:pt x="34544" y="293769"/>
                    </a:lnTo>
                    <a:lnTo>
                      <a:pt x="34544" y="241927"/>
                    </a:lnTo>
                    <a:lnTo>
                      <a:pt x="224536" y="241927"/>
                    </a:lnTo>
                    <a:lnTo>
                      <a:pt x="224536" y="283977"/>
                    </a:lnTo>
                    <a:lnTo>
                      <a:pt x="0" y="422221"/>
                    </a:lnTo>
                    <a:lnTo>
                      <a:pt x="0" y="518416"/>
                    </a:lnTo>
                    <a:lnTo>
                      <a:pt x="34544" y="518416"/>
                    </a:lnTo>
                    <a:lnTo>
                      <a:pt x="34544" y="466574"/>
                    </a:lnTo>
                    <a:lnTo>
                      <a:pt x="224536" y="466574"/>
                    </a:lnTo>
                    <a:lnTo>
                      <a:pt x="224536" y="525904"/>
                    </a:lnTo>
                    <a:lnTo>
                      <a:pt x="0" y="664148"/>
                    </a:lnTo>
                    <a:lnTo>
                      <a:pt x="0" y="760343"/>
                    </a:lnTo>
                    <a:lnTo>
                      <a:pt x="34544" y="760343"/>
                    </a:lnTo>
                    <a:lnTo>
                      <a:pt x="34544" y="708502"/>
                    </a:lnTo>
                    <a:lnTo>
                      <a:pt x="220506" y="708502"/>
                    </a:lnTo>
                    <a:lnTo>
                      <a:pt x="151418" y="1036832"/>
                    </a:lnTo>
                    <a:lnTo>
                      <a:pt x="218203" y="1036832"/>
                    </a:lnTo>
                    <a:lnTo>
                      <a:pt x="349470" y="743063"/>
                    </a:lnTo>
                    <a:lnTo>
                      <a:pt x="480737" y="1036832"/>
                    </a:lnTo>
                    <a:lnTo>
                      <a:pt x="547522" y="1036832"/>
                    </a:lnTo>
                    <a:lnTo>
                      <a:pt x="478434" y="708502"/>
                    </a:lnTo>
                    <a:lnTo>
                      <a:pt x="673032" y="708502"/>
                    </a:lnTo>
                    <a:lnTo>
                      <a:pt x="673032" y="760343"/>
                    </a:lnTo>
                    <a:lnTo>
                      <a:pt x="707576" y="760343"/>
                    </a:lnTo>
                    <a:lnTo>
                      <a:pt x="707576" y="664148"/>
                    </a:lnTo>
                    <a:lnTo>
                      <a:pt x="483040" y="525904"/>
                    </a:lnTo>
                    <a:lnTo>
                      <a:pt x="483040" y="466574"/>
                    </a:lnTo>
                    <a:lnTo>
                      <a:pt x="673032" y="466574"/>
                    </a:lnTo>
                    <a:lnTo>
                      <a:pt x="673032" y="518416"/>
                    </a:lnTo>
                    <a:lnTo>
                      <a:pt x="707576" y="518416"/>
                    </a:lnTo>
                    <a:lnTo>
                      <a:pt x="707576" y="422221"/>
                    </a:lnTo>
                    <a:lnTo>
                      <a:pt x="483040" y="283977"/>
                    </a:lnTo>
                    <a:lnTo>
                      <a:pt x="483040" y="241927"/>
                    </a:lnTo>
                    <a:lnTo>
                      <a:pt x="673032" y="241927"/>
                    </a:lnTo>
                    <a:lnTo>
                      <a:pt x="673032" y="293769"/>
                    </a:lnTo>
                    <a:lnTo>
                      <a:pt x="708152" y="293769"/>
                    </a:lnTo>
                    <a:close/>
                    <a:moveTo>
                      <a:pt x="449072" y="34561"/>
                    </a:moveTo>
                    <a:lnTo>
                      <a:pt x="449072" y="207366"/>
                    </a:lnTo>
                    <a:lnTo>
                      <a:pt x="259080" y="207366"/>
                    </a:lnTo>
                    <a:lnTo>
                      <a:pt x="259080" y="34561"/>
                    </a:lnTo>
                    <a:lnTo>
                      <a:pt x="449072" y="34561"/>
                    </a:lnTo>
                    <a:close/>
                    <a:moveTo>
                      <a:pt x="50089" y="207366"/>
                    </a:moveTo>
                    <a:lnTo>
                      <a:pt x="224536" y="100227"/>
                    </a:lnTo>
                    <a:lnTo>
                      <a:pt x="224536" y="207366"/>
                    </a:lnTo>
                    <a:lnTo>
                      <a:pt x="50089" y="207366"/>
                    </a:lnTo>
                    <a:close/>
                    <a:moveTo>
                      <a:pt x="50089" y="432013"/>
                    </a:moveTo>
                    <a:lnTo>
                      <a:pt x="224536" y="324874"/>
                    </a:lnTo>
                    <a:lnTo>
                      <a:pt x="224536" y="432013"/>
                    </a:lnTo>
                    <a:lnTo>
                      <a:pt x="50089" y="432013"/>
                    </a:lnTo>
                    <a:close/>
                    <a:moveTo>
                      <a:pt x="224536" y="673941"/>
                    </a:moveTo>
                    <a:lnTo>
                      <a:pt x="50089" y="673941"/>
                    </a:lnTo>
                    <a:lnTo>
                      <a:pt x="224536" y="566801"/>
                    </a:lnTo>
                    <a:lnTo>
                      <a:pt x="224536" y="673941"/>
                    </a:lnTo>
                    <a:close/>
                    <a:moveTo>
                      <a:pt x="196325" y="1002271"/>
                    </a:moveTo>
                    <a:lnTo>
                      <a:pt x="194022" y="1002271"/>
                    </a:lnTo>
                    <a:lnTo>
                      <a:pt x="255626" y="708502"/>
                    </a:lnTo>
                    <a:lnTo>
                      <a:pt x="328168" y="708502"/>
                    </a:lnTo>
                    <a:lnTo>
                      <a:pt x="196325" y="1002271"/>
                    </a:lnTo>
                    <a:close/>
                    <a:moveTo>
                      <a:pt x="505494" y="1002271"/>
                    </a:moveTo>
                    <a:lnTo>
                      <a:pt x="503767" y="1002271"/>
                    </a:lnTo>
                    <a:lnTo>
                      <a:pt x="371924" y="708502"/>
                    </a:lnTo>
                    <a:lnTo>
                      <a:pt x="443890" y="708502"/>
                    </a:lnTo>
                    <a:lnTo>
                      <a:pt x="505494" y="1002271"/>
                    </a:lnTo>
                    <a:close/>
                    <a:moveTo>
                      <a:pt x="658063" y="673941"/>
                    </a:moveTo>
                    <a:lnTo>
                      <a:pt x="483616" y="673941"/>
                    </a:lnTo>
                    <a:lnTo>
                      <a:pt x="483616" y="566801"/>
                    </a:lnTo>
                    <a:lnTo>
                      <a:pt x="658063" y="673941"/>
                    </a:lnTo>
                    <a:close/>
                    <a:moveTo>
                      <a:pt x="449072" y="673941"/>
                    </a:moveTo>
                    <a:lnTo>
                      <a:pt x="259080" y="673941"/>
                    </a:lnTo>
                    <a:lnTo>
                      <a:pt x="259080" y="466574"/>
                    </a:lnTo>
                    <a:lnTo>
                      <a:pt x="449072" y="466574"/>
                    </a:lnTo>
                    <a:lnTo>
                      <a:pt x="449072" y="673941"/>
                    </a:lnTo>
                    <a:close/>
                    <a:moveTo>
                      <a:pt x="658063" y="432013"/>
                    </a:moveTo>
                    <a:lnTo>
                      <a:pt x="483616" y="432013"/>
                    </a:lnTo>
                    <a:lnTo>
                      <a:pt x="483616" y="324874"/>
                    </a:lnTo>
                    <a:lnTo>
                      <a:pt x="658063" y="432013"/>
                    </a:lnTo>
                    <a:close/>
                    <a:moveTo>
                      <a:pt x="449072" y="432013"/>
                    </a:moveTo>
                    <a:lnTo>
                      <a:pt x="259080" y="432013"/>
                    </a:lnTo>
                    <a:lnTo>
                      <a:pt x="259080" y="241927"/>
                    </a:lnTo>
                    <a:lnTo>
                      <a:pt x="449072" y="241927"/>
                    </a:lnTo>
                    <a:lnTo>
                      <a:pt x="449072" y="432013"/>
                    </a:lnTo>
                    <a:close/>
                    <a:moveTo>
                      <a:pt x="483616" y="100227"/>
                    </a:moveTo>
                    <a:lnTo>
                      <a:pt x="658063" y="207366"/>
                    </a:lnTo>
                    <a:lnTo>
                      <a:pt x="483616" y="207366"/>
                    </a:lnTo>
                    <a:lnTo>
                      <a:pt x="483616" y="100227"/>
                    </a:lnTo>
                    <a:close/>
                  </a:path>
                </a:pathLst>
              </a:custGeom>
              <a:solidFill>
                <a:srgbClr val="FFFFFF"/>
              </a:solidFill>
              <a:ln w="57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i-FI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Puolivapaa piirto 61">
                <a:extLst>
                  <a:ext uri="{FF2B5EF4-FFF2-40B4-BE49-F238E27FC236}">
                    <a16:creationId xmlns:a16="http://schemas.microsoft.com/office/drawing/2014/main" id="{9C50CFAA-D75B-8235-8CA2-5E431194CFA7}"/>
                  </a:ext>
                </a:extLst>
              </p:cNvPr>
              <p:cNvSpPr/>
              <p:nvPr/>
            </p:nvSpPr>
            <p:spPr>
              <a:xfrm>
                <a:off x="2646556" y="2462672"/>
                <a:ext cx="2864273" cy="5760"/>
              </a:xfrm>
              <a:custGeom>
                <a:avLst/>
                <a:gdLst>
                  <a:gd name="connsiteX0" fmla="*/ 0 w 2864273"/>
                  <a:gd name="connsiteY0" fmla="*/ 0 h 5760"/>
                  <a:gd name="connsiteX1" fmla="*/ 2864273 w 2864273"/>
                  <a:gd name="connsiteY1" fmla="*/ 0 h 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273" h="5760">
                    <a:moveTo>
                      <a:pt x="0" y="0"/>
                    </a:moveTo>
                    <a:lnTo>
                      <a:pt x="2864273" y="0"/>
                    </a:lnTo>
                  </a:path>
                </a:pathLst>
              </a:custGeom>
              <a:ln w="2878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i-FI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Kuva 20">
              <a:extLst>
                <a:ext uri="{FF2B5EF4-FFF2-40B4-BE49-F238E27FC236}">
                  <a16:creationId xmlns:a16="http://schemas.microsoft.com/office/drawing/2014/main" id="{637A2F4F-DC1C-DAB1-339E-18F688EF97BD}"/>
                </a:ext>
              </a:extLst>
            </p:cNvPr>
            <p:cNvGrpSpPr/>
            <p:nvPr/>
          </p:nvGrpSpPr>
          <p:grpSpPr>
            <a:xfrm>
              <a:off x="7249630" y="396496"/>
              <a:ext cx="2625919" cy="5943926"/>
              <a:chOff x="4829160" y="396496"/>
              <a:chExt cx="2625919" cy="5943926"/>
            </a:xfrm>
            <a:noFill/>
          </p:grpSpPr>
          <p:grpSp>
            <p:nvGrpSpPr>
              <p:cNvPr id="64" name="Kuva 20">
                <a:extLst>
                  <a:ext uri="{FF2B5EF4-FFF2-40B4-BE49-F238E27FC236}">
                    <a16:creationId xmlns:a16="http://schemas.microsoft.com/office/drawing/2014/main" id="{FF145D4D-A5DC-0728-FC21-6DB28D190FE0}"/>
                  </a:ext>
                </a:extLst>
              </p:cNvPr>
              <p:cNvGrpSpPr/>
              <p:nvPr/>
            </p:nvGrpSpPr>
            <p:grpSpPr>
              <a:xfrm>
                <a:off x="6531028" y="6239044"/>
                <a:ext cx="260231" cy="101379"/>
                <a:chOff x="6531028" y="6239044"/>
                <a:chExt cx="260231" cy="101379"/>
              </a:xfrm>
            </p:grpSpPr>
            <p:sp>
              <p:nvSpPr>
                <p:cNvPr id="65" name="Puolivapaa piirto 64">
                  <a:extLst>
                    <a:ext uri="{FF2B5EF4-FFF2-40B4-BE49-F238E27FC236}">
                      <a16:creationId xmlns:a16="http://schemas.microsoft.com/office/drawing/2014/main" id="{AA6EE94D-6E50-9519-4760-C17CE96C5061}"/>
                    </a:ext>
                  </a:extLst>
                </p:cNvPr>
                <p:cNvSpPr/>
                <p:nvPr/>
              </p:nvSpPr>
              <p:spPr>
                <a:xfrm>
                  <a:off x="6531028" y="6334087"/>
                  <a:ext cx="16120" cy="6336"/>
                </a:xfrm>
                <a:custGeom>
                  <a:avLst/>
                  <a:gdLst>
                    <a:gd name="connsiteX0" fmla="*/ 0 w 16120"/>
                    <a:gd name="connsiteY0" fmla="*/ 6336 h 6336"/>
                    <a:gd name="connsiteX1" fmla="*/ 16121 w 16120"/>
                    <a:gd name="connsiteY1" fmla="*/ 0 h 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120" h="6336">
                      <a:moveTo>
                        <a:pt x="0" y="6336"/>
                      </a:moveTo>
                      <a:lnTo>
                        <a:pt x="16121" y="0"/>
                      </a:lnTo>
                    </a:path>
                  </a:pathLst>
                </a:custGeom>
                <a:ln w="1151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Puolivapaa piirto 65">
                  <a:extLst>
                    <a:ext uri="{FF2B5EF4-FFF2-40B4-BE49-F238E27FC236}">
                      <a16:creationId xmlns:a16="http://schemas.microsoft.com/office/drawing/2014/main" id="{C845F977-F340-BF4D-CCC0-3A0977D6D900}"/>
                    </a:ext>
                  </a:extLst>
                </p:cNvPr>
                <p:cNvSpPr/>
                <p:nvPr/>
              </p:nvSpPr>
              <p:spPr>
                <a:xfrm>
                  <a:off x="6579966" y="6251716"/>
                  <a:ext cx="179053" cy="69698"/>
                </a:xfrm>
                <a:custGeom>
                  <a:avLst/>
                  <a:gdLst>
                    <a:gd name="connsiteX0" fmla="*/ 0 w 179053"/>
                    <a:gd name="connsiteY0" fmla="*/ 69698 h 69698"/>
                    <a:gd name="connsiteX1" fmla="*/ 179053 w 179053"/>
                    <a:gd name="connsiteY1" fmla="*/ 0 h 69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9053" h="69698">
                      <a:moveTo>
                        <a:pt x="0" y="69698"/>
                      </a:moveTo>
                      <a:lnTo>
                        <a:pt x="179053" y="0"/>
                      </a:lnTo>
                    </a:path>
                  </a:pathLst>
                </a:custGeom>
                <a:ln w="11515" cap="flat">
                  <a:solidFill>
                    <a:srgbClr val="FFFFFF"/>
                  </a:solidFill>
                  <a:custDash>
                    <a:ds d="456090" sp="456090"/>
                  </a:custDash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Puolivapaa piirto 66">
                  <a:extLst>
                    <a:ext uri="{FF2B5EF4-FFF2-40B4-BE49-F238E27FC236}">
                      <a16:creationId xmlns:a16="http://schemas.microsoft.com/office/drawing/2014/main" id="{75379561-E749-E946-FD23-B53511949342}"/>
                    </a:ext>
                  </a:extLst>
                </p:cNvPr>
                <p:cNvSpPr/>
                <p:nvPr/>
              </p:nvSpPr>
              <p:spPr>
                <a:xfrm>
                  <a:off x="6775139" y="6239044"/>
                  <a:ext cx="16120" cy="5760"/>
                </a:xfrm>
                <a:custGeom>
                  <a:avLst/>
                  <a:gdLst>
                    <a:gd name="connsiteX0" fmla="*/ 0 w 16120"/>
                    <a:gd name="connsiteY0" fmla="*/ 5760 h 5760"/>
                    <a:gd name="connsiteX1" fmla="*/ 16121 w 16120"/>
                    <a:gd name="connsiteY1" fmla="*/ 0 h 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120" h="5760">
                      <a:moveTo>
                        <a:pt x="0" y="5760"/>
                      </a:moveTo>
                      <a:lnTo>
                        <a:pt x="16121" y="0"/>
                      </a:lnTo>
                    </a:path>
                  </a:pathLst>
                </a:custGeom>
                <a:ln w="11515" cap="flat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fi-FI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" name="Puolivapaa piirto 67">
                <a:extLst>
                  <a:ext uri="{FF2B5EF4-FFF2-40B4-BE49-F238E27FC236}">
                    <a16:creationId xmlns:a16="http://schemas.microsoft.com/office/drawing/2014/main" id="{7BF926D9-DF1E-3E5C-4667-952B23A67DF5}"/>
                  </a:ext>
                </a:extLst>
              </p:cNvPr>
              <p:cNvSpPr/>
              <p:nvPr/>
            </p:nvSpPr>
            <p:spPr>
              <a:xfrm>
                <a:off x="4829160" y="740955"/>
                <a:ext cx="2625919" cy="5466983"/>
              </a:xfrm>
              <a:custGeom>
                <a:avLst/>
                <a:gdLst>
                  <a:gd name="connsiteX0" fmla="*/ 678790 w 2625919"/>
                  <a:gd name="connsiteY0" fmla="*/ 1714229 h 5466983"/>
                  <a:gd name="connsiteX1" fmla="*/ 678790 w 2625919"/>
                  <a:gd name="connsiteY1" fmla="*/ 1714229 h 5466983"/>
                  <a:gd name="connsiteX2" fmla="*/ 590127 w 2625919"/>
                  <a:gd name="connsiteY2" fmla="*/ 1457901 h 5466983"/>
                  <a:gd name="connsiteX3" fmla="*/ 589551 w 2625919"/>
                  <a:gd name="connsiteY3" fmla="*/ 1455597 h 5466983"/>
                  <a:gd name="connsiteX4" fmla="*/ 589551 w 2625919"/>
                  <a:gd name="connsiteY4" fmla="*/ 1237286 h 5466983"/>
                  <a:gd name="connsiteX5" fmla="*/ 366742 w 2625919"/>
                  <a:gd name="connsiteY5" fmla="*/ 952157 h 5466983"/>
                  <a:gd name="connsiteX6" fmla="*/ 294776 w 2625919"/>
                  <a:gd name="connsiteY6" fmla="*/ 952157 h 5466983"/>
                  <a:gd name="connsiteX7" fmla="*/ 289594 w 2625919"/>
                  <a:gd name="connsiteY7" fmla="*/ 949853 h 5466983"/>
                  <a:gd name="connsiteX8" fmla="*/ 0 w 2625919"/>
                  <a:gd name="connsiteY8" fmla="*/ 653780 h 5466983"/>
                  <a:gd name="connsiteX9" fmla="*/ 1152 w 2625919"/>
                  <a:gd name="connsiteY9" fmla="*/ 642836 h 5466983"/>
                  <a:gd name="connsiteX10" fmla="*/ 152569 w 2625919"/>
                  <a:gd name="connsiteY10" fmla="*/ 535696 h 5466983"/>
                  <a:gd name="connsiteX11" fmla="*/ 162357 w 2625919"/>
                  <a:gd name="connsiteY11" fmla="*/ 536849 h 5466983"/>
                  <a:gd name="connsiteX12" fmla="*/ 343713 w 2625919"/>
                  <a:gd name="connsiteY12" fmla="*/ 762071 h 5466983"/>
                  <a:gd name="connsiteX13" fmla="*/ 496858 w 2625919"/>
                  <a:gd name="connsiteY13" fmla="*/ 817369 h 5466983"/>
                  <a:gd name="connsiteX14" fmla="*/ 658064 w 2625919"/>
                  <a:gd name="connsiteY14" fmla="*/ 749399 h 5466983"/>
                  <a:gd name="connsiteX15" fmla="*/ 664396 w 2625919"/>
                  <a:gd name="connsiteY15" fmla="*/ 749399 h 5466983"/>
                  <a:gd name="connsiteX16" fmla="*/ 834238 w 2625919"/>
                  <a:gd name="connsiteY16" fmla="*/ 840410 h 5466983"/>
                  <a:gd name="connsiteX17" fmla="*/ 930961 w 2625919"/>
                  <a:gd name="connsiteY17" fmla="*/ 658964 h 5466983"/>
                  <a:gd name="connsiteX18" fmla="*/ 968384 w 2625919"/>
                  <a:gd name="connsiteY18" fmla="*/ 137668 h 5466983"/>
                  <a:gd name="connsiteX19" fmla="*/ 974141 w 2625919"/>
                  <a:gd name="connsiteY19" fmla="*/ 131332 h 5466983"/>
                  <a:gd name="connsiteX20" fmla="*/ 1137073 w 2625919"/>
                  <a:gd name="connsiteY20" fmla="*/ 93891 h 5466983"/>
                  <a:gd name="connsiteX21" fmla="*/ 1300006 w 2625919"/>
                  <a:gd name="connsiteY21" fmla="*/ 0 h 5466983"/>
                  <a:gd name="connsiteX22" fmla="*/ 1308642 w 2625919"/>
                  <a:gd name="connsiteY22" fmla="*/ 1152 h 5466983"/>
                  <a:gd name="connsiteX23" fmla="*/ 1436455 w 2625919"/>
                  <a:gd name="connsiteY23" fmla="*/ 140548 h 5466983"/>
                  <a:gd name="connsiteX24" fmla="*/ 1572904 w 2625919"/>
                  <a:gd name="connsiteY24" fmla="*/ 289161 h 5466983"/>
                  <a:gd name="connsiteX25" fmla="*/ 1574631 w 2625919"/>
                  <a:gd name="connsiteY25" fmla="*/ 294921 h 5466983"/>
                  <a:gd name="connsiteX26" fmla="*/ 1536632 w 2625919"/>
                  <a:gd name="connsiteY26" fmla="*/ 659540 h 5466983"/>
                  <a:gd name="connsiteX27" fmla="*/ 1574055 w 2625919"/>
                  <a:gd name="connsiteY27" fmla="*/ 970590 h 5466983"/>
                  <a:gd name="connsiteX28" fmla="*/ 1867679 w 2625919"/>
                  <a:gd name="connsiteY28" fmla="*/ 1202149 h 5466983"/>
                  <a:gd name="connsiteX29" fmla="*/ 1869982 w 2625919"/>
                  <a:gd name="connsiteY29" fmla="*/ 1209637 h 5466983"/>
                  <a:gd name="connsiteX30" fmla="*/ 1732382 w 2625919"/>
                  <a:gd name="connsiteY30" fmla="*/ 1653747 h 5466983"/>
                  <a:gd name="connsiteX31" fmla="*/ 2058247 w 2625919"/>
                  <a:gd name="connsiteY31" fmla="*/ 2180227 h 5466983"/>
                  <a:gd name="connsiteX32" fmla="*/ 2057671 w 2625919"/>
                  <a:gd name="connsiteY32" fmla="*/ 2188867 h 5466983"/>
                  <a:gd name="connsiteX33" fmla="*/ 1946555 w 2625919"/>
                  <a:gd name="connsiteY33" fmla="*/ 2312135 h 5466983"/>
                  <a:gd name="connsiteX34" fmla="*/ 2027157 w 2625919"/>
                  <a:gd name="connsiteY34" fmla="*/ 2689427 h 5466983"/>
                  <a:gd name="connsiteX35" fmla="*/ 2099700 w 2625919"/>
                  <a:gd name="connsiteY35" fmla="*/ 2725716 h 5466983"/>
                  <a:gd name="connsiteX36" fmla="*/ 2103154 w 2625919"/>
                  <a:gd name="connsiteY36" fmla="*/ 2729748 h 5466983"/>
                  <a:gd name="connsiteX37" fmla="*/ 2241906 w 2625919"/>
                  <a:gd name="connsiteY37" fmla="*/ 3095519 h 5466983"/>
                  <a:gd name="connsiteX38" fmla="*/ 2241330 w 2625919"/>
                  <a:gd name="connsiteY38" fmla="*/ 3101279 h 5466983"/>
                  <a:gd name="connsiteX39" fmla="*/ 2168788 w 2625919"/>
                  <a:gd name="connsiteY39" fmla="*/ 3234340 h 5466983"/>
                  <a:gd name="connsiteX40" fmla="*/ 2623617 w 2625919"/>
                  <a:gd name="connsiteY40" fmla="*/ 3589742 h 5466983"/>
                  <a:gd name="connsiteX41" fmla="*/ 2625920 w 2625919"/>
                  <a:gd name="connsiteY41" fmla="*/ 3597807 h 5466983"/>
                  <a:gd name="connsiteX42" fmla="*/ 2373749 w 2625919"/>
                  <a:gd name="connsiteY42" fmla="*/ 4259651 h 5466983"/>
                  <a:gd name="connsiteX43" fmla="*/ 2372597 w 2625919"/>
                  <a:gd name="connsiteY43" fmla="*/ 4261379 h 5466983"/>
                  <a:gd name="connsiteX44" fmla="*/ 1849832 w 2625919"/>
                  <a:gd name="connsiteY44" fmla="*/ 4992345 h 5466983"/>
                  <a:gd name="connsiteX45" fmla="*/ 1845225 w 2625919"/>
                  <a:gd name="connsiteY45" fmla="*/ 4995225 h 5466983"/>
                  <a:gd name="connsiteX46" fmla="*/ 1632780 w 2625919"/>
                  <a:gd name="connsiteY46" fmla="*/ 5039003 h 5466983"/>
                  <a:gd name="connsiteX47" fmla="*/ 1457757 w 2625919"/>
                  <a:gd name="connsiteY47" fmla="*/ 5176671 h 5466983"/>
                  <a:gd name="connsiteX48" fmla="*/ 1454878 w 2625919"/>
                  <a:gd name="connsiteY48" fmla="*/ 5177823 h 5466983"/>
                  <a:gd name="connsiteX49" fmla="*/ 1167588 w 2625919"/>
                  <a:gd name="connsiteY49" fmla="*/ 5234273 h 5466983"/>
                  <a:gd name="connsiteX50" fmla="*/ 1062228 w 2625919"/>
                  <a:gd name="connsiteY50" fmla="*/ 5358117 h 5466983"/>
                  <a:gd name="connsiteX51" fmla="*/ 1057047 w 2625919"/>
                  <a:gd name="connsiteY51" fmla="*/ 5360421 h 5466983"/>
                  <a:gd name="connsiteX52" fmla="*/ 926355 w 2625919"/>
                  <a:gd name="connsiteY52" fmla="*/ 5360421 h 5466983"/>
                  <a:gd name="connsiteX53" fmla="*/ 726576 w 2625919"/>
                  <a:gd name="connsiteY53" fmla="*/ 5466984 h 5466983"/>
                  <a:gd name="connsiteX54" fmla="*/ 720243 w 2625919"/>
                  <a:gd name="connsiteY54" fmla="*/ 5466984 h 5466983"/>
                  <a:gd name="connsiteX55" fmla="*/ 487071 w 2625919"/>
                  <a:gd name="connsiteY55" fmla="*/ 5359845 h 5466983"/>
                  <a:gd name="connsiteX56" fmla="*/ 483040 w 2625919"/>
                  <a:gd name="connsiteY56" fmla="*/ 5354085 h 5466983"/>
                  <a:gd name="connsiteX57" fmla="*/ 470374 w 2625919"/>
                  <a:gd name="connsiteY57" fmla="*/ 5203168 h 5466983"/>
                  <a:gd name="connsiteX58" fmla="*/ 339107 w 2625919"/>
                  <a:gd name="connsiteY58" fmla="*/ 5203168 h 5466983"/>
                  <a:gd name="connsiteX59" fmla="*/ 332198 w 2625919"/>
                  <a:gd name="connsiteY59" fmla="*/ 5196256 h 5466983"/>
                  <a:gd name="connsiteX60" fmla="*/ 332198 w 2625919"/>
                  <a:gd name="connsiteY60" fmla="*/ 5111005 h 5466983"/>
                  <a:gd name="connsiteX61" fmla="*/ 189416 w 2625919"/>
                  <a:gd name="connsiteY61" fmla="*/ 4949144 h 5466983"/>
                  <a:gd name="connsiteX62" fmla="*/ 187689 w 2625919"/>
                  <a:gd name="connsiteY62" fmla="*/ 4943384 h 5466983"/>
                  <a:gd name="connsiteX63" fmla="*/ 260232 w 2625919"/>
                  <a:gd name="connsiteY63" fmla="*/ 4538444 h 5466983"/>
                  <a:gd name="connsiteX64" fmla="*/ 251020 w 2625919"/>
                  <a:gd name="connsiteY64" fmla="*/ 4488906 h 5466983"/>
                  <a:gd name="connsiteX65" fmla="*/ 145085 w 2625919"/>
                  <a:gd name="connsiteY65" fmla="*/ 3916344 h 5466983"/>
                  <a:gd name="connsiteX66" fmla="*/ 146236 w 2625919"/>
                  <a:gd name="connsiteY66" fmla="*/ 3910584 h 5466983"/>
                  <a:gd name="connsiteX67" fmla="*/ 537160 w 2625919"/>
                  <a:gd name="connsiteY67" fmla="*/ 3374888 h 5466983"/>
                  <a:gd name="connsiteX68" fmla="*/ 538311 w 2625919"/>
                  <a:gd name="connsiteY68" fmla="*/ 3373736 h 5466983"/>
                  <a:gd name="connsiteX69" fmla="*/ 661518 w 2625919"/>
                  <a:gd name="connsiteY69" fmla="*/ 3276965 h 5466983"/>
                  <a:gd name="connsiteX70" fmla="*/ 944203 w 2625919"/>
                  <a:gd name="connsiteY70" fmla="*/ 2780437 h 5466983"/>
                  <a:gd name="connsiteX71" fmla="*/ 950536 w 2625919"/>
                  <a:gd name="connsiteY71" fmla="*/ 2776981 h 5466983"/>
                  <a:gd name="connsiteX72" fmla="*/ 1055895 w 2625919"/>
                  <a:gd name="connsiteY72" fmla="*/ 2776981 h 5466983"/>
                  <a:gd name="connsiteX73" fmla="*/ 1040926 w 2625919"/>
                  <a:gd name="connsiteY73" fmla="*/ 2651985 h 5466983"/>
                  <a:gd name="connsiteX74" fmla="*/ 1025381 w 2625919"/>
                  <a:gd name="connsiteY74" fmla="*/ 2518926 h 5466983"/>
                  <a:gd name="connsiteX75" fmla="*/ 1013291 w 2625919"/>
                  <a:gd name="connsiteY75" fmla="*/ 2418698 h 5466983"/>
                  <a:gd name="connsiteX76" fmla="*/ 744999 w 2625919"/>
                  <a:gd name="connsiteY76" fmla="*/ 2287366 h 5466983"/>
                  <a:gd name="connsiteX77" fmla="*/ 741545 w 2625919"/>
                  <a:gd name="connsiteY77" fmla="*/ 2283334 h 5466983"/>
                  <a:gd name="connsiteX78" fmla="*/ 634458 w 2625919"/>
                  <a:gd name="connsiteY78" fmla="*/ 2018942 h 5466983"/>
                  <a:gd name="connsiteX79" fmla="*/ 634458 w 2625919"/>
                  <a:gd name="connsiteY79" fmla="*/ 2013758 h 5466983"/>
                  <a:gd name="connsiteX80" fmla="*/ 709304 w 2625919"/>
                  <a:gd name="connsiteY80" fmla="*/ 1808119 h 5466983"/>
                  <a:gd name="connsiteX81" fmla="*/ 678790 w 2625919"/>
                  <a:gd name="connsiteY81" fmla="*/ 1714229 h 546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2625919" h="5466983">
                    <a:moveTo>
                      <a:pt x="678790" y="1714229"/>
                    </a:moveTo>
                    <a:cubicBezTo>
                      <a:pt x="678790" y="1714229"/>
                      <a:pt x="678790" y="1714229"/>
                      <a:pt x="678790" y="1714229"/>
                    </a:cubicBezTo>
                    <a:cubicBezTo>
                      <a:pt x="649428" y="1628978"/>
                      <a:pt x="619489" y="1543151"/>
                      <a:pt x="590127" y="1457901"/>
                    </a:cubicBezTo>
                    <a:lnTo>
                      <a:pt x="589551" y="1455597"/>
                    </a:lnTo>
                    <a:lnTo>
                      <a:pt x="589551" y="1237286"/>
                    </a:lnTo>
                    <a:lnTo>
                      <a:pt x="366742" y="952157"/>
                    </a:lnTo>
                    <a:lnTo>
                      <a:pt x="294776" y="952157"/>
                    </a:lnTo>
                    <a:lnTo>
                      <a:pt x="289594" y="949853"/>
                    </a:lnTo>
                    <a:lnTo>
                      <a:pt x="0" y="653780"/>
                    </a:lnTo>
                    <a:lnTo>
                      <a:pt x="1152" y="642836"/>
                    </a:lnTo>
                    <a:lnTo>
                      <a:pt x="152569" y="535696"/>
                    </a:lnTo>
                    <a:lnTo>
                      <a:pt x="162357" y="536849"/>
                    </a:lnTo>
                    <a:lnTo>
                      <a:pt x="343713" y="762071"/>
                    </a:lnTo>
                    <a:lnTo>
                      <a:pt x="496858" y="817369"/>
                    </a:lnTo>
                    <a:lnTo>
                      <a:pt x="658064" y="749399"/>
                    </a:lnTo>
                    <a:lnTo>
                      <a:pt x="664396" y="749399"/>
                    </a:lnTo>
                    <a:lnTo>
                      <a:pt x="834238" y="840410"/>
                    </a:lnTo>
                    <a:lnTo>
                      <a:pt x="930961" y="658964"/>
                    </a:lnTo>
                    <a:lnTo>
                      <a:pt x="968384" y="137668"/>
                    </a:lnTo>
                    <a:lnTo>
                      <a:pt x="974141" y="131332"/>
                    </a:lnTo>
                    <a:lnTo>
                      <a:pt x="1137073" y="93891"/>
                    </a:lnTo>
                    <a:lnTo>
                      <a:pt x="1300006" y="0"/>
                    </a:lnTo>
                    <a:lnTo>
                      <a:pt x="1308642" y="1152"/>
                    </a:lnTo>
                    <a:cubicBezTo>
                      <a:pt x="1351246" y="47809"/>
                      <a:pt x="1393851" y="94467"/>
                      <a:pt x="1436455" y="140548"/>
                    </a:cubicBezTo>
                    <a:cubicBezTo>
                      <a:pt x="1481938" y="190086"/>
                      <a:pt x="1527421" y="239623"/>
                      <a:pt x="1572904" y="289161"/>
                    </a:cubicBezTo>
                    <a:lnTo>
                      <a:pt x="1574631" y="294921"/>
                    </a:lnTo>
                    <a:lnTo>
                      <a:pt x="1536632" y="659540"/>
                    </a:lnTo>
                    <a:lnTo>
                      <a:pt x="1574055" y="970590"/>
                    </a:lnTo>
                    <a:lnTo>
                      <a:pt x="1867679" y="1202149"/>
                    </a:lnTo>
                    <a:lnTo>
                      <a:pt x="1869982" y="1209637"/>
                    </a:lnTo>
                    <a:lnTo>
                      <a:pt x="1732382" y="1653747"/>
                    </a:lnTo>
                    <a:lnTo>
                      <a:pt x="2058247" y="2180227"/>
                    </a:lnTo>
                    <a:lnTo>
                      <a:pt x="2057671" y="2188867"/>
                    </a:lnTo>
                    <a:lnTo>
                      <a:pt x="1946555" y="2312135"/>
                    </a:lnTo>
                    <a:lnTo>
                      <a:pt x="2027157" y="2689427"/>
                    </a:lnTo>
                    <a:lnTo>
                      <a:pt x="2099700" y="2725716"/>
                    </a:lnTo>
                    <a:lnTo>
                      <a:pt x="2103154" y="2729748"/>
                    </a:lnTo>
                    <a:lnTo>
                      <a:pt x="2241906" y="3095519"/>
                    </a:lnTo>
                    <a:lnTo>
                      <a:pt x="2241330" y="3101279"/>
                    </a:lnTo>
                    <a:lnTo>
                      <a:pt x="2168788" y="3234340"/>
                    </a:lnTo>
                    <a:lnTo>
                      <a:pt x="2623617" y="3589742"/>
                    </a:lnTo>
                    <a:lnTo>
                      <a:pt x="2625920" y="3597807"/>
                    </a:lnTo>
                    <a:lnTo>
                      <a:pt x="2373749" y="4259651"/>
                    </a:lnTo>
                    <a:lnTo>
                      <a:pt x="2372597" y="4261379"/>
                    </a:lnTo>
                    <a:lnTo>
                      <a:pt x="1849832" y="4992345"/>
                    </a:lnTo>
                    <a:lnTo>
                      <a:pt x="1845225" y="4995225"/>
                    </a:lnTo>
                    <a:lnTo>
                      <a:pt x="1632780" y="5039003"/>
                    </a:lnTo>
                    <a:lnTo>
                      <a:pt x="1457757" y="5176671"/>
                    </a:lnTo>
                    <a:lnTo>
                      <a:pt x="1454878" y="5177823"/>
                    </a:lnTo>
                    <a:lnTo>
                      <a:pt x="1167588" y="5234273"/>
                    </a:lnTo>
                    <a:lnTo>
                      <a:pt x="1062228" y="5358117"/>
                    </a:lnTo>
                    <a:lnTo>
                      <a:pt x="1057047" y="5360421"/>
                    </a:lnTo>
                    <a:lnTo>
                      <a:pt x="926355" y="5360421"/>
                    </a:lnTo>
                    <a:lnTo>
                      <a:pt x="726576" y="5466984"/>
                    </a:lnTo>
                    <a:lnTo>
                      <a:pt x="720243" y="5466984"/>
                    </a:lnTo>
                    <a:lnTo>
                      <a:pt x="487071" y="5359845"/>
                    </a:lnTo>
                    <a:lnTo>
                      <a:pt x="483040" y="5354085"/>
                    </a:lnTo>
                    <a:lnTo>
                      <a:pt x="470374" y="5203168"/>
                    </a:lnTo>
                    <a:lnTo>
                      <a:pt x="339107" y="5203168"/>
                    </a:lnTo>
                    <a:lnTo>
                      <a:pt x="332198" y="5196256"/>
                    </a:lnTo>
                    <a:lnTo>
                      <a:pt x="332198" y="5111005"/>
                    </a:lnTo>
                    <a:lnTo>
                      <a:pt x="189416" y="4949144"/>
                    </a:lnTo>
                    <a:lnTo>
                      <a:pt x="187689" y="4943384"/>
                    </a:lnTo>
                    <a:lnTo>
                      <a:pt x="260232" y="4538444"/>
                    </a:lnTo>
                    <a:lnTo>
                      <a:pt x="251020" y="4488906"/>
                    </a:lnTo>
                    <a:lnTo>
                      <a:pt x="145085" y="3916344"/>
                    </a:lnTo>
                    <a:lnTo>
                      <a:pt x="146236" y="3910584"/>
                    </a:lnTo>
                    <a:lnTo>
                      <a:pt x="537160" y="3374888"/>
                    </a:lnTo>
                    <a:lnTo>
                      <a:pt x="538311" y="3373736"/>
                    </a:lnTo>
                    <a:lnTo>
                      <a:pt x="661518" y="3276965"/>
                    </a:lnTo>
                    <a:lnTo>
                      <a:pt x="944203" y="2780437"/>
                    </a:lnTo>
                    <a:lnTo>
                      <a:pt x="950536" y="2776981"/>
                    </a:lnTo>
                    <a:lnTo>
                      <a:pt x="1055895" y="2776981"/>
                    </a:lnTo>
                    <a:cubicBezTo>
                      <a:pt x="1050713" y="2734932"/>
                      <a:pt x="1046108" y="2693459"/>
                      <a:pt x="1040926" y="2651985"/>
                    </a:cubicBezTo>
                    <a:cubicBezTo>
                      <a:pt x="1035744" y="2607632"/>
                      <a:pt x="1030563" y="2563855"/>
                      <a:pt x="1025381" y="2518926"/>
                    </a:cubicBezTo>
                    <a:lnTo>
                      <a:pt x="1013291" y="2418698"/>
                    </a:lnTo>
                    <a:lnTo>
                      <a:pt x="744999" y="2287366"/>
                    </a:lnTo>
                    <a:lnTo>
                      <a:pt x="741545" y="2283334"/>
                    </a:lnTo>
                    <a:lnTo>
                      <a:pt x="634458" y="2018942"/>
                    </a:lnTo>
                    <a:lnTo>
                      <a:pt x="634458" y="2013758"/>
                    </a:lnTo>
                    <a:lnTo>
                      <a:pt x="709304" y="1808119"/>
                    </a:lnTo>
                    <a:cubicBezTo>
                      <a:pt x="707001" y="1806968"/>
                      <a:pt x="678790" y="1714229"/>
                      <a:pt x="678790" y="1714229"/>
                    </a:cubicBezTo>
                    <a:close/>
                  </a:path>
                </a:pathLst>
              </a:custGeom>
              <a:noFill/>
              <a:ln w="28787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i-FI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9" name="Kuva 20">
                <a:extLst>
                  <a:ext uri="{FF2B5EF4-FFF2-40B4-BE49-F238E27FC236}">
                    <a16:creationId xmlns:a16="http://schemas.microsoft.com/office/drawing/2014/main" id="{C12F4066-DB34-9A10-ECD3-334B8DE02E03}"/>
                  </a:ext>
                </a:extLst>
              </p:cNvPr>
              <p:cNvGrpSpPr/>
              <p:nvPr/>
            </p:nvGrpSpPr>
            <p:grpSpPr>
              <a:xfrm>
                <a:off x="4869462" y="396496"/>
                <a:ext cx="2487743" cy="5872500"/>
                <a:chOff x="4869462" y="396496"/>
                <a:chExt cx="2487743" cy="5872500"/>
              </a:xfrm>
              <a:noFill/>
            </p:grpSpPr>
            <p:grpSp>
              <p:nvGrpSpPr>
                <p:cNvPr id="70" name="Kuva 20">
                  <a:extLst>
                    <a:ext uri="{FF2B5EF4-FFF2-40B4-BE49-F238E27FC236}">
                      <a16:creationId xmlns:a16="http://schemas.microsoft.com/office/drawing/2014/main" id="{6244A777-E02B-1671-4F8B-1EA539B975C0}"/>
                    </a:ext>
                  </a:extLst>
                </p:cNvPr>
                <p:cNvGrpSpPr/>
                <p:nvPr/>
              </p:nvGrpSpPr>
              <p:grpSpPr>
                <a:xfrm>
                  <a:off x="4869462" y="1510514"/>
                  <a:ext cx="56997" cy="259207"/>
                  <a:chOff x="4869462" y="1510514"/>
                  <a:chExt cx="56997" cy="259207"/>
                </a:xfrm>
              </p:grpSpPr>
              <p:sp>
                <p:nvSpPr>
                  <p:cNvPr id="71" name="Puolivapaa piirto 70">
                    <a:extLst>
                      <a:ext uri="{FF2B5EF4-FFF2-40B4-BE49-F238E27FC236}">
                        <a16:creationId xmlns:a16="http://schemas.microsoft.com/office/drawing/2014/main" id="{28193063-98C6-0B27-A19B-0B802E9E141C}"/>
                      </a:ext>
                    </a:extLst>
                  </p:cNvPr>
                  <p:cNvSpPr/>
                  <p:nvPr/>
                </p:nvSpPr>
                <p:spPr>
                  <a:xfrm>
                    <a:off x="4869462" y="1753018"/>
                    <a:ext cx="4030" cy="16704"/>
                  </a:xfrm>
                  <a:custGeom>
                    <a:avLst/>
                    <a:gdLst>
                      <a:gd name="connsiteX0" fmla="*/ 0 w 4030"/>
                      <a:gd name="connsiteY0" fmla="*/ 16705 h 16704"/>
                      <a:gd name="connsiteX1" fmla="*/ 4030 w 4030"/>
                      <a:gd name="connsiteY1" fmla="*/ 0 h 16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30" h="16704">
                        <a:moveTo>
                          <a:pt x="0" y="16705"/>
                        </a:moveTo>
                        <a:lnTo>
                          <a:pt x="4030" y="0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Puolivapaa piirto 71">
                    <a:extLst>
                      <a:ext uri="{FF2B5EF4-FFF2-40B4-BE49-F238E27FC236}">
                        <a16:creationId xmlns:a16="http://schemas.microsoft.com/office/drawing/2014/main" id="{23E0C50F-E738-5074-EEBC-54B4DD746275}"/>
                      </a:ext>
                    </a:extLst>
                  </p:cNvPr>
                  <p:cNvSpPr/>
                  <p:nvPr/>
                </p:nvSpPr>
                <p:spPr>
                  <a:xfrm>
                    <a:off x="4880401" y="1543347"/>
                    <a:ext cx="38574" cy="177413"/>
                  </a:xfrm>
                  <a:custGeom>
                    <a:avLst/>
                    <a:gdLst>
                      <a:gd name="connsiteX0" fmla="*/ 0 w 38574"/>
                      <a:gd name="connsiteY0" fmla="*/ 177413 h 177413"/>
                      <a:gd name="connsiteX1" fmla="*/ 38574 w 38574"/>
                      <a:gd name="connsiteY1" fmla="*/ 0 h 177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8574" h="177413">
                        <a:moveTo>
                          <a:pt x="0" y="177413"/>
                        </a:moveTo>
                        <a:lnTo>
                          <a:pt x="38574" y="0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custDash>
                      <a:ds d="429450" sp="429450"/>
                    </a:custDash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Puolivapaa piirto 72">
                    <a:extLst>
                      <a:ext uri="{FF2B5EF4-FFF2-40B4-BE49-F238E27FC236}">
                        <a16:creationId xmlns:a16="http://schemas.microsoft.com/office/drawing/2014/main" id="{6DA0A5C5-3E25-30A5-63BC-94587C612E0C}"/>
                      </a:ext>
                    </a:extLst>
                  </p:cNvPr>
                  <p:cNvSpPr/>
                  <p:nvPr/>
                </p:nvSpPr>
                <p:spPr>
                  <a:xfrm>
                    <a:off x="4923005" y="1510514"/>
                    <a:ext cx="3454" cy="16704"/>
                  </a:xfrm>
                  <a:custGeom>
                    <a:avLst/>
                    <a:gdLst>
                      <a:gd name="connsiteX0" fmla="*/ 0 w 3454"/>
                      <a:gd name="connsiteY0" fmla="*/ 16704 h 16704"/>
                      <a:gd name="connsiteX1" fmla="*/ 3454 w 3454"/>
                      <a:gd name="connsiteY1" fmla="*/ 0 h 16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54" h="16704">
                        <a:moveTo>
                          <a:pt x="0" y="16704"/>
                        </a:moveTo>
                        <a:lnTo>
                          <a:pt x="3454" y="0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4" name="Kuva 20">
                  <a:extLst>
                    <a:ext uri="{FF2B5EF4-FFF2-40B4-BE49-F238E27FC236}">
                      <a16:creationId xmlns:a16="http://schemas.microsoft.com/office/drawing/2014/main" id="{505F0D66-2B35-5135-3E60-C317FC213359}"/>
                    </a:ext>
                  </a:extLst>
                </p:cNvPr>
                <p:cNvGrpSpPr/>
                <p:nvPr/>
              </p:nvGrpSpPr>
              <p:grpSpPr>
                <a:xfrm>
                  <a:off x="4911490" y="481747"/>
                  <a:ext cx="2445715" cy="5787249"/>
                  <a:chOff x="4911490" y="481747"/>
                  <a:chExt cx="2445715" cy="5787249"/>
                </a:xfrm>
                <a:noFill/>
              </p:grpSpPr>
              <p:grpSp>
                <p:nvGrpSpPr>
                  <p:cNvPr id="75" name="Kuva 20">
                    <a:extLst>
                      <a:ext uri="{FF2B5EF4-FFF2-40B4-BE49-F238E27FC236}">
                        <a16:creationId xmlns:a16="http://schemas.microsoft.com/office/drawing/2014/main" id="{3C8E7DF3-0517-FDF9-CE65-7B550E4305B9}"/>
                      </a:ext>
                    </a:extLst>
                  </p:cNvPr>
                  <p:cNvGrpSpPr/>
                  <p:nvPr/>
                </p:nvGrpSpPr>
                <p:grpSpPr>
                  <a:xfrm>
                    <a:off x="6289796" y="481747"/>
                    <a:ext cx="1067409" cy="5787249"/>
                    <a:chOff x="6289796" y="481747"/>
                    <a:chExt cx="1067409" cy="5787249"/>
                  </a:xfrm>
                  <a:noFill/>
                </p:grpSpPr>
                <p:sp>
                  <p:nvSpPr>
                    <p:cNvPr id="76" name="Puolivapaa piirto 75">
                      <a:extLst>
                        <a:ext uri="{FF2B5EF4-FFF2-40B4-BE49-F238E27FC236}">
                          <a16:creationId xmlns:a16="http://schemas.microsoft.com/office/drawing/2014/main" id="{FAD0F583-52A9-F91C-A71B-C7413C8F6C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9796" y="481747"/>
                      <a:ext cx="623519" cy="436045"/>
                    </a:xfrm>
                    <a:custGeom>
                      <a:avLst/>
                      <a:gdLst>
                        <a:gd name="connsiteX0" fmla="*/ 323562 w 623519"/>
                        <a:gd name="connsiteY0" fmla="*/ 0 h 436045"/>
                        <a:gd name="connsiteX1" fmla="*/ 374803 w 623519"/>
                        <a:gd name="connsiteY1" fmla="*/ 23041 h 436045"/>
                        <a:gd name="connsiteX2" fmla="*/ 228566 w 623519"/>
                        <a:gd name="connsiteY2" fmla="*/ 226375 h 436045"/>
                        <a:gd name="connsiteX3" fmla="*/ 0 w 623519"/>
                        <a:gd name="connsiteY3" fmla="*/ 207366 h 436045"/>
                        <a:gd name="connsiteX4" fmla="*/ 171568 w 623519"/>
                        <a:gd name="connsiteY4" fmla="*/ 289737 h 436045"/>
                        <a:gd name="connsiteX5" fmla="*/ 145660 w 623519"/>
                        <a:gd name="connsiteY5" fmla="*/ 436045 h 436045"/>
                        <a:gd name="connsiteX6" fmla="*/ 272898 w 623519"/>
                        <a:gd name="connsiteY6" fmla="*/ 315082 h 436045"/>
                        <a:gd name="connsiteX7" fmla="*/ 431800 w 623519"/>
                        <a:gd name="connsiteY7" fmla="*/ 385356 h 436045"/>
                        <a:gd name="connsiteX8" fmla="*/ 571703 w 623519"/>
                        <a:gd name="connsiteY8" fmla="*/ 251720 h 436045"/>
                        <a:gd name="connsiteX9" fmla="*/ 623519 w 623519"/>
                        <a:gd name="connsiteY9" fmla="*/ 263816 h 436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23519" h="436045">
                          <a:moveTo>
                            <a:pt x="323562" y="0"/>
                          </a:moveTo>
                          <a:lnTo>
                            <a:pt x="374803" y="23041"/>
                          </a:lnTo>
                          <a:lnTo>
                            <a:pt x="228566" y="226375"/>
                          </a:lnTo>
                          <a:lnTo>
                            <a:pt x="0" y="207366"/>
                          </a:lnTo>
                          <a:lnTo>
                            <a:pt x="171568" y="289737"/>
                          </a:lnTo>
                          <a:lnTo>
                            <a:pt x="145660" y="436045"/>
                          </a:lnTo>
                          <a:lnTo>
                            <a:pt x="272898" y="315082"/>
                          </a:lnTo>
                          <a:lnTo>
                            <a:pt x="431800" y="385356"/>
                          </a:lnTo>
                          <a:lnTo>
                            <a:pt x="571703" y="251720"/>
                          </a:lnTo>
                          <a:lnTo>
                            <a:pt x="623519" y="263816"/>
                          </a:lnTo>
                        </a:path>
                      </a:pathLst>
                    </a:custGeom>
                    <a:noFill/>
                    <a:ln w="11515" cap="flat">
                      <a:solidFill>
                        <a:srgbClr val="FFFFF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fi-FI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Puolivapaa piirto 76">
                      <a:extLst>
                        <a:ext uri="{FF2B5EF4-FFF2-40B4-BE49-F238E27FC236}">
                          <a16:creationId xmlns:a16="http://schemas.microsoft.com/office/drawing/2014/main" id="{F1C7C3EA-E367-166F-0694-BD7231BF3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10657" y="5584112"/>
                      <a:ext cx="646548" cy="684884"/>
                    </a:xfrm>
                    <a:custGeom>
                      <a:avLst/>
                      <a:gdLst>
                        <a:gd name="connsiteX0" fmla="*/ 3454 w 646548"/>
                        <a:gd name="connsiteY0" fmla="*/ 684885 h 684884"/>
                        <a:gd name="connsiteX1" fmla="*/ 80603 w 646548"/>
                        <a:gd name="connsiteY1" fmla="*/ 654932 h 684884"/>
                        <a:gd name="connsiteX2" fmla="*/ 100177 w 646548"/>
                        <a:gd name="connsiteY2" fmla="*/ 546641 h 684884"/>
                        <a:gd name="connsiteX3" fmla="*/ 324713 w 646548"/>
                        <a:gd name="connsiteY3" fmla="*/ 514960 h 684884"/>
                        <a:gd name="connsiteX4" fmla="*/ 423740 w 646548"/>
                        <a:gd name="connsiteY4" fmla="*/ 368651 h 684884"/>
                        <a:gd name="connsiteX5" fmla="*/ 646548 w 646548"/>
                        <a:gd name="connsiteY5" fmla="*/ 368651 h 684884"/>
                        <a:gd name="connsiteX6" fmla="*/ 500312 w 646548"/>
                        <a:gd name="connsiteY6" fmla="*/ 228679 h 684884"/>
                        <a:gd name="connsiteX7" fmla="*/ 328744 w 646548"/>
                        <a:gd name="connsiteY7" fmla="*/ 266696 h 684884"/>
                        <a:gd name="connsiteX8" fmla="*/ 150842 w 646548"/>
                        <a:gd name="connsiteY8" fmla="*/ 171653 h 684884"/>
                        <a:gd name="connsiteX9" fmla="*/ 195173 w 646548"/>
                        <a:gd name="connsiteY9" fmla="*/ 0 h 684884"/>
                        <a:gd name="connsiteX10" fmla="*/ 67936 w 646548"/>
                        <a:gd name="connsiteY10" fmla="*/ 118084 h 684884"/>
                        <a:gd name="connsiteX11" fmla="*/ 2879 w 646548"/>
                        <a:gd name="connsiteY11" fmla="*/ 118084 h 684884"/>
                        <a:gd name="connsiteX12" fmla="*/ 0 w 646548"/>
                        <a:gd name="connsiteY12" fmla="*/ 94467 h 684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46548" h="684884">
                          <a:moveTo>
                            <a:pt x="3454" y="684885"/>
                          </a:moveTo>
                          <a:lnTo>
                            <a:pt x="80603" y="654932"/>
                          </a:lnTo>
                          <a:lnTo>
                            <a:pt x="100177" y="546641"/>
                          </a:lnTo>
                          <a:lnTo>
                            <a:pt x="324713" y="514960"/>
                          </a:lnTo>
                          <a:lnTo>
                            <a:pt x="423740" y="368651"/>
                          </a:lnTo>
                          <a:lnTo>
                            <a:pt x="646548" y="368651"/>
                          </a:lnTo>
                          <a:lnTo>
                            <a:pt x="500312" y="228679"/>
                          </a:lnTo>
                          <a:lnTo>
                            <a:pt x="328744" y="266696"/>
                          </a:lnTo>
                          <a:lnTo>
                            <a:pt x="150842" y="171653"/>
                          </a:lnTo>
                          <a:lnTo>
                            <a:pt x="195173" y="0"/>
                          </a:lnTo>
                          <a:lnTo>
                            <a:pt x="67936" y="118084"/>
                          </a:lnTo>
                          <a:lnTo>
                            <a:pt x="2879" y="118084"/>
                          </a:lnTo>
                          <a:lnTo>
                            <a:pt x="0" y="94467"/>
                          </a:lnTo>
                        </a:path>
                      </a:pathLst>
                    </a:custGeom>
                    <a:noFill/>
                    <a:ln w="11515" cap="flat">
                      <a:solidFill>
                        <a:srgbClr val="FFFFFF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fi-FI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78" name="Puolivapaa piirto 77">
                    <a:extLst>
                      <a:ext uri="{FF2B5EF4-FFF2-40B4-BE49-F238E27FC236}">
                        <a16:creationId xmlns:a16="http://schemas.microsoft.com/office/drawing/2014/main" id="{FD5955AB-CCC5-BE71-C7FF-5019A1A16F40}"/>
                      </a:ext>
                    </a:extLst>
                  </p:cNvPr>
                  <p:cNvSpPr/>
                  <p:nvPr/>
                </p:nvSpPr>
                <p:spPr>
                  <a:xfrm>
                    <a:off x="6374429" y="837150"/>
                    <a:ext cx="289593" cy="457358"/>
                  </a:xfrm>
                  <a:custGeom>
                    <a:avLst/>
                    <a:gdLst>
                      <a:gd name="connsiteX0" fmla="*/ 0 w 289593"/>
                      <a:gd name="connsiteY0" fmla="*/ 457358 h 457358"/>
                      <a:gd name="connsiteX1" fmla="*/ 69664 w 289593"/>
                      <a:gd name="connsiteY1" fmla="*/ 304713 h 457358"/>
                      <a:gd name="connsiteX2" fmla="*/ 267140 w 289593"/>
                      <a:gd name="connsiteY2" fmla="*/ 155525 h 457358"/>
                      <a:gd name="connsiteX3" fmla="*/ 289594 w 289593"/>
                      <a:gd name="connsiteY3" fmla="*/ 0 h 457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9593" h="457358">
                        <a:moveTo>
                          <a:pt x="0" y="457358"/>
                        </a:moveTo>
                        <a:lnTo>
                          <a:pt x="69664" y="304713"/>
                        </a:lnTo>
                        <a:lnTo>
                          <a:pt x="267140" y="155525"/>
                        </a:lnTo>
                        <a:lnTo>
                          <a:pt x="289594" y="0"/>
                        </a:lnTo>
                      </a:path>
                    </a:pathLst>
                  </a:custGeom>
                  <a:noFill/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Puolivapaa piirto 78">
                    <a:extLst>
                      <a:ext uri="{FF2B5EF4-FFF2-40B4-BE49-F238E27FC236}">
                        <a16:creationId xmlns:a16="http://schemas.microsoft.com/office/drawing/2014/main" id="{B111162F-D8D9-F594-EEF7-56C004980576}"/>
                      </a:ext>
                    </a:extLst>
                  </p:cNvPr>
                  <p:cNvSpPr/>
                  <p:nvPr/>
                </p:nvSpPr>
                <p:spPr>
                  <a:xfrm>
                    <a:off x="4911490" y="1510514"/>
                    <a:ext cx="14969" cy="69122"/>
                  </a:xfrm>
                  <a:custGeom>
                    <a:avLst/>
                    <a:gdLst>
                      <a:gd name="connsiteX0" fmla="*/ 0 w 14969"/>
                      <a:gd name="connsiteY0" fmla="*/ 69122 h 69122"/>
                      <a:gd name="connsiteX1" fmla="*/ 14969 w 14969"/>
                      <a:gd name="connsiteY1" fmla="*/ 0 h 69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969" h="69122">
                        <a:moveTo>
                          <a:pt x="0" y="69122"/>
                        </a:moveTo>
                        <a:lnTo>
                          <a:pt x="14969" y="0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0" name="Kuva 20">
                  <a:extLst>
                    <a:ext uri="{FF2B5EF4-FFF2-40B4-BE49-F238E27FC236}">
                      <a16:creationId xmlns:a16="http://schemas.microsoft.com/office/drawing/2014/main" id="{854232DA-F28C-0211-C2D1-D1F3713F1360}"/>
                    </a:ext>
                  </a:extLst>
                </p:cNvPr>
                <p:cNvGrpSpPr/>
                <p:nvPr/>
              </p:nvGrpSpPr>
              <p:grpSpPr>
                <a:xfrm>
                  <a:off x="6422790" y="396496"/>
                  <a:ext cx="241808" cy="108291"/>
                  <a:chOff x="6422790" y="396496"/>
                  <a:chExt cx="241808" cy="108291"/>
                </a:xfrm>
              </p:grpSpPr>
              <p:sp>
                <p:nvSpPr>
                  <p:cNvPr id="81" name="Puolivapaa piirto 80">
                    <a:extLst>
                      <a:ext uri="{FF2B5EF4-FFF2-40B4-BE49-F238E27FC236}">
                        <a16:creationId xmlns:a16="http://schemas.microsoft.com/office/drawing/2014/main" id="{53B145D7-4F37-9C05-BA8D-982C7AF3FD7B}"/>
                      </a:ext>
                    </a:extLst>
                  </p:cNvPr>
                  <p:cNvSpPr/>
                  <p:nvPr/>
                </p:nvSpPr>
                <p:spPr>
                  <a:xfrm>
                    <a:off x="6422790" y="396496"/>
                    <a:ext cx="16120" cy="6912"/>
                  </a:xfrm>
                  <a:custGeom>
                    <a:avLst/>
                    <a:gdLst>
                      <a:gd name="connsiteX0" fmla="*/ 0 w 16120"/>
                      <a:gd name="connsiteY0" fmla="*/ 0 h 6912"/>
                      <a:gd name="connsiteX1" fmla="*/ 16121 w 16120"/>
                      <a:gd name="connsiteY1" fmla="*/ 6912 h 6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120" h="6912">
                        <a:moveTo>
                          <a:pt x="0" y="0"/>
                        </a:moveTo>
                        <a:lnTo>
                          <a:pt x="16121" y="6912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Puolivapaa piirto 81">
                    <a:extLst>
                      <a:ext uri="{FF2B5EF4-FFF2-40B4-BE49-F238E27FC236}">
                        <a16:creationId xmlns:a16="http://schemas.microsoft.com/office/drawing/2014/main" id="{D5620FA9-A50E-631F-4C74-91A1ED8F7C83}"/>
                      </a:ext>
                    </a:extLst>
                  </p:cNvPr>
                  <p:cNvSpPr/>
                  <p:nvPr/>
                </p:nvSpPr>
                <p:spPr>
                  <a:xfrm>
                    <a:off x="6468849" y="417233"/>
                    <a:ext cx="164659" cy="73730"/>
                  </a:xfrm>
                  <a:custGeom>
                    <a:avLst/>
                    <a:gdLst>
                      <a:gd name="connsiteX0" fmla="*/ 0 w 164659"/>
                      <a:gd name="connsiteY0" fmla="*/ 0 h 73730"/>
                      <a:gd name="connsiteX1" fmla="*/ 164660 w 164659"/>
                      <a:gd name="connsiteY1" fmla="*/ 73730 h 7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659" h="73730">
                        <a:moveTo>
                          <a:pt x="0" y="0"/>
                        </a:moveTo>
                        <a:lnTo>
                          <a:pt x="164660" y="73730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custDash>
                      <a:ds d="427958" sp="427958"/>
                    </a:custDash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Puolivapaa piirto 82">
                    <a:extLst>
                      <a:ext uri="{FF2B5EF4-FFF2-40B4-BE49-F238E27FC236}">
                        <a16:creationId xmlns:a16="http://schemas.microsoft.com/office/drawing/2014/main" id="{ABD85C66-5341-1E92-CF96-3E06AA8CAB1A}"/>
                      </a:ext>
                    </a:extLst>
                  </p:cNvPr>
                  <p:cNvSpPr/>
                  <p:nvPr/>
                </p:nvSpPr>
                <p:spPr>
                  <a:xfrm>
                    <a:off x="6648478" y="497875"/>
                    <a:ext cx="16120" cy="6912"/>
                  </a:xfrm>
                  <a:custGeom>
                    <a:avLst/>
                    <a:gdLst>
                      <a:gd name="connsiteX0" fmla="*/ 0 w 16120"/>
                      <a:gd name="connsiteY0" fmla="*/ 0 h 6912"/>
                      <a:gd name="connsiteX1" fmla="*/ 16121 w 16120"/>
                      <a:gd name="connsiteY1" fmla="*/ 6912 h 6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120" h="6912">
                        <a:moveTo>
                          <a:pt x="0" y="0"/>
                        </a:moveTo>
                        <a:lnTo>
                          <a:pt x="16121" y="6912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4" name="Kuva 20">
                  <a:extLst>
                    <a:ext uri="{FF2B5EF4-FFF2-40B4-BE49-F238E27FC236}">
                      <a16:creationId xmlns:a16="http://schemas.microsoft.com/office/drawing/2014/main" id="{BD4D58F2-7EA4-8F4B-CDA3-731BB48B301A}"/>
                    </a:ext>
                  </a:extLst>
                </p:cNvPr>
                <p:cNvGrpSpPr/>
                <p:nvPr/>
              </p:nvGrpSpPr>
              <p:grpSpPr>
                <a:xfrm>
                  <a:off x="6861499" y="733467"/>
                  <a:ext cx="190567" cy="44353"/>
                  <a:chOff x="6861499" y="733467"/>
                  <a:chExt cx="190567" cy="44353"/>
                </a:xfrm>
                <a:noFill/>
              </p:grpSpPr>
              <p:sp>
                <p:nvSpPr>
                  <p:cNvPr id="85" name="Puolivapaa piirto 84">
                    <a:extLst>
                      <a:ext uri="{FF2B5EF4-FFF2-40B4-BE49-F238E27FC236}">
                        <a16:creationId xmlns:a16="http://schemas.microsoft.com/office/drawing/2014/main" id="{F9431A21-7114-DDC2-4915-CC2BCE2A0FA7}"/>
                      </a:ext>
                    </a:extLst>
                  </p:cNvPr>
                  <p:cNvSpPr/>
                  <p:nvPr/>
                </p:nvSpPr>
                <p:spPr>
                  <a:xfrm>
                    <a:off x="6861499" y="733467"/>
                    <a:ext cx="16696" cy="4032"/>
                  </a:xfrm>
                  <a:custGeom>
                    <a:avLst/>
                    <a:gdLst>
                      <a:gd name="connsiteX0" fmla="*/ 0 w 16696"/>
                      <a:gd name="connsiteY0" fmla="*/ 0 h 4032"/>
                      <a:gd name="connsiteX1" fmla="*/ 16696 w 16696"/>
                      <a:gd name="connsiteY1" fmla="*/ 4032 h 4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696" h="4032">
                        <a:moveTo>
                          <a:pt x="0" y="0"/>
                        </a:moveTo>
                        <a:lnTo>
                          <a:pt x="16696" y="4032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Puolivapaa piirto 85">
                    <a:extLst>
                      <a:ext uri="{FF2B5EF4-FFF2-40B4-BE49-F238E27FC236}">
                        <a16:creationId xmlns:a16="http://schemas.microsoft.com/office/drawing/2014/main" id="{7C846535-362C-A9A0-4247-2FE7393E0DC9}"/>
                      </a:ext>
                    </a:extLst>
                  </p:cNvPr>
                  <p:cNvSpPr/>
                  <p:nvPr/>
                </p:nvSpPr>
                <p:spPr>
                  <a:xfrm>
                    <a:off x="6909861" y="744987"/>
                    <a:ext cx="109964" cy="25344"/>
                  </a:xfrm>
                  <a:custGeom>
                    <a:avLst/>
                    <a:gdLst>
                      <a:gd name="connsiteX0" fmla="*/ 0 w 109964"/>
                      <a:gd name="connsiteY0" fmla="*/ 0 h 25344"/>
                      <a:gd name="connsiteX1" fmla="*/ 13242 w 109964"/>
                      <a:gd name="connsiteY1" fmla="*/ 2880 h 25344"/>
                      <a:gd name="connsiteX2" fmla="*/ 109965 w 109964"/>
                      <a:gd name="connsiteY2" fmla="*/ 25345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964" h="25344">
                        <a:moveTo>
                          <a:pt x="0" y="0"/>
                        </a:moveTo>
                        <a:lnTo>
                          <a:pt x="13242" y="2880"/>
                        </a:lnTo>
                        <a:lnTo>
                          <a:pt x="109965" y="25345"/>
                        </a:lnTo>
                      </a:path>
                    </a:pathLst>
                  </a:custGeom>
                  <a:noFill/>
                  <a:ln w="11515" cap="flat">
                    <a:solidFill>
                      <a:srgbClr val="FFFFFF"/>
                    </a:solidFill>
                    <a:custDash>
                      <a:ds d="419933" sp="419933"/>
                    </a:custDash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Puolivapaa piirto 86">
                    <a:extLst>
                      <a:ext uri="{FF2B5EF4-FFF2-40B4-BE49-F238E27FC236}">
                        <a16:creationId xmlns:a16="http://schemas.microsoft.com/office/drawing/2014/main" id="{71C7AA98-D321-6B1C-2A1F-F7E0EB23A5BC}"/>
                      </a:ext>
                    </a:extLst>
                  </p:cNvPr>
                  <p:cNvSpPr/>
                  <p:nvPr/>
                </p:nvSpPr>
                <p:spPr>
                  <a:xfrm>
                    <a:off x="7035371" y="774364"/>
                    <a:ext cx="16696" cy="3456"/>
                  </a:xfrm>
                  <a:custGeom>
                    <a:avLst/>
                    <a:gdLst>
                      <a:gd name="connsiteX0" fmla="*/ 0 w 16696"/>
                      <a:gd name="connsiteY0" fmla="*/ 0 h 3456"/>
                      <a:gd name="connsiteX1" fmla="*/ 16696 w 16696"/>
                      <a:gd name="connsiteY1" fmla="*/ 3456 h 3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696" h="3456">
                        <a:moveTo>
                          <a:pt x="0" y="0"/>
                        </a:moveTo>
                        <a:lnTo>
                          <a:pt x="16696" y="3456"/>
                        </a:lnTo>
                      </a:path>
                    </a:pathLst>
                  </a:custGeom>
                  <a:ln w="11515" cap="flat">
                    <a:solidFill>
                      <a:srgbClr val="FFFF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fi-FI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88" name="Kuva 22">
            <a:extLst>
              <a:ext uri="{FF2B5EF4-FFF2-40B4-BE49-F238E27FC236}">
                <a16:creationId xmlns:a16="http://schemas.microsoft.com/office/drawing/2014/main" id="{F3735503-575A-2A20-5068-78C34906BC9B}"/>
              </a:ext>
            </a:extLst>
          </p:cNvPr>
          <p:cNvSpPr/>
          <p:nvPr/>
        </p:nvSpPr>
        <p:spPr>
          <a:xfrm>
            <a:off x="4170101" y="3340477"/>
            <a:ext cx="624193" cy="628299"/>
          </a:xfrm>
          <a:custGeom>
            <a:avLst/>
            <a:gdLst>
              <a:gd name="connsiteX0" fmla="*/ 440018 w 880035"/>
              <a:gd name="connsiteY0" fmla="*/ 442912 h 885824"/>
              <a:gd name="connsiteX1" fmla="*/ 827990 w 880035"/>
              <a:gd name="connsiteY1" fmla="*/ 234315 h 885824"/>
              <a:gd name="connsiteX2" fmla="*/ 880035 w 880035"/>
              <a:gd name="connsiteY2" fmla="*/ 442912 h 885824"/>
              <a:gd name="connsiteX3" fmla="*/ 440018 w 880035"/>
              <a:gd name="connsiteY3" fmla="*/ 885825 h 885824"/>
              <a:gd name="connsiteX4" fmla="*/ 0 w 880035"/>
              <a:gd name="connsiteY4" fmla="*/ 442912 h 885824"/>
              <a:gd name="connsiteX5" fmla="*/ 440018 w 880035"/>
              <a:gd name="connsiteY5" fmla="*/ 0 h 885824"/>
              <a:gd name="connsiteX6" fmla="*/ 440964 w 880035"/>
              <a:gd name="connsiteY6" fmla="*/ 0 h 885824"/>
              <a:gd name="connsiteX7" fmla="*/ 440018 w 880035"/>
              <a:gd name="connsiteY7" fmla="*/ 442912 h 88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0035" h="885824">
                <a:moveTo>
                  <a:pt x="440018" y="442912"/>
                </a:moveTo>
                <a:lnTo>
                  <a:pt x="827990" y="234315"/>
                </a:lnTo>
                <a:cubicBezTo>
                  <a:pt x="862056" y="298133"/>
                  <a:pt x="880035" y="370522"/>
                  <a:pt x="880035" y="442912"/>
                </a:cubicBezTo>
                <a:cubicBezTo>
                  <a:pt x="880035" y="685800"/>
                  <a:pt x="681318" y="885825"/>
                  <a:pt x="440018" y="885825"/>
                </a:cubicBezTo>
                <a:cubicBezTo>
                  <a:pt x="198718" y="885825"/>
                  <a:pt x="0" y="686753"/>
                  <a:pt x="0" y="442912"/>
                </a:cubicBezTo>
                <a:cubicBezTo>
                  <a:pt x="0" y="199072"/>
                  <a:pt x="198718" y="0"/>
                  <a:pt x="440018" y="0"/>
                </a:cubicBezTo>
                <a:cubicBezTo>
                  <a:pt x="440018" y="0"/>
                  <a:pt x="440964" y="0"/>
                  <a:pt x="440964" y="0"/>
                </a:cubicBezTo>
                <a:lnTo>
                  <a:pt x="440018" y="442912"/>
                </a:lnTo>
                <a:close/>
              </a:path>
            </a:pathLst>
          </a:custGeom>
          <a:noFill/>
          <a:ln w="2857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Tekstiruutu 166">
            <a:extLst>
              <a:ext uri="{FF2B5EF4-FFF2-40B4-BE49-F238E27FC236}">
                <a16:creationId xmlns:a16="http://schemas.microsoft.com/office/drawing/2014/main" id="{129C3209-837F-0A7C-920D-9D679CB3C6FC}"/>
              </a:ext>
            </a:extLst>
          </p:cNvPr>
          <p:cNvSpPr txBox="1"/>
          <p:nvPr/>
        </p:nvSpPr>
        <p:spPr>
          <a:xfrm>
            <a:off x="8841563" y="4975852"/>
            <a:ext cx="192932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Our vision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energy system is clean, reliable and creates economic prosperity for Finland. Fingrid is the cornerstone of the energy system. </a:t>
            </a:r>
          </a:p>
        </p:txBody>
      </p:sp>
      <p:sp>
        <p:nvSpPr>
          <p:cNvPr id="168" name="Tekstiruutu 167">
            <a:extLst>
              <a:ext uri="{FF2B5EF4-FFF2-40B4-BE49-F238E27FC236}">
                <a16:creationId xmlns:a16="http://schemas.microsoft.com/office/drawing/2014/main" id="{0465F24E-3EEA-DBBB-B991-BECB9DE1F7B1}"/>
              </a:ext>
            </a:extLst>
          </p:cNvPr>
          <p:cNvSpPr txBox="1"/>
          <p:nvPr/>
        </p:nvSpPr>
        <p:spPr>
          <a:xfrm>
            <a:off x="7602554" y="4977546"/>
            <a:ext cx="135492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Our v</a:t>
            </a:r>
            <a:r>
              <a:rPr kumimoji="0" lang="fi-FI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alues</a:t>
            </a:r>
            <a:endParaRPr kumimoji="0" lang="fi-FI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Efficient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Responsible</a:t>
            </a:r>
          </a:p>
        </p:txBody>
      </p:sp>
      <p:sp>
        <p:nvSpPr>
          <p:cNvPr id="169" name="Tekstiruutu 168">
            <a:extLst>
              <a:ext uri="{FF2B5EF4-FFF2-40B4-BE49-F238E27FC236}">
                <a16:creationId xmlns:a16="http://schemas.microsoft.com/office/drawing/2014/main" id="{D4EE0ADD-B8DC-7931-4B8E-B3CBC17285A3}"/>
              </a:ext>
            </a:extLst>
          </p:cNvPr>
          <p:cNvSpPr txBox="1"/>
          <p:nvPr/>
        </p:nvSpPr>
        <p:spPr>
          <a:xfrm>
            <a:off x="2900267" y="4398532"/>
            <a:ext cx="177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527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personnel</a:t>
            </a: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Tekstiruutu 169">
            <a:extLst>
              <a:ext uri="{FF2B5EF4-FFF2-40B4-BE49-F238E27FC236}">
                <a16:creationId xmlns:a16="http://schemas.microsoft.com/office/drawing/2014/main" id="{2319D0B5-C571-248E-4480-8596B2BC3022}"/>
              </a:ext>
            </a:extLst>
          </p:cNvPr>
          <p:cNvSpPr txBox="1"/>
          <p:nvPr/>
        </p:nvSpPr>
        <p:spPr>
          <a:xfrm>
            <a:off x="2901078" y="5774948"/>
            <a:ext cx="134924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Personnel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75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Tekstiruutu 170">
            <a:extLst>
              <a:ext uri="{FF2B5EF4-FFF2-40B4-BE49-F238E27FC236}">
                <a16:creationId xmlns:a16="http://schemas.microsoft.com/office/drawing/2014/main" id="{B4C7A826-125E-A864-4341-92DADC48B912}"/>
              </a:ext>
            </a:extLst>
          </p:cNvPr>
          <p:cNvSpPr txBox="1"/>
          <p:nvPr/>
        </p:nvSpPr>
        <p:spPr>
          <a:xfrm>
            <a:off x="3896226" y="5774947"/>
            <a:ext cx="112493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Customers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Tekstiruutu 171">
            <a:extLst>
              <a:ext uri="{FF2B5EF4-FFF2-40B4-BE49-F238E27FC236}">
                <a16:creationId xmlns:a16="http://schemas.microsoft.com/office/drawing/2014/main" id="{0B50CB4B-F9C6-5810-64DE-F87927B275E8}"/>
              </a:ext>
            </a:extLst>
          </p:cNvPr>
          <p:cNvSpPr txBox="1"/>
          <p:nvPr/>
        </p:nvSpPr>
        <p:spPr>
          <a:xfrm>
            <a:off x="8776715" y="2494713"/>
            <a:ext cx="183712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Paid income taxes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30,4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Investments in the main grid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310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M€</a:t>
            </a:r>
          </a:p>
        </p:txBody>
      </p:sp>
    </p:spTree>
    <p:extLst>
      <p:ext uri="{BB962C8B-B14F-4D97-AF65-F5344CB8AC3E}">
        <p14:creationId xmlns:p14="http://schemas.microsoft.com/office/powerpoint/2010/main" val="421219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DE55C6-76C3-9086-43B9-44FEA1D05B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208" y="0"/>
            <a:ext cx="3981127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395F65C-8449-41DA-9AD3-31C9164C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828" y="620688"/>
            <a:ext cx="7274024" cy="907219"/>
          </a:xfrm>
        </p:spPr>
        <p:txBody>
          <a:bodyPr/>
          <a:lstStyle/>
          <a:p>
            <a:r>
              <a:rPr lang="en-GB" sz="3600" dirty="0"/>
              <a:t>Finland has excellent potential in the clean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F71C8-E025-C546-2B06-C0E05048C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710" y="6374369"/>
            <a:ext cx="1259271" cy="373932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57D0B28-D96F-A51F-1345-7F6493D055B1}"/>
              </a:ext>
            </a:extLst>
          </p:cNvPr>
          <p:cNvGraphicFramePr>
            <a:graphicFrameLocks/>
          </p:cNvGraphicFramePr>
          <p:nvPr/>
        </p:nvGraphicFramePr>
        <p:xfrm>
          <a:off x="191344" y="1970527"/>
          <a:ext cx="461577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66F8145-8202-BAD8-3916-CD2B09B9199E}"/>
              </a:ext>
            </a:extLst>
          </p:cNvPr>
          <p:cNvGraphicFramePr>
            <a:graphicFrameLocks/>
          </p:cNvGraphicFramePr>
          <p:nvPr/>
        </p:nvGraphicFramePr>
        <p:xfrm>
          <a:off x="4217998" y="1916832"/>
          <a:ext cx="433932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B35186-912C-5F1A-33B1-EE9FC1E1CD19}"/>
              </a:ext>
            </a:extLst>
          </p:cNvPr>
          <p:cNvSpPr txBox="1"/>
          <p:nvPr/>
        </p:nvSpPr>
        <p:spPr>
          <a:xfrm>
            <a:off x="654557" y="5672410"/>
            <a:ext cx="71268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Fingrid's forecasts for the development of electricity consumption and production: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/>
              </a:rPr>
              <a:t>Prospects for future electricity production and consumption updated – Fingrid prepares for substantial growth during the ongoing decade - Fingrid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E56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93A3FB-3405-2913-D437-9DB1F34DCB1A}"/>
              </a:ext>
            </a:extLst>
          </p:cNvPr>
          <p:cNvSpPr/>
          <p:nvPr/>
        </p:nvSpPr>
        <p:spPr>
          <a:xfrm>
            <a:off x="1271464" y="4973302"/>
            <a:ext cx="7920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4B59A-4BF7-0E12-F727-AA79699A394D}"/>
              </a:ext>
            </a:extLst>
          </p:cNvPr>
          <p:cNvSpPr/>
          <p:nvPr/>
        </p:nvSpPr>
        <p:spPr>
          <a:xfrm>
            <a:off x="2273811" y="5026996"/>
            <a:ext cx="7920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2B003-37C3-E439-CB12-5A8361B91AA1}"/>
              </a:ext>
            </a:extLst>
          </p:cNvPr>
          <p:cNvSpPr/>
          <p:nvPr/>
        </p:nvSpPr>
        <p:spPr>
          <a:xfrm>
            <a:off x="3276158" y="5000149"/>
            <a:ext cx="7920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814E9-19C2-8D1E-03D8-9CD1F279F631}"/>
              </a:ext>
            </a:extLst>
          </p:cNvPr>
          <p:cNvSpPr/>
          <p:nvPr/>
        </p:nvSpPr>
        <p:spPr>
          <a:xfrm>
            <a:off x="5017374" y="4950975"/>
            <a:ext cx="1510673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AA6630-92C8-C33F-64A2-D9A326273FC3}"/>
              </a:ext>
            </a:extLst>
          </p:cNvPr>
          <p:cNvSpPr/>
          <p:nvPr/>
        </p:nvSpPr>
        <p:spPr>
          <a:xfrm>
            <a:off x="6816109" y="5040024"/>
            <a:ext cx="127879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0F2FF-3901-4ABB-2386-CF86C5E99D1D}"/>
              </a:ext>
            </a:extLst>
          </p:cNvPr>
          <p:cNvSpPr txBox="1"/>
          <p:nvPr/>
        </p:nvSpPr>
        <p:spPr>
          <a:xfrm>
            <a:off x="1271464" y="4936774"/>
            <a:ext cx="6094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Onshore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EDE2B-4C5C-B30F-C9A5-B8F1F6A98A90}"/>
              </a:ext>
            </a:extLst>
          </p:cNvPr>
          <p:cNvSpPr txBox="1"/>
          <p:nvPr/>
        </p:nvSpPr>
        <p:spPr>
          <a:xfrm>
            <a:off x="2273811" y="4942955"/>
            <a:ext cx="6094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Offshore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wind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12FC3-0113-180F-0F80-384AC42CE846}"/>
              </a:ext>
            </a:extLst>
          </p:cNvPr>
          <p:cNvSpPr txBox="1"/>
          <p:nvPr/>
        </p:nvSpPr>
        <p:spPr>
          <a:xfrm>
            <a:off x="3215651" y="5000016"/>
            <a:ext cx="60948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0C66F-D42D-252B-539A-7A01B93564EF}"/>
              </a:ext>
            </a:extLst>
          </p:cNvPr>
          <p:cNvSpPr txBox="1"/>
          <p:nvPr/>
        </p:nvSpPr>
        <p:spPr>
          <a:xfrm>
            <a:off x="4973239" y="5000016"/>
            <a:ext cx="60948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Industry / Demand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61ED1-28A2-21F9-0C7E-8B5EDDB42CEA}"/>
              </a:ext>
            </a:extLst>
          </p:cNvPr>
          <p:cNvSpPr txBox="1"/>
          <p:nvPr/>
        </p:nvSpPr>
        <p:spPr>
          <a:xfrm>
            <a:off x="6723929" y="5004591"/>
            <a:ext cx="60948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BESS</a:t>
            </a:r>
          </a:p>
        </p:txBody>
      </p:sp>
    </p:spTree>
    <p:extLst>
      <p:ext uri="{BB962C8B-B14F-4D97-AF65-F5344CB8AC3E}">
        <p14:creationId xmlns:p14="http://schemas.microsoft.com/office/powerpoint/2010/main" val="267094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4F80-63C9-94F9-B448-986C6E2B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49"/>
            <a:ext cx="10946432" cy="1116000"/>
          </a:xfrm>
        </p:spPr>
        <p:txBody>
          <a:bodyPr/>
          <a:lstStyle/>
          <a:p>
            <a:r>
              <a:rPr lang="en-GB" dirty="0"/>
              <a:t>Electricity generation and consumption growing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B4B27-ABDE-4F0C-3011-87E4C98FC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39500" r="21126" b="24801"/>
          <a:stretch/>
        </p:blipFill>
        <p:spPr>
          <a:xfrm>
            <a:off x="6240016" y="2060848"/>
            <a:ext cx="5544616" cy="3366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432EE-996B-B3A9-728F-24444D46F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69" t="24801" r="21782" b="39762"/>
          <a:stretch/>
        </p:blipFill>
        <p:spPr>
          <a:xfrm>
            <a:off x="119336" y="2060848"/>
            <a:ext cx="5585687" cy="33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0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6D13528-119D-AE37-8367-60867AE599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8" imgH="328" progId="TCLayout.ActiveDocument.1">
                  <p:embed/>
                </p:oleObj>
              </mc:Choice>
              <mc:Fallback>
                <p:oleObj name="think-cell Slide" r:id="rId4" imgW="328" imgH="3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6D13528-119D-AE37-8367-60867AE599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3"/>
          <p:cNvSpPr>
            <a:spLocks noGrp="1" noChangeArrowheads="1"/>
          </p:cNvSpPr>
          <p:nvPr>
            <p:ph type="title"/>
          </p:nvPr>
        </p:nvSpPr>
        <p:spPr>
          <a:xfrm>
            <a:off x="603252" y="256987"/>
            <a:ext cx="10514013" cy="370639"/>
          </a:xfrm>
        </p:spPr>
        <p:txBody>
          <a:bodyPr vert="horz"/>
          <a:lstStyle/>
          <a:p>
            <a:r>
              <a:rPr lang="en-GB" sz="3200" dirty="0"/>
              <a:t>Huge grid investment needs</a:t>
            </a:r>
          </a:p>
        </p:txBody>
      </p:sp>
      <p:sp>
        <p:nvSpPr>
          <p:cNvPr id="58" name="Tekstikehys 136">
            <a:extLst>
              <a:ext uri="{FF2B5EF4-FFF2-40B4-BE49-F238E27FC236}">
                <a16:creationId xmlns:a16="http://schemas.microsoft.com/office/drawing/2014/main" id="{4578A7CA-C6EB-82B0-F2D7-BB88B782A820}"/>
              </a:ext>
            </a:extLst>
          </p:cNvPr>
          <p:cNvSpPr txBox="1"/>
          <p:nvPr/>
        </p:nvSpPr>
        <p:spPr>
          <a:xfrm>
            <a:off x="10528049" y="3085669"/>
            <a:ext cx="1245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– 2033: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6000 km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transmission lines and about 200 substation projects</a:t>
            </a: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89499-505F-543B-748A-ECB1A1294F2B}"/>
              </a:ext>
            </a:extLst>
          </p:cNvPr>
          <p:cNvGrpSpPr/>
          <p:nvPr/>
        </p:nvGrpSpPr>
        <p:grpSpPr>
          <a:xfrm>
            <a:off x="6164500" y="648882"/>
            <a:ext cx="4171222" cy="6047756"/>
            <a:chOff x="7808744" y="523047"/>
            <a:chExt cx="4171222" cy="6047756"/>
          </a:xfrm>
        </p:grpSpPr>
        <p:pic>
          <p:nvPicPr>
            <p:cNvPr id="134" name="Picture 18">
              <a:extLst>
                <a:ext uri="{FF2B5EF4-FFF2-40B4-BE49-F238E27FC236}">
                  <a16:creationId xmlns:a16="http://schemas.microsoft.com/office/drawing/2014/main" id="{8A67188D-9B1C-7DBF-2D4C-13EA63D34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744" y="523047"/>
              <a:ext cx="4096867" cy="6047756"/>
            </a:xfrm>
            <a:prstGeom prst="rect">
              <a:avLst/>
            </a:prstGeom>
          </p:spPr>
        </p:pic>
        <p:cxnSp>
          <p:nvCxnSpPr>
            <p:cNvPr id="135" name="Straight Connector 19">
              <a:extLst>
                <a:ext uri="{FF2B5EF4-FFF2-40B4-BE49-F238E27FC236}">
                  <a16:creationId xmlns:a16="http://schemas.microsoft.com/office/drawing/2014/main" id="{86F880F7-BF19-A8E7-B093-81D372934B4A}"/>
                </a:ext>
              </a:extLst>
            </p:cNvPr>
            <p:cNvCxnSpPr/>
            <p:nvPr/>
          </p:nvCxnSpPr>
          <p:spPr>
            <a:xfrm>
              <a:off x="7937972" y="753506"/>
              <a:ext cx="504056" cy="0"/>
            </a:xfrm>
            <a:prstGeom prst="line">
              <a:avLst/>
            </a:prstGeom>
            <a:ln w="349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20">
              <a:extLst>
                <a:ext uri="{FF2B5EF4-FFF2-40B4-BE49-F238E27FC236}">
                  <a16:creationId xmlns:a16="http://schemas.microsoft.com/office/drawing/2014/main" id="{0A5D78AB-EA7F-3C63-5C2B-E3E1BE50B950}"/>
                </a:ext>
              </a:extLst>
            </p:cNvPr>
            <p:cNvCxnSpPr/>
            <p:nvPr/>
          </p:nvCxnSpPr>
          <p:spPr>
            <a:xfrm>
              <a:off x="7937972" y="1004676"/>
              <a:ext cx="504056" cy="0"/>
            </a:xfrm>
            <a:prstGeom prst="line">
              <a:avLst/>
            </a:prstGeom>
            <a:ln w="34925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21">
              <a:extLst>
                <a:ext uri="{FF2B5EF4-FFF2-40B4-BE49-F238E27FC236}">
                  <a16:creationId xmlns:a16="http://schemas.microsoft.com/office/drawing/2014/main" id="{A68271B6-7950-C1F0-0341-6BD040A36FCA}"/>
                </a:ext>
              </a:extLst>
            </p:cNvPr>
            <p:cNvSpPr txBox="1"/>
            <p:nvPr/>
          </p:nvSpPr>
          <p:spPr>
            <a:xfrm>
              <a:off x="8523257" y="583620"/>
              <a:ext cx="1343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E56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Investment plan of the main grid</a:t>
              </a:r>
            </a:p>
          </p:txBody>
        </p:sp>
        <p:sp>
          <p:nvSpPr>
            <p:cNvPr id="138" name="TextBox 22">
              <a:extLst>
                <a:ext uri="{FF2B5EF4-FFF2-40B4-BE49-F238E27FC236}">
                  <a16:creationId xmlns:a16="http://schemas.microsoft.com/office/drawing/2014/main" id="{33715B18-040A-E23C-A117-05C481ED2B8C}"/>
                </a:ext>
              </a:extLst>
            </p:cNvPr>
            <p:cNvSpPr txBox="1"/>
            <p:nvPr/>
          </p:nvSpPr>
          <p:spPr>
            <a:xfrm>
              <a:off x="8506883" y="883306"/>
              <a:ext cx="13034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E56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 main grid</a:t>
              </a:r>
            </a:p>
          </p:txBody>
        </p:sp>
        <p:sp>
          <p:nvSpPr>
            <p:cNvPr id="133" name="TextBox 24">
              <a:extLst>
                <a:ext uri="{FF2B5EF4-FFF2-40B4-BE49-F238E27FC236}">
                  <a16:creationId xmlns:a16="http://schemas.microsoft.com/office/drawing/2014/main" id="{9682BA9B-E4F7-072B-9F18-1DF8A7BA0EEA}"/>
                </a:ext>
              </a:extLst>
            </p:cNvPr>
            <p:cNvSpPr txBox="1"/>
            <p:nvPr/>
          </p:nvSpPr>
          <p:spPr>
            <a:xfrm>
              <a:off x="8905305" y="3967383"/>
              <a:ext cx="1091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>
                <a:defRPr sz="900">
                  <a:solidFill>
                    <a:schemeClr val="accent2"/>
                  </a:solidFill>
                  <a:effectLst>
                    <a:glow rad="127000">
                      <a:schemeClr val="bg1">
                        <a:alpha val="50000"/>
                      </a:schemeClr>
                    </a:glow>
                  </a:effectLst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E5660"/>
                  </a:solidFill>
                  <a:effectLst>
                    <a:glow rad="127000">
                      <a:prstClr val="white">
                        <a:alpha val="50000"/>
                      </a:prstClr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Middle</a:t>
              </a:r>
              <a:r>
                <a:rPr kumimoji="0" lang="fi-F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3E5660"/>
                  </a:solidFill>
                  <a:effectLst>
                    <a:glow rad="127000">
                      <a:prstClr val="white">
                        <a:alpha val="50000"/>
                      </a:prstClr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-Finland cross </a:t>
              </a:r>
              <a:r>
                <a:rPr kumimoji="0" lang="fi-FI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E5660"/>
                  </a:solidFill>
                  <a:effectLst>
                    <a:glow rad="127000">
                      <a:prstClr val="white">
                        <a:alpha val="50000"/>
                      </a:prstClr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section</a:t>
              </a:r>
              <a:endPara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>
                  <a:glow rad="127000">
                    <a:prstClr val="white">
                      <a:alpha val="50000"/>
                    </a:prstClr>
                  </a:glo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TextBox 25">
              <a:extLst>
                <a:ext uri="{FF2B5EF4-FFF2-40B4-BE49-F238E27FC236}">
                  <a16:creationId xmlns:a16="http://schemas.microsoft.com/office/drawing/2014/main" id="{64A9409D-C651-F836-0F15-6E2A0E98F708}"/>
                </a:ext>
              </a:extLst>
            </p:cNvPr>
            <p:cNvSpPr txBox="1"/>
            <p:nvPr/>
          </p:nvSpPr>
          <p:spPr>
            <a:xfrm>
              <a:off x="11080248" y="2683747"/>
              <a:ext cx="899718" cy="369332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>
              <a:defPPr>
                <a:defRPr lang="fi-FI"/>
              </a:defPPr>
              <a:lvl1pPr>
                <a:defRPr sz="900">
                  <a:solidFill>
                    <a:schemeClr val="accent2"/>
                  </a:solidFill>
                  <a:effectLst>
                    <a:glow rad="127000">
                      <a:schemeClr val="bg1">
                        <a:alpha val="50000"/>
                      </a:schemeClr>
                    </a:glow>
                  </a:effectLst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3E5660"/>
                  </a:solidFill>
                  <a:effectLst>
                    <a:glow rad="127000">
                      <a:prstClr val="white">
                        <a:alpha val="50000"/>
                      </a:prstClr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Kemi-Oulujoki cross </a:t>
              </a:r>
              <a:r>
                <a:rPr kumimoji="0" lang="fi-FI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E5660"/>
                  </a:solidFill>
                  <a:effectLst>
                    <a:glow rad="127000">
                      <a:prstClr val="white">
                        <a:alpha val="50000"/>
                      </a:prstClr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section</a:t>
              </a:r>
              <a:endPara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>
                  <a:glow rad="127000">
                    <a:prstClr val="white">
                      <a:alpha val="50000"/>
                    </a:prstClr>
                  </a:glo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Rounded Rectangle 33">
              <a:extLst>
                <a:ext uri="{FF2B5EF4-FFF2-40B4-BE49-F238E27FC236}">
                  <a16:creationId xmlns:a16="http://schemas.microsoft.com/office/drawing/2014/main" id="{23A7461E-4BD4-B549-7816-E1A1CD89BACB}"/>
                </a:ext>
              </a:extLst>
            </p:cNvPr>
            <p:cNvSpPr/>
            <p:nvPr/>
          </p:nvSpPr>
          <p:spPr>
            <a:xfrm>
              <a:off x="10884223" y="4385809"/>
              <a:ext cx="562895" cy="16012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Lake Line</a:t>
              </a:r>
              <a:endPara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Freeform: Shape 26">
              <a:extLst>
                <a:ext uri="{FF2B5EF4-FFF2-40B4-BE49-F238E27FC236}">
                  <a16:creationId xmlns:a16="http://schemas.microsoft.com/office/drawing/2014/main" id="{B6DB6029-F9B2-0AAF-A957-CF64B9A3C49C}"/>
                </a:ext>
              </a:extLst>
            </p:cNvPr>
            <p:cNvSpPr/>
            <p:nvPr/>
          </p:nvSpPr>
          <p:spPr>
            <a:xfrm>
              <a:off x="10412957" y="4111615"/>
              <a:ext cx="149773" cy="66582"/>
            </a:xfrm>
            <a:custGeom>
              <a:avLst/>
              <a:gdLst>
                <a:gd name="connsiteX0" fmla="*/ 95003 w 95003"/>
                <a:gd name="connsiteY0" fmla="*/ 35626 h 35626"/>
                <a:gd name="connsiteX1" fmla="*/ 0 w 95003"/>
                <a:gd name="connsiteY1" fmla="*/ 0 h 35626"/>
                <a:gd name="connsiteX0" fmla="*/ 137866 w 137866"/>
                <a:gd name="connsiteY0" fmla="*/ 57057 h 57057"/>
                <a:gd name="connsiteX1" fmla="*/ 0 w 137866"/>
                <a:gd name="connsiteY1" fmla="*/ 0 h 57057"/>
                <a:gd name="connsiteX0" fmla="*/ 149773 w 149773"/>
                <a:gd name="connsiteY0" fmla="*/ 66582 h 66582"/>
                <a:gd name="connsiteX1" fmla="*/ 0 w 149773"/>
                <a:gd name="connsiteY1" fmla="*/ 0 h 6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773" h="66582">
                  <a:moveTo>
                    <a:pt x="149773" y="66582"/>
                  </a:moveTo>
                  <a:cubicBezTo>
                    <a:pt x="118105" y="54707"/>
                    <a:pt x="31668" y="11875"/>
                    <a:pt x="0" y="0"/>
                  </a:cubicBez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Freeform 18">
              <a:extLst>
                <a:ext uri="{FF2B5EF4-FFF2-40B4-BE49-F238E27FC236}">
                  <a16:creationId xmlns:a16="http://schemas.microsoft.com/office/drawing/2014/main" id="{75A8A0FB-E493-7B2D-9F27-DDECAAE04F09}"/>
                </a:ext>
              </a:extLst>
            </p:cNvPr>
            <p:cNvSpPr/>
            <p:nvPr/>
          </p:nvSpPr>
          <p:spPr>
            <a:xfrm>
              <a:off x="9932961" y="2990741"/>
              <a:ext cx="93133" cy="12700"/>
            </a:xfrm>
            <a:custGeom>
              <a:avLst/>
              <a:gdLst>
                <a:gd name="connsiteX0" fmla="*/ 0 w 93133"/>
                <a:gd name="connsiteY0" fmla="*/ 0 h 12700"/>
                <a:gd name="connsiteX1" fmla="*/ 93133 w 93133"/>
                <a:gd name="connsiteY1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133" h="12700">
                  <a:moveTo>
                    <a:pt x="0" y="0"/>
                  </a:moveTo>
                  <a:lnTo>
                    <a:pt x="93133" y="12700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8" name="Straight Connector 32">
              <a:extLst>
                <a:ext uri="{FF2B5EF4-FFF2-40B4-BE49-F238E27FC236}">
                  <a16:creationId xmlns:a16="http://schemas.microsoft.com/office/drawing/2014/main" id="{47387FFC-4A9B-D767-A1A2-93817E668C28}"/>
                </a:ext>
              </a:extLst>
            </p:cNvPr>
            <p:cNvCxnSpPr/>
            <p:nvPr/>
          </p:nvCxnSpPr>
          <p:spPr>
            <a:xfrm flipH="1">
              <a:off x="9192344" y="5440936"/>
              <a:ext cx="375298" cy="51836"/>
            </a:xfrm>
            <a:prstGeom prst="line">
              <a:avLst/>
            </a:prstGeom>
            <a:ln w="12700">
              <a:solidFill>
                <a:srgbClr val="2F7EBE"/>
              </a:solidFill>
              <a:tailEnd type="none"/>
            </a:ln>
            <a:effectLst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33">
              <a:extLst>
                <a:ext uri="{FF2B5EF4-FFF2-40B4-BE49-F238E27FC236}">
                  <a16:creationId xmlns:a16="http://schemas.microsoft.com/office/drawing/2014/main" id="{377F7597-DB06-0394-1A9C-9A1EC3DBA499}"/>
                </a:ext>
              </a:extLst>
            </p:cNvPr>
            <p:cNvCxnSpPr/>
            <p:nvPr/>
          </p:nvCxnSpPr>
          <p:spPr>
            <a:xfrm flipH="1">
              <a:off x="9192344" y="5466847"/>
              <a:ext cx="375298" cy="51836"/>
            </a:xfrm>
            <a:prstGeom prst="line">
              <a:avLst/>
            </a:prstGeom>
            <a:ln w="12700">
              <a:solidFill>
                <a:srgbClr val="2F7EBE"/>
              </a:solidFill>
              <a:tailEnd type="none"/>
            </a:ln>
            <a:effectLst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Freeform 43">
              <a:extLst>
                <a:ext uri="{FF2B5EF4-FFF2-40B4-BE49-F238E27FC236}">
                  <a16:creationId xmlns:a16="http://schemas.microsoft.com/office/drawing/2014/main" id="{5181CA98-CC18-D5EB-67E3-252050E84230}"/>
                </a:ext>
              </a:extLst>
            </p:cNvPr>
            <p:cNvSpPr/>
            <p:nvPr/>
          </p:nvSpPr>
          <p:spPr>
            <a:xfrm>
              <a:off x="10210333" y="4783326"/>
              <a:ext cx="119275" cy="790082"/>
            </a:xfrm>
            <a:custGeom>
              <a:avLst/>
              <a:gdLst>
                <a:gd name="connsiteX0" fmla="*/ 0 w 45393"/>
                <a:gd name="connsiteY0" fmla="*/ 0 h 703623"/>
                <a:gd name="connsiteX1" fmla="*/ 43395 w 45393"/>
                <a:gd name="connsiteY1" fmla="*/ 195279 h 703623"/>
                <a:gd name="connsiteX2" fmla="*/ 34096 w 45393"/>
                <a:gd name="connsiteY2" fmla="*/ 703623 h 703623"/>
                <a:gd name="connsiteX0" fmla="*/ 0 w 79069"/>
                <a:gd name="connsiteY0" fmla="*/ 0 h 728146"/>
                <a:gd name="connsiteX1" fmla="*/ 77071 w 79069"/>
                <a:gd name="connsiteY1" fmla="*/ 219802 h 728146"/>
                <a:gd name="connsiteX2" fmla="*/ 67772 w 79069"/>
                <a:gd name="connsiteY2" fmla="*/ 728146 h 728146"/>
                <a:gd name="connsiteX0" fmla="*/ 0 w 79069"/>
                <a:gd name="connsiteY0" fmla="*/ 0 h 728146"/>
                <a:gd name="connsiteX1" fmla="*/ 77071 w 79069"/>
                <a:gd name="connsiteY1" fmla="*/ 219802 h 728146"/>
                <a:gd name="connsiteX2" fmla="*/ 67772 w 79069"/>
                <a:gd name="connsiteY2" fmla="*/ 728146 h 728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69" h="728146">
                  <a:moveTo>
                    <a:pt x="0" y="0"/>
                  </a:moveTo>
                  <a:cubicBezTo>
                    <a:pt x="28477" y="45693"/>
                    <a:pt x="71388" y="102532"/>
                    <a:pt x="77071" y="219802"/>
                  </a:cubicBezTo>
                  <a:cubicBezTo>
                    <a:pt x="82754" y="337072"/>
                    <a:pt x="75263" y="532609"/>
                    <a:pt x="67772" y="728146"/>
                  </a:cubicBez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Freeform 48">
              <a:extLst>
                <a:ext uri="{FF2B5EF4-FFF2-40B4-BE49-F238E27FC236}">
                  <a16:creationId xmlns:a16="http://schemas.microsoft.com/office/drawing/2014/main" id="{C58C1B6E-6138-FFFA-D8EE-96DF9F733B19}"/>
                </a:ext>
              </a:extLst>
            </p:cNvPr>
            <p:cNvSpPr/>
            <p:nvPr/>
          </p:nvSpPr>
          <p:spPr>
            <a:xfrm>
              <a:off x="9744050" y="5436986"/>
              <a:ext cx="252819" cy="167758"/>
            </a:xfrm>
            <a:custGeom>
              <a:avLst/>
              <a:gdLst>
                <a:gd name="connsiteX0" fmla="*/ 0 w 252819"/>
                <a:gd name="connsiteY0" fmla="*/ 0 h 167758"/>
                <a:gd name="connsiteX1" fmla="*/ 252819 w 252819"/>
                <a:gd name="connsiteY1" fmla="*/ 167758 h 16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819" h="167758">
                  <a:moveTo>
                    <a:pt x="0" y="0"/>
                  </a:moveTo>
                  <a:lnTo>
                    <a:pt x="252819" y="167758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Freeform 38">
              <a:extLst>
                <a:ext uri="{FF2B5EF4-FFF2-40B4-BE49-F238E27FC236}">
                  <a16:creationId xmlns:a16="http://schemas.microsoft.com/office/drawing/2014/main" id="{FE401F69-566B-D880-9A77-D3267247F9DE}"/>
                </a:ext>
              </a:extLst>
            </p:cNvPr>
            <p:cNvSpPr/>
            <p:nvPr/>
          </p:nvSpPr>
          <p:spPr>
            <a:xfrm>
              <a:off x="10283888" y="3049572"/>
              <a:ext cx="851135" cy="351693"/>
            </a:xfrm>
            <a:custGeom>
              <a:avLst/>
              <a:gdLst>
                <a:gd name="connsiteX0" fmla="*/ 0 w 867507"/>
                <a:gd name="connsiteY0" fmla="*/ 351693 h 351693"/>
                <a:gd name="connsiteX1" fmla="*/ 158261 w 867507"/>
                <a:gd name="connsiteY1" fmla="*/ 339970 h 351693"/>
                <a:gd name="connsiteX2" fmla="*/ 287215 w 867507"/>
                <a:gd name="connsiteY2" fmla="*/ 310662 h 351693"/>
                <a:gd name="connsiteX3" fmla="*/ 451338 w 867507"/>
                <a:gd name="connsiteY3" fmla="*/ 234462 h 351693"/>
                <a:gd name="connsiteX4" fmla="*/ 656492 w 867507"/>
                <a:gd name="connsiteY4" fmla="*/ 146539 h 351693"/>
                <a:gd name="connsiteX5" fmla="*/ 867507 w 867507"/>
                <a:gd name="connsiteY5" fmla="*/ 0 h 351693"/>
                <a:gd name="connsiteX0" fmla="*/ 0 w 867507"/>
                <a:gd name="connsiteY0" fmla="*/ 351693 h 351693"/>
                <a:gd name="connsiteX1" fmla="*/ 158261 w 867507"/>
                <a:gd name="connsiteY1" fmla="*/ 339970 h 351693"/>
                <a:gd name="connsiteX2" fmla="*/ 287215 w 867507"/>
                <a:gd name="connsiteY2" fmla="*/ 310662 h 351693"/>
                <a:gd name="connsiteX3" fmla="*/ 486507 w 867507"/>
                <a:gd name="connsiteY3" fmla="*/ 252047 h 351693"/>
                <a:gd name="connsiteX4" fmla="*/ 656492 w 867507"/>
                <a:gd name="connsiteY4" fmla="*/ 146539 h 351693"/>
                <a:gd name="connsiteX5" fmla="*/ 867507 w 867507"/>
                <a:gd name="connsiteY5" fmla="*/ 0 h 351693"/>
                <a:gd name="connsiteX0" fmla="*/ 0 w 867507"/>
                <a:gd name="connsiteY0" fmla="*/ 351693 h 351693"/>
                <a:gd name="connsiteX1" fmla="*/ 158261 w 867507"/>
                <a:gd name="connsiteY1" fmla="*/ 339970 h 351693"/>
                <a:gd name="connsiteX2" fmla="*/ 287215 w 867507"/>
                <a:gd name="connsiteY2" fmla="*/ 310662 h 351693"/>
                <a:gd name="connsiteX3" fmla="*/ 486507 w 867507"/>
                <a:gd name="connsiteY3" fmla="*/ 257909 h 351693"/>
                <a:gd name="connsiteX4" fmla="*/ 656492 w 867507"/>
                <a:gd name="connsiteY4" fmla="*/ 146539 h 351693"/>
                <a:gd name="connsiteX5" fmla="*/ 867507 w 867507"/>
                <a:gd name="connsiteY5" fmla="*/ 0 h 351693"/>
                <a:gd name="connsiteX0" fmla="*/ 0 w 867507"/>
                <a:gd name="connsiteY0" fmla="*/ 351693 h 351693"/>
                <a:gd name="connsiteX1" fmla="*/ 158261 w 867507"/>
                <a:gd name="connsiteY1" fmla="*/ 339970 h 351693"/>
                <a:gd name="connsiteX2" fmla="*/ 287215 w 867507"/>
                <a:gd name="connsiteY2" fmla="*/ 310662 h 351693"/>
                <a:gd name="connsiteX3" fmla="*/ 486507 w 867507"/>
                <a:gd name="connsiteY3" fmla="*/ 252048 h 351693"/>
                <a:gd name="connsiteX4" fmla="*/ 656492 w 867507"/>
                <a:gd name="connsiteY4" fmla="*/ 146539 h 351693"/>
                <a:gd name="connsiteX5" fmla="*/ 867507 w 867507"/>
                <a:gd name="connsiteY5" fmla="*/ 0 h 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507" h="351693">
                  <a:moveTo>
                    <a:pt x="0" y="351693"/>
                  </a:moveTo>
                  <a:lnTo>
                    <a:pt x="158261" y="339970"/>
                  </a:lnTo>
                  <a:lnTo>
                    <a:pt x="287215" y="310662"/>
                  </a:lnTo>
                  <a:lnTo>
                    <a:pt x="486507" y="252048"/>
                  </a:lnTo>
                  <a:lnTo>
                    <a:pt x="656492" y="146539"/>
                  </a:lnTo>
                  <a:lnTo>
                    <a:pt x="867507" y="0"/>
                  </a:lnTo>
                </a:path>
              </a:pathLst>
            </a:custGeom>
            <a:noFill/>
            <a:ln w="25400">
              <a:gradFill>
                <a:gsLst>
                  <a:gs pos="36000">
                    <a:srgbClr val="6C8F9F"/>
                  </a:gs>
                  <a:gs pos="92000">
                    <a:srgbClr val="6C8F9F">
                      <a:alpha val="25000"/>
                    </a:srgbClr>
                  </a:gs>
                  <a:gs pos="9000">
                    <a:srgbClr val="6C8F9F">
                      <a:alpha val="30000"/>
                    </a:srgbClr>
                  </a:gs>
                  <a:gs pos="53000">
                    <a:srgbClr val="6C8F9F"/>
                  </a:gs>
                  <a:gs pos="67000">
                    <a:srgbClr val="6C8F9F"/>
                  </a:gs>
                </a:gsLst>
                <a:lin ang="5400000" scaled="1"/>
              </a:gradFill>
              <a:prstDash val="sysDot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: Shape 48">
              <a:extLst>
                <a:ext uri="{FF2B5EF4-FFF2-40B4-BE49-F238E27FC236}">
                  <a16:creationId xmlns:a16="http://schemas.microsoft.com/office/drawing/2014/main" id="{3C80ECFB-B616-68FC-C509-AD0039E4BD83}"/>
                </a:ext>
              </a:extLst>
            </p:cNvPr>
            <p:cNvSpPr/>
            <p:nvPr/>
          </p:nvSpPr>
          <p:spPr>
            <a:xfrm>
              <a:off x="10022479" y="4503404"/>
              <a:ext cx="241439" cy="343569"/>
            </a:xfrm>
            <a:custGeom>
              <a:avLst/>
              <a:gdLst>
                <a:gd name="connsiteX0" fmla="*/ 0 w 258052"/>
                <a:gd name="connsiteY0" fmla="*/ 0 h 398296"/>
                <a:gd name="connsiteX1" fmla="*/ 95367 w 258052"/>
                <a:gd name="connsiteY1" fmla="*/ 134635 h 398296"/>
                <a:gd name="connsiteX2" fmla="*/ 162685 w 258052"/>
                <a:gd name="connsiteY2" fmla="*/ 241222 h 398296"/>
                <a:gd name="connsiteX3" fmla="*/ 258052 w 258052"/>
                <a:gd name="connsiteY3" fmla="*/ 398296 h 398296"/>
                <a:gd name="connsiteX0" fmla="*/ 0 w 265196"/>
                <a:gd name="connsiteY0" fmla="*/ 0 h 360196"/>
                <a:gd name="connsiteX1" fmla="*/ 95367 w 265196"/>
                <a:gd name="connsiteY1" fmla="*/ 134635 h 360196"/>
                <a:gd name="connsiteX2" fmla="*/ 162685 w 265196"/>
                <a:gd name="connsiteY2" fmla="*/ 241222 h 360196"/>
                <a:gd name="connsiteX3" fmla="*/ 265196 w 265196"/>
                <a:gd name="connsiteY3" fmla="*/ 360196 h 360196"/>
                <a:gd name="connsiteX0" fmla="*/ 0 w 272020"/>
                <a:gd name="connsiteY0" fmla="*/ 0 h 339724"/>
                <a:gd name="connsiteX1" fmla="*/ 102191 w 272020"/>
                <a:gd name="connsiteY1" fmla="*/ 114163 h 339724"/>
                <a:gd name="connsiteX2" fmla="*/ 169509 w 272020"/>
                <a:gd name="connsiteY2" fmla="*/ 220750 h 339724"/>
                <a:gd name="connsiteX3" fmla="*/ 272020 w 272020"/>
                <a:gd name="connsiteY3" fmla="*/ 339724 h 339724"/>
                <a:gd name="connsiteX0" fmla="*/ 0 w 258372"/>
                <a:gd name="connsiteY0" fmla="*/ 0 h 336312"/>
                <a:gd name="connsiteX1" fmla="*/ 88543 w 258372"/>
                <a:gd name="connsiteY1" fmla="*/ 110751 h 336312"/>
                <a:gd name="connsiteX2" fmla="*/ 155861 w 258372"/>
                <a:gd name="connsiteY2" fmla="*/ 217338 h 336312"/>
                <a:gd name="connsiteX3" fmla="*/ 258372 w 258372"/>
                <a:gd name="connsiteY3" fmla="*/ 336312 h 336312"/>
                <a:gd name="connsiteX0" fmla="*/ 0 w 241439"/>
                <a:gd name="connsiteY0" fmla="*/ 0 h 343569"/>
                <a:gd name="connsiteX1" fmla="*/ 88543 w 241439"/>
                <a:gd name="connsiteY1" fmla="*/ 110751 h 343569"/>
                <a:gd name="connsiteX2" fmla="*/ 155861 w 241439"/>
                <a:gd name="connsiteY2" fmla="*/ 217338 h 343569"/>
                <a:gd name="connsiteX3" fmla="*/ 241439 w 241439"/>
                <a:gd name="connsiteY3" fmla="*/ 343569 h 3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439" h="343569">
                  <a:moveTo>
                    <a:pt x="0" y="0"/>
                  </a:moveTo>
                  <a:lnTo>
                    <a:pt x="88543" y="110751"/>
                  </a:lnTo>
                  <a:lnTo>
                    <a:pt x="155861" y="217338"/>
                  </a:lnTo>
                  <a:cubicBezTo>
                    <a:pt x="187650" y="269696"/>
                    <a:pt x="209650" y="291211"/>
                    <a:pt x="241439" y="343569"/>
                  </a:cubicBez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Freeform: Shape 52">
              <a:extLst>
                <a:ext uri="{FF2B5EF4-FFF2-40B4-BE49-F238E27FC236}">
                  <a16:creationId xmlns:a16="http://schemas.microsoft.com/office/drawing/2014/main" id="{E16BABE8-3DE8-3CB4-E5C4-431F4B451847}"/>
                </a:ext>
              </a:extLst>
            </p:cNvPr>
            <p:cNvSpPr/>
            <p:nvPr/>
          </p:nvSpPr>
          <p:spPr>
            <a:xfrm>
              <a:off x="9553684" y="4858789"/>
              <a:ext cx="475923" cy="424478"/>
            </a:xfrm>
            <a:custGeom>
              <a:avLst/>
              <a:gdLst>
                <a:gd name="connsiteX0" fmla="*/ 0 w 443175"/>
                <a:gd name="connsiteY0" fmla="*/ 0 h 437566"/>
                <a:gd name="connsiteX1" fmla="*/ 145855 w 443175"/>
                <a:gd name="connsiteY1" fmla="*/ 78538 h 437566"/>
                <a:gd name="connsiteX2" fmla="*/ 224393 w 443175"/>
                <a:gd name="connsiteY2" fmla="*/ 173905 h 437566"/>
                <a:gd name="connsiteX3" fmla="*/ 353418 w 443175"/>
                <a:gd name="connsiteY3" fmla="*/ 308540 h 437566"/>
                <a:gd name="connsiteX4" fmla="*/ 443175 w 443175"/>
                <a:gd name="connsiteY4" fmla="*/ 437566 h 437566"/>
                <a:gd name="connsiteX0" fmla="*/ 0 w 398820"/>
                <a:gd name="connsiteY0" fmla="*/ 0 h 420507"/>
                <a:gd name="connsiteX1" fmla="*/ 101500 w 398820"/>
                <a:gd name="connsiteY1" fmla="*/ 61479 h 420507"/>
                <a:gd name="connsiteX2" fmla="*/ 180038 w 398820"/>
                <a:gd name="connsiteY2" fmla="*/ 156846 h 420507"/>
                <a:gd name="connsiteX3" fmla="*/ 309063 w 398820"/>
                <a:gd name="connsiteY3" fmla="*/ 291481 h 420507"/>
                <a:gd name="connsiteX4" fmla="*/ 398820 w 398820"/>
                <a:gd name="connsiteY4" fmla="*/ 420507 h 420507"/>
                <a:gd name="connsiteX0" fmla="*/ 0 w 446587"/>
                <a:gd name="connsiteY0" fmla="*/ 0 h 444390"/>
                <a:gd name="connsiteX1" fmla="*/ 149267 w 446587"/>
                <a:gd name="connsiteY1" fmla="*/ 85362 h 444390"/>
                <a:gd name="connsiteX2" fmla="*/ 227805 w 446587"/>
                <a:gd name="connsiteY2" fmla="*/ 180729 h 444390"/>
                <a:gd name="connsiteX3" fmla="*/ 356830 w 446587"/>
                <a:gd name="connsiteY3" fmla="*/ 315364 h 444390"/>
                <a:gd name="connsiteX4" fmla="*/ 446587 w 446587"/>
                <a:gd name="connsiteY4" fmla="*/ 444390 h 444390"/>
                <a:gd name="connsiteX0" fmla="*/ 0 w 422704"/>
                <a:gd name="connsiteY0" fmla="*/ 0 h 434154"/>
                <a:gd name="connsiteX1" fmla="*/ 125384 w 422704"/>
                <a:gd name="connsiteY1" fmla="*/ 75126 h 434154"/>
                <a:gd name="connsiteX2" fmla="*/ 203922 w 422704"/>
                <a:gd name="connsiteY2" fmla="*/ 170493 h 434154"/>
                <a:gd name="connsiteX3" fmla="*/ 332947 w 422704"/>
                <a:gd name="connsiteY3" fmla="*/ 305128 h 434154"/>
                <a:gd name="connsiteX4" fmla="*/ 422704 w 422704"/>
                <a:gd name="connsiteY4" fmla="*/ 434154 h 434154"/>
                <a:gd name="connsiteX0" fmla="*/ 0 w 475923"/>
                <a:gd name="connsiteY0" fmla="*/ 0 h 424478"/>
                <a:gd name="connsiteX1" fmla="*/ 125384 w 475923"/>
                <a:gd name="connsiteY1" fmla="*/ 75126 h 424478"/>
                <a:gd name="connsiteX2" fmla="*/ 203922 w 475923"/>
                <a:gd name="connsiteY2" fmla="*/ 170493 h 424478"/>
                <a:gd name="connsiteX3" fmla="*/ 332947 w 475923"/>
                <a:gd name="connsiteY3" fmla="*/ 305128 h 424478"/>
                <a:gd name="connsiteX4" fmla="*/ 475923 w 475923"/>
                <a:gd name="connsiteY4" fmla="*/ 424478 h 424478"/>
                <a:gd name="connsiteX0" fmla="*/ 0 w 475923"/>
                <a:gd name="connsiteY0" fmla="*/ 0 h 424478"/>
                <a:gd name="connsiteX1" fmla="*/ 125384 w 475923"/>
                <a:gd name="connsiteY1" fmla="*/ 75126 h 424478"/>
                <a:gd name="connsiteX2" fmla="*/ 203922 w 475923"/>
                <a:gd name="connsiteY2" fmla="*/ 170493 h 424478"/>
                <a:gd name="connsiteX3" fmla="*/ 337785 w 475923"/>
                <a:gd name="connsiteY3" fmla="*/ 290614 h 424478"/>
                <a:gd name="connsiteX4" fmla="*/ 475923 w 475923"/>
                <a:gd name="connsiteY4" fmla="*/ 424478 h 424478"/>
                <a:gd name="connsiteX0" fmla="*/ 0 w 475923"/>
                <a:gd name="connsiteY0" fmla="*/ 0 h 424478"/>
                <a:gd name="connsiteX1" fmla="*/ 125384 w 475923"/>
                <a:gd name="connsiteY1" fmla="*/ 75126 h 424478"/>
                <a:gd name="connsiteX2" fmla="*/ 213598 w 475923"/>
                <a:gd name="connsiteY2" fmla="*/ 168074 h 424478"/>
                <a:gd name="connsiteX3" fmla="*/ 337785 w 475923"/>
                <a:gd name="connsiteY3" fmla="*/ 290614 h 424478"/>
                <a:gd name="connsiteX4" fmla="*/ 475923 w 475923"/>
                <a:gd name="connsiteY4" fmla="*/ 424478 h 42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23" h="424478">
                  <a:moveTo>
                    <a:pt x="0" y="0"/>
                  </a:moveTo>
                  <a:lnTo>
                    <a:pt x="125384" y="75126"/>
                  </a:lnTo>
                  <a:lnTo>
                    <a:pt x="213598" y="168074"/>
                  </a:lnTo>
                  <a:lnTo>
                    <a:pt x="337785" y="290614"/>
                  </a:lnTo>
                  <a:lnTo>
                    <a:pt x="475923" y="424478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Freeform: Shape 23">
              <a:extLst>
                <a:ext uri="{FF2B5EF4-FFF2-40B4-BE49-F238E27FC236}">
                  <a16:creationId xmlns:a16="http://schemas.microsoft.com/office/drawing/2014/main" id="{01B1CD10-0D26-4A1E-C993-54E9EB0B4B05}"/>
                </a:ext>
              </a:extLst>
            </p:cNvPr>
            <p:cNvSpPr/>
            <p:nvPr/>
          </p:nvSpPr>
          <p:spPr>
            <a:xfrm>
              <a:off x="10358063" y="3710724"/>
              <a:ext cx="218843" cy="1103548"/>
            </a:xfrm>
            <a:custGeom>
              <a:avLst/>
              <a:gdLst>
                <a:gd name="connsiteX0" fmla="*/ 278674 w 278674"/>
                <a:gd name="connsiteY0" fmla="*/ 0 h 1123405"/>
                <a:gd name="connsiteX1" fmla="*/ 156754 w 278674"/>
                <a:gd name="connsiteY1" fmla="*/ 200297 h 1123405"/>
                <a:gd name="connsiteX2" fmla="*/ 113212 w 278674"/>
                <a:gd name="connsiteY2" fmla="*/ 444137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156754 w 278674"/>
                <a:gd name="connsiteY1" fmla="*/ 200297 h 1123405"/>
                <a:gd name="connsiteX2" fmla="*/ 144660 w 278674"/>
                <a:gd name="connsiteY2" fmla="*/ 456233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207554 w 278674"/>
                <a:gd name="connsiteY1" fmla="*/ 212392 h 1123405"/>
                <a:gd name="connsiteX2" fmla="*/ 144660 w 278674"/>
                <a:gd name="connsiteY2" fmla="*/ 456233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207554 w 278674"/>
                <a:gd name="connsiteY1" fmla="*/ 212392 h 1123405"/>
                <a:gd name="connsiteX2" fmla="*/ 56215 w 278674"/>
                <a:gd name="connsiteY2" fmla="*/ 321116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207554 w 278674"/>
                <a:gd name="connsiteY1" fmla="*/ 212392 h 1123405"/>
                <a:gd name="connsiteX2" fmla="*/ 96015 w 278674"/>
                <a:gd name="connsiteY2" fmla="*/ 334627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207554 w 278674"/>
                <a:gd name="connsiteY1" fmla="*/ 212392 h 1123405"/>
                <a:gd name="connsiteX2" fmla="*/ 109281 w 278674"/>
                <a:gd name="connsiteY2" fmla="*/ 339132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207554 w 278674"/>
                <a:gd name="connsiteY1" fmla="*/ 212392 h 1123405"/>
                <a:gd name="connsiteX2" fmla="*/ 109281 w 278674"/>
                <a:gd name="connsiteY2" fmla="*/ 339132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182880 w 182880"/>
                <a:gd name="connsiteY0" fmla="*/ 0 h 1024319"/>
                <a:gd name="connsiteX1" fmla="*/ 111760 w 182880"/>
                <a:gd name="connsiteY1" fmla="*/ 212392 h 1024319"/>
                <a:gd name="connsiteX2" fmla="*/ 13487 w 182880"/>
                <a:gd name="connsiteY2" fmla="*/ 339132 h 1024319"/>
                <a:gd name="connsiteX3" fmla="*/ 0 w 182880"/>
                <a:gd name="connsiteY3" fmla="*/ 705394 h 1024319"/>
                <a:gd name="connsiteX4" fmla="*/ 54563 w 182880"/>
                <a:gd name="connsiteY4" fmla="*/ 1024319 h 1024319"/>
                <a:gd name="connsiteX0" fmla="*/ 182880 w 182880"/>
                <a:gd name="connsiteY0" fmla="*/ 0 h 1082870"/>
                <a:gd name="connsiteX1" fmla="*/ 111760 w 182880"/>
                <a:gd name="connsiteY1" fmla="*/ 212392 h 1082870"/>
                <a:gd name="connsiteX2" fmla="*/ 13487 w 182880"/>
                <a:gd name="connsiteY2" fmla="*/ 339132 h 1082870"/>
                <a:gd name="connsiteX3" fmla="*/ 0 w 182880"/>
                <a:gd name="connsiteY3" fmla="*/ 705394 h 1082870"/>
                <a:gd name="connsiteX4" fmla="*/ 54563 w 182880"/>
                <a:gd name="connsiteY4" fmla="*/ 1082870 h 1082870"/>
                <a:gd name="connsiteX0" fmla="*/ 182880 w 182880"/>
                <a:gd name="connsiteY0" fmla="*/ 0 h 1082870"/>
                <a:gd name="connsiteX1" fmla="*/ 111760 w 182880"/>
                <a:gd name="connsiteY1" fmla="*/ 212392 h 1082870"/>
                <a:gd name="connsiteX2" fmla="*/ 13487 w 182880"/>
                <a:gd name="connsiteY2" fmla="*/ 339132 h 1082870"/>
                <a:gd name="connsiteX3" fmla="*/ 0 w 182880"/>
                <a:gd name="connsiteY3" fmla="*/ 705394 h 1082870"/>
                <a:gd name="connsiteX4" fmla="*/ 27517 w 182880"/>
                <a:gd name="connsiteY4" fmla="*/ 911718 h 1082870"/>
                <a:gd name="connsiteX5" fmla="*/ 54563 w 182880"/>
                <a:gd name="connsiteY5" fmla="*/ 1082870 h 1082870"/>
                <a:gd name="connsiteX0" fmla="*/ 239386 w 239386"/>
                <a:gd name="connsiteY0" fmla="*/ 0 h 1082870"/>
                <a:gd name="connsiteX1" fmla="*/ 168266 w 239386"/>
                <a:gd name="connsiteY1" fmla="*/ 212392 h 1082870"/>
                <a:gd name="connsiteX2" fmla="*/ 69993 w 239386"/>
                <a:gd name="connsiteY2" fmla="*/ 339132 h 1082870"/>
                <a:gd name="connsiteX3" fmla="*/ 56506 w 239386"/>
                <a:gd name="connsiteY3" fmla="*/ 705394 h 1082870"/>
                <a:gd name="connsiteX4" fmla="*/ 0 w 239386"/>
                <a:gd name="connsiteY4" fmla="*/ 952253 h 1082870"/>
                <a:gd name="connsiteX5" fmla="*/ 111069 w 239386"/>
                <a:gd name="connsiteY5" fmla="*/ 1082870 h 1082870"/>
                <a:gd name="connsiteX0" fmla="*/ 239386 w 239386"/>
                <a:gd name="connsiteY0" fmla="*/ 0 h 1037831"/>
                <a:gd name="connsiteX1" fmla="*/ 168266 w 239386"/>
                <a:gd name="connsiteY1" fmla="*/ 212392 h 1037831"/>
                <a:gd name="connsiteX2" fmla="*/ 69993 w 239386"/>
                <a:gd name="connsiteY2" fmla="*/ 339132 h 1037831"/>
                <a:gd name="connsiteX3" fmla="*/ 56506 w 239386"/>
                <a:gd name="connsiteY3" fmla="*/ 705394 h 1037831"/>
                <a:gd name="connsiteX4" fmla="*/ 0 w 239386"/>
                <a:gd name="connsiteY4" fmla="*/ 952253 h 1037831"/>
                <a:gd name="connsiteX5" fmla="*/ 128758 w 239386"/>
                <a:gd name="connsiteY5" fmla="*/ 1037831 h 1037831"/>
                <a:gd name="connsiteX0" fmla="*/ 217275 w 217275"/>
                <a:gd name="connsiteY0" fmla="*/ 0 h 1037831"/>
                <a:gd name="connsiteX1" fmla="*/ 146155 w 217275"/>
                <a:gd name="connsiteY1" fmla="*/ 212392 h 1037831"/>
                <a:gd name="connsiteX2" fmla="*/ 47882 w 217275"/>
                <a:gd name="connsiteY2" fmla="*/ 339132 h 1037831"/>
                <a:gd name="connsiteX3" fmla="*/ 34395 w 217275"/>
                <a:gd name="connsiteY3" fmla="*/ 705394 h 1037831"/>
                <a:gd name="connsiteX4" fmla="*/ 0 w 217275"/>
                <a:gd name="connsiteY4" fmla="*/ 936489 h 1037831"/>
                <a:gd name="connsiteX5" fmla="*/ 106647 w 217275"/>
                <a:gd name="connsiteY5" fmla="*/ 1037831 h 1037831"/>
                <a:gd name="connsiteX0" fmla="*/ 192952 w 192952"/>
                <a:gd name="connsiteY0" fmla="*/ 0 h 1037831"/>
                <a:gd name="connsiteX1" fmla="*/ 121832 w 192952"/>
                <a:gd name="connsiteY1" fmla="*/ 212392 h 1037831"/>
                <a:gd name="connsiteX2" fmla="*/ 23559 w 192952"/>
                <a:gd name="connsiteY2" fmla="*/ 339132 h 1037831"/>
                <a:gd name="connsiteX3" fmla="*/ 10072 w 192952"/>
                <a:gd name="connsiteY3" fmla="*/ 705394 h 1037831"/>
                <a:gd name="connsiteX4" fmla="*/ 0 w 192952"/>
                <a:gd name="connsiteY4" fmla="*/ 956756 h 1037831"/>
                <a:gd name="connsiteX5" fmla="*/ 82324 w 192952"/>
                <a:gd name="connsiteY5" fmla="*/ 1037831 h 1037831"/>
                <a:gd name="connsiteX0" fmla="*/ 197374 w 197374"/>
                <a:gd name="connsiteY0" fmla="*/ 0 h 1037831"/>
                <a:gd name="connsiteX1" fmla="*/ 126254 w 197374"/>
                <a:gd name="connsiteY1" fmla="*/ 212392 h 1037831"/>
                <a:gd name="connsiteX2" fmla="*/ 27981 w 197374"/>
                <a:gd name="connsiteY2" fmla="*/ 339132 h 1037831"/>
                <a:gd name="connsiteX3" fmla="*/ 14494 w 197374"/>
                <a:gd name="connsiteY3" fmla="*/ 705394 h 1037831"/>
                <a:gd name="connsiteX4" fmla="*/ 0 w 197374"/>
                <a:gd name="connsiteY4" fmla="*/ 956756 h 1037831"/>
                <a:gd name="connsiteX5" fmla="*/ 86746 w 197374"/>
                <a:gd name="connsiteY5" fmla="*/ 1037831 h 1037831"/>
                <a:gd name="connsiteX0" fmla="*/ 204008 w 204008"/>
                <a:gd name="connsiteY0" fmla="*/ 0 h 1037831"/>
                <a:gd name="connsiteX1" fmla="*/ 132888 w 204008"/>
                <a:gd name="connsiteY1" fmla="*/ 212392 h 1037831"/>
                <a:gd name="connsiteX2" fmla="*/ 34615 w 204008"/>
                <a:gd name="connsiteY2" fmla="*/ 339132 h 1037831"/>
                <a:gd name="connsiteX3" fmla="*/ 21128 w 204008"/>
                <a:gd name="connsiteY3" fmla="*/ 705394 h 1037831"/>
                <a:gd name="connsiteX4" fmla="*/ 0 w 204008"/>
                <a:gd name="connsiteY4" fmla="*/ 956756 h 1037831"/>
                <a:gd name="connsiteX5" fmla="*/ 93380 w 204008"/>
                <a:gd name="connsiteY5" fmla="*/ 1037831 h 1037831"/>
                <a:gd name="connsiteX0" fmla="*/ 204008 w 204008"/>
                <a:gd name="connsiteY0" fmla="*/ 0 h 1037831"/>
                <a:gd name="connsiteX1" fmla="*/ 132888 w 204008"/>
                <a:gd name="connsiteY1" fmla="*/ 212392 h 1037831"/>
                <a:gd name="connsiteX2" fmla="*/ 34615 w 204008"/>
                <a:gd name="connsiteY2" fmla="*/ 339132 h 1037831"/>
                <a:gd name="connsiteX3" fmla="*/ 21128 w 204008"/>
                <a:gd name="connsiteY3" fmla="*/ 705394 h 1037831"/>
                <a:gd name="connsiteX4" fmla="*/ 0 w 204008"/>
                <a:gd name="connsiteY4" fmla="*/ 950000 h 1037831"/>
                <a:gd name="connsiteX5" fmla="*/ 93380 w 204008"/>
                <a:gd name="connsiteY5" fmla="*/ 1037831 h 1037831"/>
                <a:gd name="connsiteX0" fmla="*/ 204008 w 204008"/>
                <a:gd name="connsiteY0" fmla="*/ 0 h 1031076"/>
                <a:gd name="connsiteX1" fmla="*/ 132888 w 204008"/>
                <a:gd name="connsiteY1" fmla="*/ 212392 h 1031076"/>
                <a:gd name="connsiteX2" fmla="*/ 34615 w 204008"/>
                <a:gd name="connsiteY2" fmla="*/ 339132 h 1031076"/>
                <a:gd name="connsiteX3" fmla="*/ 21128 w 204008"/>
                <a:gd name="connsiteY3" fmla="*/ 705394 h 1031076"/>
                <a:gd name="connsiteX4" fmla="*/ 0 w 204008"/>
                <a:gd name="connsiteY4" fmla="*/ 950000 h 1031076"/>
                <a:gd name="connsiteX5" fmla="*/ 93380 w 204008"/>
                <a:gd name="connsiteY5" fmla="*/ 1031076 h 1031076"/>
                <a:gd name="connsiteX0" fmla="*/ 204008 w 204008"/>
                <a:gd name="connsiteY0" fmla="*/ 0 h 1031076"/>
                <a:gd name="connsiteX1" fmla="*/ 109142 w 204008"/>
                <a:gd name="connsiteY1" fmla="*/ 209206 h 1031076"/>
                <a:gd name="connsiteX2" fmla="*/ 34615 w 204008"/>
                <a:gd name="connsiteY2" fmla="*/ 339132 h 1031076"/>
                <a:gd name="connsiteX3" fmla="*/ 21128 w 204008"/>
                <a:gd name="connsiteY3" fmla="*/ 705394 h 1031076"/>
                <a:gd name="connsiteX4" fmla="*/ 0 w 204008"/>
                <a:gd name="connsiteY4" fmla="*/ 950000 h 1031076"/>
                <a:gd name="connsiteX5" fmla="*/ 93380 w 204008"/>
                <a:gd name="connsiteY5" fmla="*/ 1031076 h 1031076"/>
                <a:gd name="connsiteX0" fmla="*/ 217576 w 217576"/>
                <a:gd name="connsiteY0" fmla="*/ 0 h 1005588"/>
                <a:gd name="connsiteX1" fmla="*/ 109142 w 217576"/>
                <a:gd name="connsiteY1" fmla="*/ 183718 h 1005588"/>
                <a:gd name="connsiteX2" fmla="*/ 34615 w 217576"/>
                <a:gd name="connsiteY2" fmla="*/ 313644 h 1005588"/>
                <a:gd name="connsiteX3" fmla="*/ 21128 w 217576"/>
                <a:gd name="connsiteY3" fmla="*/ 679906 h 1005588"/>
                <a:gd name="connsiteX4" fmla="*/ 0 w 217576"/>
                <a:gd name="connsiteY4" fmla="*/ 924512 h 1005588"/>
                <a:gd name="connsiteX5" fmla="*/ 93380 w 217576"/>
                <a:gd name="connsiteY5" fmla="*/ 1005588 h 1005588"/>
                <a:gd name="connsiteX0" fmla="*/ 217576 w 217576"/>
                <a:gd name="connsiteY0" fmla="*/ 0 h 1030434"/>
                <a:gd name="connsiteX1" fmla="*/ 109142 w 217576"/>
                <a:gd name="connsiteY1" fmla="*/ 183718 h 1030434"/>
                <a:gd name="connsiteX2" fmla="*/ 34615 w 217576"/>
                <a:gd name="connsiteY2" fmla="*/ 313644 h 1030434"/>
                <a:gd name="connsiteX3" fmla="*/ 21128 w 217576"/>
                <a:gd name="connsiteY3" fmla="*/ 679906 h 1030434"/>
                <a:gd name="connsiteX4" fmla="*/ 0 w 217576"/>
                <a:gd name="connsiteY4" fmla="*/ 924512 h 1030434"/>
                <a:gd name="connsiteX5" fmla="*/ 95785 w 217576"/>
                <a:gd name="connsiteY5" fmla="*/ 1030434 h 103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576" h="1030434">
                  <a:moveTo>
                    <a:pt x="217576" y="0"/>
                  </a:moveTo>
                  <a:lnTo>
                    <a:pt x="109142" y="183718"/>
                  </a:lnTo>
                  <a:cubicBezTo>
                    <a:pt x="76384" y="225965"/>
                    <a:pt x="67373" y="271397"/>
                    <a:pt x="34615" y="313644"/>
                  </a:cubicBezTo>
                  <a:cubicBezTo>
                    <a:pt x="34541" y="437233"/>
                    <a:pt x="21202" y="556317"/>
                    <a:pt x="21128" y="679906"/>
                  </a:cubicBezTo>
                  <a:lnTo>
                    <a:pt x="0" y="924512"/>
                  </a:lnTo>
                  <a:lnTo>
                    <a:pt x="95785" y="1030434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: Shape 24">
              <a:extLst>
                <a:ext uri="{FF2B5EF4-FFF2-40B4-BE49-F238E27FC236}">
                  <a16:creationId xmlns:a16="http://schemas.microsoft.com/office/drawing/2014/main" id="{4ED3E3B6-D816-CD1E-3829-C25455B37148}"/>
                </a:ext>
              </a:extLst>
            </p:cNvPr>
            <p:cNvSpPr/>
            <p:nvPr/>
          </p:nvSpPr>
          <p:spPr>
            <a:xfrm>
              <a:off x="10573656" y="3668684"/>
              <a:ext cx="391484" cy="45719"/>
            </a:xfrm>
            <a:custGeom>
              <a:avLst/>
              <a:gdLst>
                <a:gd name="connsiteX0" fmla="*/ 0 w 314477"/>
                <a:gd name="connsiteY0" fmla="*/ 36286 h 36286"/>
                <a:gd name="connsiteX1" fmla="*/ 186267 w 314477"/>
                <a:gd name="connsiteY1" fmla="*/ 0 h 36286"/>
                <a:gd name="connsiteX2" fmla="*/ 314477 w 314477"/>
                <a:gd name="connsiteY2" fmla="*/ 12096 h 36286"/>
                <a:gd name="connsiteX3" fmla="*/ 314477 w 314477"/>
                <a:gd name="connsiteY3" fmla="*/ 19353 h 36286"/>
                <a:gd name="connsiteX0" fmla="*/ 0 w 314477"/>
                <a:gd name="connsiteY0" fmla="*/ 36286 h 36286"/>
                <a:gd name="connsiteX1" fmla="*/ 186267 w 314477"/>
                <a:gd name="connsiteY1" fmla="*/ 0 h 36286"/>
                <a:gd name="connsiteX2" fmla="*/ 314477 w 314477"/>
                <a:gd name="connsiteY2" fmla="*/ 12096 h 36286"/>
                <a:gd name="connsiteX0" fmla="*/ 0 w 314477"/>
                <a:gd name="connsiteY0" fmla="*/ 24747 h 24747"/>
                <a:gd name="connsiteX1" fmla="*/ 204829 w 314477"/>
                <a:gd name="connsiteY1" fmla="*/ 11821 h 24747"/>
                <a:gd name="connsiteX2" fmla="*/ 314477 w 314477"/>
                <a:gd name="connsiteY2" fmla="*/ 557 h 24747"/>
                <a:gd name="connsiteX0" fmla="*/ 0 w 314477"/>
                <a:gd name="connsiteY0" fmla="*/ 36232 h 36232"/>
                <a:gd name="connsiteX1" fmla="*/ 204829 w 314477"/>
                <a:gd name="connsiteY1" fmla="*/ 23306 h 36232"/>
                <a:gd name="connsiteX2" fmla="*/ 314477 w 314477"/>
                <a:gd name="connsiteY2" fmla="*/ 362 h 36232"/>
                <a:gd name="connsiteX0" fmla="*/ 0 w 314477"/>
                <a:gd name="connsiteY0" fmla="*/ 35870 h 35870"/>
                <a:gd name="connsiteX1" fmla="*/ 204829 w 314477"/>
                <a:gd name="connsiteY1" fmla="*/ 22944 h 35870"/>
                <a:gd name="connsiteX2" fmla="*/ 314477 w 314477"/>
                <a:gd name="connsiteY2" fmla="*/ 0 h 3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4477" h="35870">
                  <a:moveTo>
                    <a:pt x="0" y="35870"/>
                  </a:moveTo>
                  <a:lnTo>
                    <a:pt x="204829" y="22944"/>
                  </a:lnTo>
                  <a:lnTo>
                    <a:pt x="314477" y="0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Freeform: Shape 25">
              <a:extLst>
                <a:ext uri="{FF2B5EF4-FFF2-40B4-BE49-F238E27FC236}">
                  <a16:creationId xmlns:a16="http://schemas.microsoft.com/office/drawing/2014/main" id="{49EFA110-6707-5E0C-E1A5-52BC7D385229}"/>
                </a:ext>
              </a:extLst>
            </p:cNvPr>
            <p:cNvSpPr/>
            <p:nvPr/>
          </p:nvSpPr>
          <p:spPr>
            <a:xfrm>
              <a:off x="10055094" y="5587357"/>
              <a:ext cx="257816" cy="309491"/>
            </a:xfrm>
            <a:custGeom>
              <a:avLst/>
              <a:gdLst>
                <a:gd name="connsiteX0" fmla="*/ 0 w 647700"/>
                <a:gd name="connsiteY0" fmla="*/ 485775 h 485775"/>
                <a:gd name="connsiteX1" fmla="*/ 161925 w 647700"/>
                <a:gd name="connsiteY1" fmla="*/ 428625 h 485775"/>
                <a:gd name="connsiteX2" fmla="*/ 104775 w 647700"/>
                <a:gd name="connsiteY2" fmla="*/ 323850 h 485775"/>
                <a:gd name="connsiteX3" fmla="*/ 266700 w 647700"/>
                <a:gd name="connsiteY3" fmla="*/ 142875 h 485775"/>
                <a:gd name="connsiteX4" fmla="*/ 504825 w 647700"/>
                <a:gd name="connsiteY4" fmla="*/ 0 h 485775"/>
                <a:gd name="connsiteX5" fmla="*/ 504825 w 647700"/>
                <a:gd name="connsiteY5" fmla="*/ 0 h 485775"/>
                <a:gd name="connsiteX6" fmla="*/ 647700 w 647700"/>
                <a:gd name="connsiteY6" fmla="*/ 47625 h 485775"/>
                <a:gd name="connsiteX7" fmla="*/ 647700 w 647700"/>
                <a:gd name="connsiteY7" fmla="*/ 47625 h 485775"/>
                <a:gd name="connsiteX8" fmla="*/ 647700 w 647700"/>
                <a:gd name="connsiteY8" fmla="*/ 47625 h 485775"/>
                <a:gd name="connsiteX0" fmla="*/ 0 w 647700"/>
                <a:gd name="connsiteY0" fmla="*/ 485775 h 485775"/>
                <a:gd name="connsiteX1" fmla="*/ 161925 w 647700"/>
                <a:gd name="connsiteY1" fmla="*/ 428625 h 485775"/>
                <a:gd name="connsiteX2" fmla="*/ 104775 w 647700"/>
                <a:gd name="connsiteY2" fmla="*/ 323850 h 485775"/>
                <a:gd name="connsiteX3" fmla="*/ 266700 w 647700"/>
                <a:gd name="connsiteY3" fmla="*/ 142875 h 485775"/>
                <a:gd name="connsiteX4" fmla="*/ 504825 w 647700"/>
                <a:gd name="connsiteY4" fmla="*/ 0 h 485775"/>
                <a:gd name="connsiteX5" fmla="*/ 504825 w 647700"/>
                <a:gd name="connsiteY5" fmla="*/ 0 h 485775"/>
                <a:gd name="connsiteX6" fmla="*/ 647700 w 647700"/>
                <a:gd name="connsiteY6" fmla="*/ 47625 h 485775"/>
                <a:gd name="connsiteX7" fmla="*/ 647700 w 647700"/>
                <a:gd name="connsiteY7" fmla="*/ 47625 h 485775"/>
                <a:gd name="connsiteX8" fmla="*/ 647700 w 647700"/>
                <a:gd name="connsiteY8" fmla="*/ 47625 h 485775"/>
                <a:gd name="connsiteX0" fmla="*/ 0 w 647700"/>
                <a:gd name="connsiteY0" fmla="*/ 485775 h 485775"/>
                <a:gd name="connsiteX1" fmla="*/ 161925 w 647700"/>
                <a:gd name="connsiteY1" fmla="*/ 428625 h 485775"/>
                <a:gd name="connsiteX2" fmla="*/ 104775 w 647700"/>
                <a:gd name="connsiteY2" fmla="*/ 323850 h 485775"/>
                <a:gd name="connsiteX3" fmla="*/ 266700 w 647700"/>
                <a:gd name="connsiteY3" fmla="*/ 142875 h 485775"/>
                <a:gd name="connsiteX4" fmla="*/ 504825 w 647700"/>
                <a:gd name="connsiteY4" fmla="*/ 0 h 485775"/>
                <a:gd name="connsiteX5" fmla="*/ 504825 w 647700"/>
                <a:gd name="connsiteY5" fmla="*/ 0 h 485775"/>
                <a:gd name="connsiteX6" fmla="*/ 647700 w 647700"/>
                <a:gd name="connsiteY6" fmla="*/ 47625 h 485775"/>
                <a:gd name="connsiteX7" fmla="*/ 647700 w 647700"/>
                <a:gd name="connsiteY7" fmla="*/ 47625 h 485775"/>
                <a:gd name="connsiteX0" fmla="*/ 0 w 647700"/>
                <a:gd name="connsiteY0" fmla="*/ 485775 h 485775"/>
                <a:gd name="connsiteX1" fmla="*/ 161925 w 647700"/>
                <a:gd name="connsiteY1" fmla="*/ 428625 h 485775"/>
                <a:gd name="connsiteX2" fmla="*/ 104775 w 647700"/>
                <a:gd name="connsiteY2" fmla="*/ 323850 h 485775"/>
                <a:gd name="connsiteX3" fmla="*/ 266700 w 647700"/>
                <a:gd name="connsiteY3" fmla="*/ 142875 h 485775"/>
                <a:gd name="connsiteX4" fmla="*/ 504825 w 647700"/>
                <a:gd name="connsiteY4" fmla="*/ 0 h 485775"/>
                <a:gd name="connsiteX5" fmla="*/ 504825 w 647700"/>
                <a:gd name="connsiteY5" fmla="*/ 0 h 485775"/>
                <a:gd name="connsiteX6" fmla="*/ 647700 w 647700"/>
                <a:gd name="connsiteY6" fmla="*/ 47625 h 485775"/>
                <a:gd name="connsiteX7" fmla="*/ 647700 w 647700"/>
                <a:gd name="connsiteY7" fmla="*/ 47625 h 485775"/>
                <a:gd name="connsiteX0" fmla="*/ 0 w 647700"/>
                <a:gd name="connsiteY0" fmla="*/ 485775 h 485775"/>
                <a:gd name="connsiteX1" fmla="*/ 161925 w 647700"/>
                <a:gd name="connsiteY1" fmla="*/ 428625 h 485775"/>
                <a:gd name="connsiteX2" fmla="*/ 104775 w 647700"/>
                <a:gd name="connsiteY2" fmla="*/ 323850 h 485775"/>
                <a:gd name="connsiteX3" fmla="*/ 266700 w 647700"/>
                <a:gd name="connsiteY3" fmla="*/ 142875 h 485775"/>
                <a:gd name="connsiteX4" fmla="*/ 504825 w 647700"/>
                <a:gd name="connsiteY4" fmla="*/ 0 h 485775"/>
                <a:gd name="connsiteX5" fmla="*/ 504825 w 647700"/>
                <a:gd name="connsiteY5" fmla="*/ 0 h 485775"/>
                <a:gd name="connsiteX6" fmla="*/ 647700 w 647700"/>
                <a:gd name="connsiteY6" fmla="*/ 47625 h 485775"/>
                <a:gd name="connsiteX0" fmla="*/ 0 w 647700"/>
                <a:gd name="connsiteY0" fmla="*/ 485775 h 485775"/>
                <a:gd name="connsiteX1" fmla="*/ 161925 w 647700"/>
                <a:gd name="connsiteY1" fmla="*/ 428625 h 485775"/>
                <a:gd name="connsiteX2" fmla="*/ 104775 w 647700"/>
                <a:gd name="connsiteY2" fmla="*/ 323850 h 485775"/>
                <a:gd name="connsiteX3" fmla="*/ 266700 w 647700"/>
                <a:gd name="connsiteY3" fmla="*/ 142875 h 485775"/>
                <a:gd name="connsiteX4" fmla="*/ 504825 w 647700"/>
                <a:gd name="connsiteY4" fmla="*/ 0 h 485775"/>
                <a:gd name="connsiteX5" fmla="*/ 647700 w 647700"/>
                <a:gd name="connsiteY5" fmla="*/ 47625 h 485775"/>
                <a:gd name="connsiteX0" fmla="*/ 0 w 723900"/>
                <a:gd name="connsiteY0" fmla="*/ 485775 h 485775"/>
                <a:gd name="connsiteX1" fmla="*/ 161925 w 723900"/>
                <a:gd name="connsiteY1" fmla="*/ 428625 h 485775"/>
                <a:gd name="connsiteX2" fmla="*/ 104775 w 723900"/>
                <a:gd name="connsiteY2" fmla="*/ 323850 h 485775"/>
                <a:gd name="connsiteX3" fmla="*/ 266700 w 723900"/>
                <a:gd name="connsiteY3" fmla="*/ 142875 h 485775"/>
                <a:gd name="connsiteX4" fmla="*/ 504825 w 723900"/>
                <a:gd name="connsiteY4" fmla="*/ 0 h 485775"/>
                <a:gd name="connsiteX5" fmla="*/ 723900 w 723900"/>
                <a:gd name="connsiteY5" fmla="*/ 66675 h 485775"/>
                <a:gd name="connsiteX0" fmla="*/ 0 w 504825"/>
                <a:gd name="connsiteY0" fmla="*/ 485775 h 485775"/>
                <a:gd name="connsiteX1" fmla="*/ 161925 w 504825"/>
                <a:gd name="connsiteY1" fmla="*/ 428625 h 485775"/>
                <a:gd name="connsiteX2" fmla="*/ 104775 w 504825"/>
                <a:gd name="connsiteY2" fmla="*/ 323850 h 485775"/>
                <a:gd name="connsiteX3" fmla="*/ 266700 w 504825"/>
                <a:gd name="connsiteY3" fmla="*/ 142875 h 485775"/>
                <a:gd name="connsiteX4" fmla="*/ 504825 w 504825"/>
                <a:gd name="connsiteY4" fmla="*/ 0 h 485775"/>
                <a:gd name="connsiteX0" fmla="*/ 0 w 504825"/>
                <a:gd name="connsiteY0" fmla="*/ 485775 h 485775"/>
                <a:gd name="connsiteX1" fmla="*/ 161925 w 504825"/>
                <a:gd name="connsiteY1" fmla="*/ 428625 h 485775"/>
                <a:gd name="connsiteX2" fmla="*/ 104775 w 504825"/>
                <a:gd name="connsiteY2" fmla="*/ 323850 h 485775"/>
                <a:gd name="connsiteX3" fmla="*/ 266700 w 504825"/>
                <a:gd name="connsiteY3" fmla="*/ 142875 h 485775"/>
                <a:gd name="connsiteX4" fmla="*/ 504825 w 504825"/>
                <a:gd name="connsiteY4" fmla="*/ 0 h 485775"/>
                <a:gd name="connsiteX0" fmla="*/ 0 w 266700"/>
                <a:gd name="connsiteY0" fmla="*/ 342900 h 342900"/>
                <a:gd name="connsiteX1" fmla="*/ 161925 w 266700"/>
                <a:gd name="connsiteY1" fmla="*/ 285750 h 342900"/>
                <a:gd name="connsiteX2" fmla="*/ 104775 w 266700"/>
                <a:gd name="connsiteY2" fmla="*/ 180975 h 342900"/>
                <a:gd name="connsiteX3" fmla="*/ 266700 w 266700"/>
                <a:gd name="connsiteY3" fmla="*/ 0 h 342900"/>
                <a:gd name="connsiteX0" fmla="*/ 0 w 266700"/>
                <a:gd name="connsiteY0" fmla="*/ 342900 h 342900"/>
                <a:gd name="connsiteX1" fmla="*/ 104775 w 266700"/>
                <a:gd name="connsiteY1" fmla="*/ 180975 h 342900"/>
                <a:gd name="connsiteX2" fmla="*/ 266700 w 266700"/>
                <a:gd name="connsiteY2" fmla="*/ 0 h 342900"/>
                <a:gd name="connsiteX0" fmla="*/ 0 w 246229"/>
                <a:gd name="connsiteY0" fmla="*/ 325840 h 325840"/>
                <a:gd name="connsiteX1" fmla="*/ 84304 w 246229"/>
                <a:gd name="connsiteY1" fmla="*/ 180975 h 325840"/>
                <a:gd name="connsiteX2" fmla="*/ 246229 w 246229"/>
                <a:gd name="connsiteY2" fmla="*/ 0 h 325840"/>
                <a:gd name="connsiteX0" fmla="*/ 0 w 253053"/>
                <a:gd name="connsiteY0" fmla="*/ 319016 h 319016"/>
                <a:gd name="connsiteX1" fmla="*/ 91128 w 253053"/>
                <a:gd name="connsiteY1" fmla="*/ 180975 h 319016"/>
                <a:gd name="connsiteX2" fmla="*/ 253053 w 253053"/>
                <a:gd name="connsiteY2" fmla="*/ 0 h 319016"/>
                <a:gd name="connsiteX0" fmla="*/ 0 w 260197"/>
                <a:gd name="connsiteY0" fmla="*/ 309491 h 309491"/>
                <a:gd name="connsiteX1" fmla="*/ 98272 w 260197"/>
                <a:gd name="connsiteY1" fmla="*/ 180975 h 309491"/>
                <a:gd name="connsiteX2" fmla="*/ 260197 w 260197"/>
                <a:gd name="connsiteY2" fmla="*/ 0 h 309491"/>
                <a:gd name="connsiteX0" fmla="*/ 0 w 250672"/>
                <a:gd name="connsiteY0" fmla="*/ 309491 h 309491"/>
                <a:gd name="connsiteX1" fmla="*/ 88747 w 250672"/>
                <a:gd name="connsiteY1" fmla="*/ 180975 h 309491"/>
                <a:gd name="connsiteX2" fmla="*/ 250672 w 250672"/>
                <a:gd name="connsiteY2" fmla="*/ 0 h 309491"/>
                <a:gd name="connsiteX0" fmla="*/ 0 w 257816"/>
                <a:gd name="connsiteY0" fmla="*/ 309491 h 309491"/>
                <a:gd name="connsiteX1" fmla="*/ 95891 w 257816"/>
                <a:gd name="connsiteY1" fmla="*/ 180975 h 309491"/>
                <a:gd name="connsiteX2" fmla="*/ 257816 w 257816"/>
                <a:gd name="connsiteY2" fmla="*/ 0 h 30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816" h="309491">
                  <a:moveTo>
                    <a:pt x="0" y="309491"/>
                  </a:moveTo>
                  <a:lnTo>
                    <a:pt x="95891" y="180975"/>
                  </a:lnTo>
                  <a:lnTo>
                    <a:pt x="257816" y="0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: Shape 80">
              <a:extLst>
                <a:ext uri="{FF2B5EF4-FFF2-40B4-BE49-F238E27FC236}">
                  <a16:creationId xmlns:a16="http://schemas.microsoft.com/office/drawing/2014/main" id="{AA15580B-CB1B-D6B2-DC7D-3C4BECDF1B68}"/>
                </a:ext>
              </a:extLst>
            </p:cNvPr>
            <p:cNvSpPr/>
            <p:nvPr/>
          </p:nvSpPr>
          <p:spPr>
            <a:xfrm rot="20368267">
              <a:off x="10346971" y="5562258"/>
              <a:ext cx="64895" cy="226531"/>
            </a:xfrm>
            <a:custGeom>
              <a:avLst/>
              <a:gdLst>
                <a:gd name="connsiteX0" fmla="*/ 28575 w 295275"/>
                <a:gd name="connsiteY0" fmla="*/ 0 h 180975"/>
                <a:gd name="connsiteX1" fmla="*/ 0 w 295275"/>
                <a:gd name="connsiteY1" fmla="*/ 152400 h 180975"/>
                <a:gd name="connsiteX2" fmla="*/ 95250 w 295275"/>
                <a:gd name="connsiteY2" fmla="*/ 180975 h 180975"/>
                <a:gd name="connsiteX3" fmla="*/ 295275 w 295275"/>
                <a:gd name="connsiteY3" fmla="*/ 180975 h 180975"/>
                <a:gd name="connsiteX0" fmla="*/ 28575 w 95250"/>
                <a:gd name="connsiteY0" fmla="*/ 0 h 180975"/>
                <a:gd name="connsiteX1" fmla="*/ 0 w 95250"/>
                <a:gd name="connsiteY1" fmla="*/ 152400 h 180975"/>
                <a:gd name="connsiteX2" fmla="*/ 95250 w 95250"/>
                <a:gd name="connsiteY2" fmla="*/ 180975 h 180975"/>
                <a:gd name="connsiteX0" fmla="*/ 10176 w 95250"/>
                <a:gd name="connsiteY0" fmla="*/ 0 h 171078"/>
                <a:gd name="connsiteX1" fmla="*/ 0 w 95250"/>
                <a:gd name="connsiteY1" fmla="*/ 142503 h 171078"/>
                <a:gd name="connsiteX2" fmla="*/ 95250 w 95250"/>
                <a:gd name="connsiteY2" fmla="*/ 171078 h 17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71078">
                  <a:moveTo>
                    <a:pt x="10176" y="0"/>
                  </a:moveTo>
                  <a:lnTo>
                    <a:pt x="0" y="142503"/>
                  </a:lnTo>
                  <a:lnTo>
                    <a:pt x="95250" y="171078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Freeform: Shape 81">
              <a:extLst>
                <a:ext uri="{FF2B5EF4-FFF2-40B4-BE49-F238E27FC236}">
                  <a16:creationId xmlns:a16="http://schemas.microsoft.com/office/drawing/2014/main" id="{6467AA0D-2E1D-9AB6-AA58-F24C9C2621E3}"/>
                </a:ext>
              </a:extLst>
            </p:cNvPr>
            <p:cNvSpPr/>
            <p:nvPr/>
          </p:nvSpPr>
          <p:spPr>
            <a:xfrm flipH="1">
              <a:off x="10548813" y="3836997"/>
              <a:ext cx="128293" cy="1632661"/>
            </a:xfrm>
            <a:custGeom>
              <a:avLst/>
              <a:gdLst>
                <a:gd name="connsiteX0" fmla="*/ 278674 w 278674"/>
                <a:gd name="connsiteY0" fmla="*/ 0 h 1123405"/>
                <a:gd name="connsiteX1" fmla="*/ 156754 w 278674"/>
                <a:gd name="connsiteY1" fmla="*/ 200297 h 1123405"/>
                <a:gd name="connsiteX2" fmla="*/ 113212 w 278674"/>
                <a:gd name="connsiteY2" fmla="*/ 444137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156754 w 278674"/>
                <a:gd name="connsiteY1" fmla="*/ 200297 h 1123405"/>
                <a:gd name="connsiteX2" fmla="*/ 144660 w 278674"/>
                <a:gd name="connsiteY2" fmla="*/ 456233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78674 w 278674"/>
                <a:gd name="connsiteY0" fmla="*/ 0 h 1123405"/>
                <a:gd name="connsiteX1" fmla="*/ 207554 w 278674"/>
                <a:gd name="connsiteY1" fmla="*/ 212392 h 1123405"/>
                <a:gd name="connsiteX2" fmla="*/ 144660 w 278674"/>
                <a:gd name="connsiteY2" fmla="*/ 456233 h 1123405"/>
                <a:gd name="connsiteX3" fmla="*/ 95794 w 278674"/>
                <a:gd name="connsiteY3" fmla="*/ 705394 h 1123405"/>
                <a:gd name="connsiteX4" fmla="*/ 0 w 278674"/>
                <a:gd name="connsiteY4" fmla="*/ 1123405 h 1123405"/>
                <a:gd name="connsiteX0" fmla="*/ 246311 w 246311"/>
                <a:gd name="connsiteY0" fmla="*/ 0 h 1008292"/>
                <a:gd name="connsiteX1" fmla="*/ 175191 w 246311"/>
                <a:gd name="connsiteY1" fmla="*/ 212392 h 1008292"/>
                <a:gd name="connsiteX2" fmla="*/ 112297 w 246311"/>
                <a:gd name="connsiteY2" fmla="*/ 456233 h 1008292"/>
                <a:gd name="connsiteX3" fmla="*/ 63431 w 246311"/>
                <a:gd name="connsiteY3" fmla="*/ 705394 h 1008292"/>
                <a:gd name="connsiteX4" fmla="*/ 0 w 246311"/>
                <a:gd name="connsiteY4" fmla="*/ 1008292 h 1008292"/>
                <a:gd name="connsiteX0" fmla="*/ 191950 w 191950"/>
                <a:gd name="connsiteY0" fmla="*/ 0 h 1050926"/>
                <a:gd name="connsiteX1" fmla="*/ 120830 w 191950"/>
                <a:gd name="connsiteY1" fmla="*/ 212392 h 1050926"/>
                <a:gd name="connsiteX2" fmla="*/ 57936 w 191950"/>
                <a:gd name="connsiteY2" fmla="*/ 456233 h 1050926"/>
                <a:gd name="connsiteX3" fmla="*/ 9070 w 191950"/>
                <a:gd name="connsiteY3" fmla="*/ 705394 h 1050926"/>
                <a:gd name="connsiteX4" fmla="*/ 10368 w 191950"/>
                <a:gd name="connsiteY4" fmla="*/ 1050926 h 105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50" h="1050926">
                  <a:moveTo>
                    <a:pt x="191950" y="0"/>
                  </a:moveTo>
                  <a:lnTo>
                    <a:pt x="120830" y="212392"/>
                  </a:lnTo>
                  <a:lnTo>
                    <a:pt x="57936" y="456233"/>
                  </a:lnTo>
                  <a:lnTo>
                    <a:pt x="9070" y="705394"/>
                  </a:lnTo>
                  <a:cubicBezTo>
                    <a:pt x="-22861" y="844731"/>
                    <a:pt x="42299" y="911589"/>
                    <a:pt x="10368" y="1050926"/>
                  </a:cubicBez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  <a:tailEnd type="triangle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Freeform 5">
              <a:extLst>
                <a:ext uri="{FF2B5EF4-FFF2-40B4-BE49-F238E27FC236}">
                  <a16:creationId xmlns:a16="http://schemas.microsoft.com/office/drawing/2014/main" id="{A42939E2-C5DD-FA27-BF7D-D24FA75C7C22}"/>
                </a:ext>
              </a:extLst>
            </p:cNvPr>
            <p:cNvSpPr/>
            <p:nvPr/>
          </p:nvSpPr>
          <p:spPr>
            <a:xfrm>
              <a:off x="10229721" y="2898531"/>
              <a:ext cx="338751" cy="810678"/>
            </a:xfrm>
            <a:custGeom>
              <a:avLst/>
              <a:gdLst>
                <a:gd name="connsiteX0" fmla="*/ 0 w 341870"/>
                <a:gd name="connsiteY0" fmla="*/ 0 h 712573"/>
                <a:gd name="connsiteX1" fmla="*/ 164757 w 341870"/>
                <a:gd name="connsiteY1" fmla="*/ 168876 h 712573"/>
                <a:gd name="connsiteX2" fmla="*/ 230659 w 341870"/>
                <a:gd name="connsiteY2" fmla="*/ 300681 h 712573"/>
                <a:gd name="connsiteX3" fmla="*/ 284205 w 341870"/>
                <a:gd name="connsiteY3" fmla="*/ 494270 h 712573"/>
                <a:gd name="connsiteX4" fmla="*/ 341870 w 341870"/>
                <a:gd name="connsiteY4" fmla="*/ 712573 h 712573"/>
                <a:gd name="connsiteX5" fmla="*/ 341870 w 341870"/>
                <a:gd name="connsiteY5" fmla="*/ 712573 h 712573"/>
                <a:gd name="connsiteX0" fmla="*/ 0 w 341870"/>
                <a:gd name="connsiteY0" fmla="*/ 0 h 712573"/>
                <a:gd name="connsiteX1" fmla="*/ 164757 w 341870"/>
                <a:gd name="connsiteY1" fmla="*/ 168876 h 712573"/>
                <a:gd name="connsiteX2" fmla="*/ 230659 w 341870"/>
                <a:gd name="connsiteY2" fmla="*/ 300681 h 712573"/>
                <a:gd name="connsiteX3" fmla="*/ 284205 w 341870"/>
                <a:gd name="connsiteY3" fmla="*/ 494270 h 712573"/>
                <a:gd name="connsiteX4" fmla="*/ 341870 w 341870"/>
                <a:gd name="connsiteY4" fmla="*/ 712573 h 712573"/>
                <a:gd name="connsiteX5" fmla="*/ 332407 w 341870"/>
                <a:gd name="connsiteY5" fmla="*/ 660918 h 712573"/>
                <a:gd name="connsiteX0" fmla="*/ 0 w 335562"/>
                <a:gd name="connsiteY0" fmla="*/ 0 h 683876"/>
                <a:gd name="connsiteX1" fmla="*/ 164757 w 335562"/>
                <a:gd name="connsiteY1" fmla="*/ 168876 h 683876"/>
                <a:gd name="connsiteX2" fmla="*/ 230659 w 335562"/>
                <a:gd name="connsiteY2" fmla="*/ 300681 h 683876"/>
                <a:gd name="connsiteX3" fmla="*/ 284205 w 335562"/>
                <a:gd name="connsiteY3" fmla="*/ 494270 h 683876"/>
                <a:gd name="connsiteX4" fmla="*/ 335562 w 335562"/>
                <a:gd name="connsiteY4" fmla="*/ 683876 h 683876"/>
                <a:gd name="connsiteX5" fmla="*/ 332407 w 335562"/>
                <a:gd name="connsiteY5" fmla="*/ 660918 h 683876"/>
                <a:gd name="connsiteX0" fmla="*/ 0 w 313196"/>
                <a:gd name="connsiteY0" fmla="*/ 0 h 681841"/>
                <a:gd name="connsiteX1" fmla="*/ 142391 w 313196"/>
                <a:gd name="connsiteY1" fmla="*/ 166841 h 681841"/>
                <a:gd name="connsiteX2" fmla="*/ 208293 w 313196"/>
                <a:gd name="connsiteY2" fmla="*/ 298646 h 681841"/>
                <a:gd name="connsiteX3" fmla="*/ 261839 w 313196"/>
                <a:gd name="connsiteY3" fmla="*/ 492235 h 681841"/>
                <a:gd name="connsiteX4" fmla="*/ 313196 w 313196"/>
                <a:gd name="connsiteY4" fmla="*/ 681841 h 681841"/>
                <a:gd name="connsiteX5" fmla="*/ 310041 w 313196"/>
                <a:gd name="connsiteY5" fmla="*/ 658883 h 68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196" h="681841">
                  <a:moveTo>
                    <a:pt x="0" y="0"/>
                  </a:moveTo>
                  <a:cubicBezTo>
                    <a:pt x="63157" y="59381"/>
                    <a:pt x="107676" y="117067"/>
                    <a:pt x="142391" y="166841"/>
                  </a:cubicBezTo>
                  <a:cubicBezTo>
                    <a:pt x="177107" y="216615"/>
                    <a:pt x="188385" y="244414"/>
                    <a:pt x="208293" y="298646"/>
                  </a:cubicBezTo>
                  <a:cubicBezTo>
                    <a:pt x="228201" y="352878"/>
                    <a:pt x="244355" y="428369"/>
                    <a:pt x="261839" y="492235"/>
                  </a:cubicBezTo>
                  <a:cubicBezTo>
                    <a:pt x="279323" y="556101"/>
                    <a:pt x="313196" y="681841"/>
                    <a:pt x="313196" y="681841"/>
                  </a:cubicBezTo>
                  <a:lnTo>
                    <a:pt x="310041" y="658883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Oval 89">
              <a:extLst>
                <a:ext uri="{FF2B5EF4-FFF2-40B4-BE49-F238E27FC236}">
                  <a16:creationId xmlns:a16="http://schemas.microsoft.com/office/drawing/2014/main" id="{6C51F0ED-BB5B-CFDD-6F61-236B7AB8E3C2}"/>
                </a:ext>
              </a:extLst>
            </p:cNvPr>
            <p:cNvSpPr/>
            <p:nvPr/>
          </p:nvSpPr>
          <p:spPr>
            <a:xfrm>
              <a:off x="9806584" y="5448210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3" name="Oval 97">
              <a:extLst>
                <a:ext uri="{FF2B5EF4-FFF2-40B4-BE49-F238E27FC236}">
                  <a16:creationId xmlns:a16="http://schemas.microsoft.com/office/drawing/2014/main" id="{A9B06275-8059-F45E-77C2-48CB5BC70711}"/>
                </a:ext>
              </a:extLst>
            </p:cNvPr>
            <p:cNvSpPr/>
            <p:nvPr/>
          </p:nvSpPr>
          <p:spPr>
            <a:xfrm>
              <a:off x="10437650" y="3382143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64" name="Oval 99">
              <a:extLst>
                <a:ext uri="{FF2B5EF4-FFF2-40B4-BE49-F238E27FC236}">
                  <a16:creationId xmlns:a16="http://schemas.microsoft.com/office/drawing/2014/main" id="{32D6933A-A7A0-3F1C-1948-7A60A6C57F0D}"/>
                </a:ext>
              </a:extLst>
            </p:cNvPr>
            <p:cNvSpPr/>
            <p:nvPr/>
          </p:nvSpPr>
          <p:spPr>
            <a:xfrm>
              <a:off x="9805510" y="5085902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66" name="Oval 103">
              <a:extLst>
                <a:ext uri="{FF2B5EF4-FFF2-40B4-BE49-F238E27FC236}">
                  <a16:creationId xmlns:a16="http://schemas.microsoft.com/office/drawing/2014/main" id="{A871C79D-14B9-EBE0-58B6-E5F26F650DC0}"/>
                </a:ext>
              </a:extLst>
            </p:cNvPr>
            <p:cNvSpPr/>
            <p:nvPr/>
          </p:nvSpPr>
          <p:spPr>
            <a:xfrm>
              <a:off x="10001301" y="5800353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267" name="Oval 114">
              <a:extLst>
                <a:ext uri="{FF2B5EF4-FFF2-40B4-BE49-F238E27FC236}">
                  <a16:creationId xmlns:a16="http://schemas.microsoft.com/office/drawing/2014/main" id="{D9AE49E4-2139-97D0-93B0-DEBB6FC3E21C}"/>
                </a:ext>
              </a:extLst>
            </p:cNvPr>
            <p:cNvSpPr/>
            <p:nvPr/>
          </p:nvSpPr>
          <p:spPr>
            <a:xfrm>
              <a:off x="10562126" y="4962443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268" name="Oval 115">
              <a:extLst>
                <a:ext uri="{FF2B5EF4-FFF2-40B4-BE49-F238E27FC236}">
                  <a16:creationId xmlns:a16="http://schemas.microsoft.com/office/drawing/2014/main" id="{C92C7724-5674-C6B7-982B-D1DC57073A19}"/>
                </a:ext>
              </a:extLst>
            </p:cNvPr>
            <p:cNvSpPr/>
            <p:nvPr/>
          </p:nvSpPr>
          <p:spPr>
            <a:xfrm>
              <a:off x="10283479" y="5578583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69" name="Oval 130">
              <a:extLst>
                <a:ext uri="{FF2B5EF4-FFF2-40B4-BE49-F238E27FC236}">
                  <a16:creationId xmlns:a16="http://schemas.microsoft.com/office/drawing/2014/main" id="{AFA0081F-BE93-AE00-714A-5EA566F59DFF}"/>
                </a:ext>
              </a:extLst>
            </p:cNvPr>
            <p:cNvSpPr/>
            <p:nvPr/>
          </p:nvSpPr>
          <p:spPr>
            <a:xfrm>
              <a:off x="10761011" y="3611215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70" name="Oval 143">
              <a:extLst>
                <a:ext uri="{FF2B5EF4-FFF2-40B4-BE49-F238E27FC236}">
                  <a16:creationId xmlns:a16="http://schemas.microsoft.com/office/drawing/2014/main" id="{D14E50E8-80F1-C88F-9CCB-56FE6134F9E8}"/>
                </a:ext>
              </a:extLst>
            </p:cNvPr>
            <p:cNvSpPr/>
            <p:nvPr/>
          </p:nvSpPr>
          <p:spPr>
            <a:xfrm>
              <a:off x="10250527" y="5159246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71" name="Oval 144">
              <a:extLst>
                <a:ext uri="{FF2B5EF4-FFF2-40B4-BE49-F238E27FC236}">
                  <a16:creationId xmlns:a16="http://schemas.microsoft.com/office/drawing/2014/main" id="{5F321E3F-0A15-9F8C-CC50-CCAA4A7CE3C5}"/>
                </a:ext>
              </a:extLst>
            </p:cNvPr>
            <p:cNvSpPr/>
            <p:nvPr/>
          </p:nvSpPr>
          <p:spPr>
            <a:xfrm>
              <a:off x="10086794" y="4611974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72" name="Freeform: Shape 145">
              <a:extLst>
                <a:ext uri="{FF2B5EF4-FFF2-40B4-BE49-F238E27FC236}">
                  <a16:creationId xmlns:a16="http://schemas.microsoft.com/office/drawing/2014/main" id="{A9A55BEC-7160-FB40-7D9F-6A193081980F}"/>
                </a:ext>
              </a:extLst>
            </p:cNvPr>
            <p:cNvSpPr/>
            <p:nvPr/>
          </p:nvSpPr>
          <p:spPr>
            <a:xfrm>
              <a:off x="9951676" y="4016866"/>
              <a:ext cx="69928" cy="479719"/>
            </a:xfrm>
            <a:custGeom>
              <a:avLst/>
              <a:gdLst>
                <a:gd name="connsiteX0" fmla="*/ 0 w 78537"/>
                <a:gd name="connsiteY0" fmla="*/ 0 h 482444"/>
                <a:gd name="connsiteX1" fmla="*/ 44879 w 78537"/>
                <a:gd name="connsiteY1" fmla="*/ 201953 h 482444"/>
                <a:gd name="connsiteX2" fmla="*/ 78537 w 78537"/>
                <a:gd name="connsiteY2" fmla="*/ 415126 h 482444"/>
                <a:gd name="connsiteX3" fmla="*/ 67318 w 78537"/>
                <a:gd name="connsiteY3" fmla="*/ 482444 h 482444"/>
                <a:gd name="connsiteX0" fmla="*/ 0 w 67318"/>
                <a:gd name="connsiteY0" fmla="*/ 0 h 482444"/>
                <a:gd name="connsiteX1" fmla="*/ 44879 w 67318"/>
                <a:gd name="connsiteY1" fmla="*/ 201953 h 482444"/>
                <a:gd name="connsiteX2" fmla="*/ 67318 w 67318"/>
                <a:gd name="connsiteY2" fmla="*/ 482444 h 48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8" h="482444">
                  <a:moveTo>
                    <a:pt x="0" y="0"/>
                  </a:moveTo>
                  <a:lnTo>
                    <a:pt x="44879" y="201953"/>
                  </a:lnTo>
                  <a:lnTo>
                    <a:pt x="67318" y="482444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E8931597-FCCC-A0F8-F7ED-8422495A32D2}"/>
                </a:ext>
              </a:extLst>
            </p:cNvPr>
            <p:cNvSpPr/>
            <p:nvPr/>
          </p:nvSpPr>
          <p:spPr>
            <a:xfrm>
              <a:off x="9925448" y="4178198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74" name="Freeform 48">
              <a:extLst>
                <a:ext uri="{FF2B5EF4-FFF2-40B4-BE49-F238E27FC236}">
                  <a16:creationId xmlns:a16="http://schemas.microsoft.com/office/drawing/2014/main" id="{83D3AB76-B7D8-BF03-A1E8-BC31E5F17622}"/>
                </a:ext>
              </a:extLst>
            </p:cNvPr>
            <p:cNvSpPr/>
            <p:nvPr/>
          </p:nvSpPr>
          <p:spPr>
            <a:xfrm flipV="1">
              <a:off x="10304715" y="5759873"/>
              <a:ext cx="103819" cy="94966"/>
            </a:xfrm>
            <a:custGeom>
              <a:avLst/>
              <a:gdLst>
                <a:gd name="connsiteX0" fmla="*/ 0 w 252819"/>
                <a:gd name="connsiteY0" fmla="*/ 0 h 167758"/>
                <a:gd name="connsiteX1" fmla="*/ 252819 w 252819"/>
                <a:gd name="connsiteY1" fmla="*/ 167758 h 16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819" h="167758">
                  <a:moveTo>
                    <a:pt x="0" y="0"/>
                  </a:moveTo>
                  <a:lnTo>
                    <a:pt x="252819" y="167758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Oval 150">
              <a:extLst>
                <a:ext uri="{FF2B5EF4-FFF2-40B4-BE49-F238E27FC236}">
                  <a16:creationId xmlns:a16="http://schemas.microsoft.com/office/drawing/2014/main" id="{D23D9D37-124A-75B8-721B-161E57304E48}"/>
                </a:ext>
              </a:extLst>
            </p:cNvPr>
            <p:cNvSpPr/>
            <p:nvPr/>
          </p:nvSpPr>
          <p:spPr>
            <a:xfrm>
              <a:off x="10346164" y="5731463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76" name="Oval 151">
              <a:extLst>
                <a:ext uri="{FF2B5EF4-FFF2-40B4-BE49-F238E27FC236}">
                  <a16:creationId xmlns:a16="http://schemas.microsoft.com/office/drawing/2014/main" id="{9A2F5563-E5D6-33B8-436B-23806CBE245E}"/>
                </a:ext>
              </a:extLst>
            </p:cNvPr>
            <p:cNvSpPr/>
            <p:nvPr/>
          </p:nvSpPr>
          <p:spPr>
            <a:xfrm>
              <a:off x="10205652" y="5834772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77" name="Freeform 30">
              <a:extLst>
                <a:ext uri="{FF2B5EF4-FFF2-40B4-BE49-F238E27FC236}">
                  <a16:creationId xmlns:a16="http://schemas.microsoft.com/office/drawing/2014/main" id="{13516FB8-CAAB-4113-1483-906F3626B557}"/>
                </a:ext>
              </a:extLst>
            </p:cNvPr>
            <p:cNvSpPr/>
            <p:nvPr/>
          </p:nvSpPr>
          <p:spPr>
            <a:xfrm>
              <a:off x="10375428" y="3542608"/>
              <a:ext cx="469367" cy="1238056"/>
            </a:xfrm>
            <a:custGeom>
              <a:avLst/>
              <a:gdLst>
                <a:gd name="connsiteX0" fmla="*/ 0 w 463017"/>
                <a:gd name="connsiteY0" fmla="*/ 0 h 1193606"/>
                <a:gd name="connsiteX1" fmla="*/ 174504 w 463017"/>
                <a:gd name="connsiteY1" fmla="*/ 258266 h 1193606"/>
                <a:gd name="connsiteX2" fmla="*/ 207078 w 463017"/>
                <a:gd name="connsiteY2" fmla="*/ 328067 h 1193606"/>
                <a:gd name="connsiteX3" fmla="*/ 288513 w 463017"/>
                <a:gd name="connsiteY3" fmla="*/ 532819 h 1193606"/>
                <a:gd name="connsiteX4" fmla="*/ 353662 w 463017"/>
                <a:gd name="connsiteY4" fmla="*/ 742223 h 1193606"/>
                <a:gd name="connsiteX5" fmla="*/ 463017 w 463017"/>
                <a:gd name="connsiteY5" fmla="*/ 1193606 h 1193606"/>
                <a:gd name="connsiteX0" fmla="*/ 0 w 469367"/>
                <a:gd name="connsiteY0" fmla="*/ 0 h 1238056"/>
                <a:gd name="connsiteX1" fmla="*/ 180854 w 469367"/>
                <a:gd name="connsiteY1" fmla="*/ 302716 h 1238056"/>
                <a:gd name="connsiteX2" fmla="*/ 213428 w 469367"/>
                <a:gd name="connsiteY2" fmla="*/ 372517 h 1238056"/>
                <a:gd name="connsiteX3" fmla="*/ 294863 w 469367"/>
                <a:gd name="connsiteY3" fmla="*/ 577269 h 1238056"/>
                <a:gd name="connsiteX4" fmla="*/ 360012 w 469367"/>
                <a:gd name="connsiteY4" fmla="*/ 786673 h 1238056"/>
                <a:gd name="connsiteX5" fmla="*/ 469367 w 469367"/>
                <a:gd name="connsiteY5" fmla="*/ 1238056 h 123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367" h="1238056">
                  <a:moveTo>
                    <a:pt x="0" y="0"/>
                  </a:moveTo>
                  <a:cubicBezTo>
                    <a:pt x="69995" y="101794"/>
                    <a:pt x="145283" y="240630"/>
                    <a:pt x="180854" y="302716"/>
                  </a:cubicBezTo>
                  <a:cubicBezTo>
                    <a:pt x="216425" y="364802"/>
                    <a:pt x="194427" y="326758"/>
                    <a:pt x="213428" y="372517"/>
                  </a:cubicBezTo>
                  <a:cubicBezTo>
                    <a:pt x="232429" y="418276"/>
                    <a:pt x="270432" y="508243"/>
                    <a:pt x="294863" y="577269"/>
                  </a:cubicBezTo>
                  <a:cubicBezTo>
                    <a:pt x="319294" y="646295"/>
                    <a:pt x="330928" y="676542"/>
                    <a:pt x="360012" y="786673"/>
                  </a:cubicBezTo>
                  <a:cubicBezTo>
                    <a:pt x="389096" y="896804"/>
                    <a:pt x="429231" y="1067430"/>
                    <a:pt x="469367" y="1238056"/>
                  </a:cubicBez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Freeform 27">
              <a:extLst>
                <a:ext uri="{FF2B5EF4-FFF2-40B4-BE49-F238E27FC236}">
                  <a16:creationId xmlns:a16="http://schemas.microsoft.com/office/drawing/2014/main" id="{A8245E5B-2B77-A8DC-C403-64EDCB1B0647}"/>
                </a:ext>
              </a:extLst>
            </p:cNvPr>
            <p:cNvSpPr/>
            <p:nvPr/>
          </p:nvSpPr>
          <p:spPr>
            <a:xfrm>
              <a:off x="9663813" y="2912882"/>
              <a:ext cx="714022" cy="629355"/>
            </a:xfrm>
            <a:custGeom>
              <a:avLst/>
              <a:gdLst>
                <a:gd name="connsiteX0" fmla="*/ 0 w 714022"/>
                <a:gd name="connsiteY0" fmla="*/ 0 h 629355"/>
                <a:gd name="connsiteX1" fmla="*/ 341489 w 714022"/>
                <a:gd name="connsiteY1" fmla="*/ 53622 h 629355"/>
                <a:gd name="connsiteX2" fmla="*/ 516467 w 714022"/>
                <a:gd name="connsiteY2" fmla="*/ 110066 h 629355"/>
                <a:gd name="connsiteX3" fmla="*/ 657578 w 714022"/>
                <a:gd name="connsiteY3" fmla="*/ 285044 h 629355"/>
                <a:gd name="connsiteX4" fmla="*/ 714022 w 714022"/>
                <a:gd name="connsiteY4" fmla="*/ 629355 h 62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022" h="629355">
                  <a:moveTo>
                    <a:pt x="0" y="0"/>
                  </a:moveTo>
                  <a:cubicBezTo>
                    <a:pt x="127705" y="17639"/>
                    <a:pt x="255411" y="35278"/>
                    <a:pt x="341489" y="53622"/>
                  </a:cubicBezTo>
                  <a:cubicBezTo>
                    <a:pt x="427567" y="71966"/>
                    <a:pt x="463786" y="71496"/>
                    <a:pt x="516467" y="110066"/>
                  </a:cubicBezTo>
                  <a:cubicBezTo>
                    <a:pt x="569148" y="148636"/>
                    <a:pt x="624652" y="198496"/>
                    <a:pt x="657578" y="285044"/>
                  </a:cubicBezTo>
                  <a:cubicBezTo>
                    <a:pt x="690504" y="371592"/>
                    <a:pt x="702263" y="500473"/>
                    <a:pt x="714022" y="629355"/>
                  </a:cubicBez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Freeform 15">
              <a:extLst>
                <a:ext uri="{FF2B5EF4-FFF2-40B4-BE49-F238E27FC236}">
                  <a16:creationId xmlns:a16="http://schemas.microsoft.com/office/drawing/2014/main" id="{9B43D1A8-EE8A-78BC-08AF-E2D69C20A1BA}"/>
                </a:ext>
              </a:extLst>
            </p:cNvPr>
            <p:cNvSpPr/>
            <p:nvPr/>
          </p:nvSpPr>
          <p:spPr>
            <a:xfrm>
              <a:off x="10038775" y="3552614"/>
              <a:ext cx="291368" cy="2002093"/>
            </a:xfrm>
            <a:custGeom>
              <a:avLst/>
              <a:gdLst>
                <a:gd name="connsiteX0" fmla="*/ 291368 w 291368"/>
                <a:gd name="connsiteY0" fmla="*/ 0 h 2002093"/>
                <a:gd name="connsiteX1" fmla="*/ 169694 w 291368"/>
                <a:gd name="connsiteY1" fmla="*/ 457200 h 2002093"/>
                <a:gd name="connsiteX2" fmla="*/ 14836 w 291368"/>
                <a:gd name="connsiteY2" fmla="*/ 940209 h 2002093"/>
                <a:gd name="connsiteX3" fmla="*/ 7462 w 291368"/>
                <a:gd name="connsiteY3" fmla="*/ 1430593 h 2002093"/>
                <a:gd name="connsiteX4" fmla="*/ 25897 w 291368"/>
                <a:gd name="connsiteY4" fmla="*/ 1718187 h 2002093"/>
                <a:gd name="connsiteX5" fmla="*/ 66455 w 291368"/>
                <a:gd name="connsiteY5" fmla="*/ 1828800 h 2002093"/>
                <a:gd name="connsiteX6" fmla="*/ 243436 w 291368"/>
                <a:gd name="connsiteY6" fmla="*/ 2002093 h 200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368" h="2002093">
                  <a:moveTo>
                    <a:pt x="291368" y="0"/>
                  </a:moveTo>
                  <a:cubicBezTo>
                    <a:pt x="253575" y="150249"/>
                    <a:pt x="215783" y="300499"/>
                    <a:pt x="169694" y="457200"/>
                  </a:cubicBezTo>
                  <a:cubicBezTo>
                    <a:pt x="123605" y="613902"/>
                    <a:pt x="41875" y="777977"/>
                    <a:pt x="14836" y="940209"/>
                  </a:cubicBezTo>
                  <a:cubicBezTo>
                    <a:pt x="-12203" y="1102441"/>
                    <a:pt x="5618" y="1300930"/>
                    <a:pt x="7462" y="1430593"/>
                  </a:cubicBezTo>
                  <a:cubicBezTo>
                    <a:pt x="9305" y="1560256"/>
                    <a:pt x="16065" y="1651819"/>
                    <a:pt x="25897" y="1718187"/>
                  </a:cubicBezTo>
                  <a:cubicBezTo>
                    <a:pt x="35729" y="1784555"/>
                    <a:pt x="30199" y="1781482"/>
                    <a:pt x="66455" y="1828800"/>
                  </a:cubicBezTo>
                  <a:cubicBezTo>
                    <a:pt x="102711" y="1876118"/>
                    <a:pt x="173073" y="1939105"/>
                    <a:pt x="243436" y="2002093"/>
                  </a:cubicBezTo>
                </a:path>
              </a:pathLst>
            </a:custGeom>
            <a:noFill/>
            <a:ln w="57150" cap="rnd">
              <a:solidFill>
                <a:srgbClr val="197AC0">
                  <a:alpha val="80000"/>
                </a:srgbClr>
              </a:solidFill>
              <a:headEnd type="none"/>
              <a:tailEnd type="triangle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Freeform 14">
              <a:extLst>
                <a:ext uri="{FF2B5EF4-FFF2-40B4-BE49-F238E27FC236}">
                  <a16:creationId xmlns:a16="http://schemas.microsoft.com/office/drawing/2014/main" id="{0DB10096-116E-282A-9845-643C76DCA70D}"/>
                </a:ext>
              </a:extLst>
            </p:cNvPr>
            <p:cNvSpPr/>
            <p:nvPr/>
          </p:nvSpPr>
          <p:spPr>
            <a:xfrm>
              <a:off x="9535839" y="3493620"/>
              <a:ext cx="801678" cy="1777181"/>
            </a:xfrm>
            <a:custGeom>
              <a:avLst/>
              <a:gdLst>
                <a:gd name="connsiteX0" fmla="*/ 801678 w 801678"/>
                <a:gd name="connsiteY0" fmla="*/ 0 h 1777181"/>
                <a:gd name="connsiteX1" fmla="*/ 510398 w 801678"/>
                <a:gd name="connsiteY1" fmla="*/ 405581 h 1777181"/>
                <a:gd name="connsiteX2" fmla="*/ 307607 w 801678"/>
                <a:gd name="connsiteY2" fmla="*/ 685800 h 1777181"/>
                <a:gd name="connsiteX3" fmla="*/ 56885 w 801678"/>
                <a:gd name="connsiteY3" fmla="*/ 1021326 h 1777181"/>
                <a:gd name="connsiteX4" fmla="*/ 1578 w 801678"/>
                <a:gd name="connsiteY4" fmla="*/ 1345790 h 1777181"/>
                <a:gd name="connsiteX5" fmla="*/ 93756 w 801678"/>
                <a:gd name="connsiteY5" fmla="*/ 1777181 h 177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1678" h="1777181">
                  <a:moveTo>
                    <a:pt x="801678" y="0"/>
                  </a:moveTo>
                  <a:lnTo>
                    <a:pt x="510398" y="405581"/>
                  </a:lnTo>
                  <a:cubicBezTo>
                    <a:pt x="428053" y="519881"/>
                    <a:pt x="383192" y="583176"/>
                    <a:pt x="307607" y="685800"/>
                  </a:cubicBezTo>
                  <a:cubicBezTo>
                    <a:pt x="232021" y="788424"/>
                    <a:pt x="107890" y="911328"/>
                    <a:pt x="56885" y="1021326"/>
                  </a:cubicBezTo>
                  <a:cubicBezTo>
                    <a:pt x="5880" y="1131324"/>
                    <a:pt x="-4567" y="1219814"/>
                    <a:pt x="1578" y="1345790"/>
                  </a:cubicBezTo>
                  <a:cubicBezTo>
                    <a:pt x="7723" y="1471766"/>
                    <a:pt x="50739" y="1624473"/>
                    <a:pt x="93756" y="1777181"/>
                  </a:cubicBezTo>
                </a:path>
              </a:pathLst>
            </a:custGeom>
            <a:noFill/>
            <a:ln w="57150" cap="rnd">
              <a:solidFill>
                <a:srgbClr val="197AC0">
                  <a:alpha val="80000"/>
                </a:srgbClr>
              </a:solidFill>
              <a:headEnd type="none"/>
              <a:tailEnd type="triangle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Oval 93">
              <a:extLst>
                <a:ext uri="{FF2B5EF4-FFF2-40B4-BE49-F238E27FC236}">
                  <a16:creationId xmlns:a16="http://schemas.microsoft.com/office/drawing/2014/main" id="{5C95DF8F-AA5B-D771-DE86-33AA2F31DEDB}"/>
                </a:ext>
              </a:extLst>
            </p:cNvPr>
            <p:cNvSpPr/>
            <p:nvPr/>
          </p:nvSpPr>
          <p:spPr>
            <a:xfrm>
              <a:off x="10111904" y="3018609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82" name="Oval 90">
              <a:extLst>
                <a:ext uri="{FF2B5EF4-FFF2-40B4-BE49-F238E27FC236}">
                  <a16:creationId xmlns:a16="http://schemas.microsoft.com/office/drawing/2014/main" id="{7AD58E33-DE7D-C6F9-6326-70F040CC749C}"/>
                </a:ext>
              </a:extLst>
            </p:cNvPr>
            <p:cNvSpPr/>
            <p:nvPr/>
          </p:nvSpPr>
          <p:spPr>
            <a:xfrm>
              <a:off x="9676537" y="2876672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84" name="Freeform 29">
              <a:extLst>
                <a:ext uri="{FF2B5EF4-FFF2-40B4-BE49-F238E27FC236}">
                  <a16:creationId xmlns:a16="http://schemas.microsoft.com/office/drawing/2014/main" id="{AB40FF74-8836-78CC-FD6A-4AB741522065}"/>
                </a:ext>
              </a:extLst>
            </p:cNvPr>
            <p:cNvSpPr/>
            <p:nvPr/>
          </p:nvSpPr>
          <p:spPr>
            <a:xfrm>
              <a:off x="10288261" y="3517737"/>
              <a:ext cx="89573" cy="1326689"/>
            </a:xfrm>
            <a:custGeom>
              <a:avLst/>
              <a:gdLst>
                <a:gd name="connsiteX0" fmla="*/ 131054 w 131054"/>
                <a:gd name="connsiteY0" fmla="*/ 0 h 1310541"/>
                <a:gd name="connsiteX1" fmla="*/ 0 w 131054"/>
                <a:gd name="connsiteY1" fmla="*/ 1283734 h 1310541"/>
                <a:gd name="connsiteX2" fmla="*/ 0 w 131054"/>
                <a:gd name="connsiteY2" fmla="*/ 1283734 h 1310541"/>
                <a:gd name="connsiteX3" fmla="*/ 2979 w 131054"/>
                <a:gd name="connsiteY3" fmla="*/ 1310541 h 1310541"/>
                <a:gd name="connsiteX0" fmla="*/ 96033 w 96033"/>
                <a:gd name="connsiteY0" fmla="*/ 0 h 1315323"/>
                <a:gd name="connsiteX1" fmla="*/ 0 w 96033"/>
                <a:gd name="connsiteY1" fmla="*/ 1288516 h 1315323"/>
                <a:gd name="connsiteX2" fmla="*/ 0 w 96033"/>
                <a:gd name="connsiteY2" fmla="*/ 1288516 h 1315323"/>
                <a:gd name="connsiteX3" fmla="*/ 2979 w 96033"/>
                <a:gd name="connsiteY3" fmla="*/ 1315323 h 131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33" h="1315323">
                  <a:moveTo>
                    <a:pt x="96033" y="0"/>
                  </a:moveTo>
                  <a:lnTo>
                    <a:pt x="0" y="1288516"/>
                  </a:lnTo>
                  <a:lnTo>
                    <a:pt x="0" y="1288516"/>
                  </a:lnTo>
                  <a:lnTo>
                    <a:pt x="2979" y="1315323"/>
                  </a:lnTo>
                </a:path>
              </a:pathLst>
            </a:custGeom>
            <a:noFill/>
            <a:ln w="57150" cap="rnd">
              <a:solidFill>
                <a:srgbClr val="197AC0">
                  <a:alpha val="80000"/>
                </a:srgbClr>
              </a:solidFill>
              <a:headEnd type="none"/>
              <a:tailEnd type="triangle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Oval 152">
              <a:extLst>
                <a:ext uri="{FF2B5EF4-FFF2-40B4-BE49-F238E27FC236}">
                  <a16:creationId xmlns:a16="http://schemas.microsoft.com/office/drawing/2014/main" id="{D905FF6C-5471-19B1-2274-9E97EC626BBC}"/>
                </a:ext>
              </a:extLst>
            </p:cNvPr>
            <p:cNvSpPr/>
            <p:nvPr/>
          </p:nvSpPr>
          <p:spPr>
            <a:xfrm>
              <a:off x="10310658" y="4105702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86" name="Freeform 48">
              <a:extLst>
                <a:ext uri="{FF2B5EF4-FFF2-40B4-BE49-F238E27FC236}">
                  <a16:creationId xmlns:a16="http://schemas.microsoft.com/office/drawing/2014/main" id="{FF02A2CF-43A3-5432-2828-836A5038AEF9}"/>
                </a:ext>
              </a:extLst>
            </p:cNvPr>
            <p:cNvSpPr/>
            <p:nvPr/>
          </p:nvSpPr>
          <p:spPr>
            <a:xfrm>
              <a:off x="9602774" y="5720404"/>
              <a:ext cx="108000" cy="0"/>
            </a:xfrm>
            <a:custGeom>
              <a:avLst/>
              <a:gdLst>
                <a:gd name="connsiteX0" fmla="*/ 0 w 252819"/>
                <a:gd name="connsiteY0" fmla="*/ 0 h 167758"/>
                <a:gd name="connsiteX1" fmla="*/ 252819 w 252819"/>
                <a:gd name="connsiteY1" fmla="*/ 167758 h 16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819" h="167758">
                  <a:moveTo>
                    <a:pt x="0" y="0"/>
                  </a:moveTo>
                  <a:lnTo>
                    <a:pt x="252819" y="167758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Freeform 48">
              <a:extLst>
                <a:ext uri="{FF2B5EF4-FFF2-40B4-BE49-F238E27FC236}">
                  <a16:creationId xmlns:a16="http://schemas.microsoft.com/office/drawing/2014/main" id="{58653885-328E-0EE3-AF15-30079BD620B8}"/>
                </a:ext>
              </a:extLst>
            </p:cNvPr>
            <p:cNvSpPr/>
            <p:nvPr/>
          </p:nvSpPr>
          <p:spPr>
            <a:xfrm rot="21361206" flipV="1">
              <a:off x="10496881" y="5515122"/>
              <a:ext cx="144016" cy="36000"/>
            </a:xfrm>
            <a:custGeom>
              <a:avLst/>
              <a:gdLst>
                <a:gd name="connsiteX0" fmla="*/ 0 w 252819"/>
                <a:gd name="connsiteY0" fmla="*/ 0 h 167758"/>
                <a:gd name="connsiteX1" fmla="*/ 252819 w 252819"/>
                <a:gd name="connsiteY1" fmla="*/ 167758 h 16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819" h="167758">
                  <a:moveTo>
                    <a:pt x="0" y="0"/>
                  </a:moveTo>
                  <a:lnTo>
                    <a:pt x="252819" y="167758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Oval 114">
              <a:extLst>
                <a:ext uri="{FF2B5EF4-FFF2-40B4-BE49-F238E27FC236}">
                  <a16:creationId xmlns:a16="http://schemas.microsoft.com/office/drawing/2014/main" id="{FDEF6ABA-EC16-14C0-9D61-4E5E109C99F2}"/>
                </a:ext>
              </a:extLst>
            </p:cNvPr>
            <p:cNvSpPr/>
            <p:nvPr/>
          </p:nvSpPr>
          <p:spPr>
            <a:xfrm>
              <a:off x="9524979" y="5613674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89" name="Freeform 27">
              <a:extLst>
                <a:ext uri="{FF2B5EF4-FFF2-40B4-BE49-F238E27FC236}">
                  <a16:creationId xmlns:a16="http://schemas.microsoft.com/office/drawing/2014/main" id="{4B15D861-DD54-37EF-B39E-498A04647BF1}"/>
                </a:ext>
              </a:extLst>
            </p:cNvPr>
            <p:cNvSpPr/>
            <p:nvPr/>
          </p:nvSpPr>
          <p:spPr>
            <a:xfrm>
              <a:off x="9692103" y="2754252"/>
              <a:ext cx="985003" cy="699182"/>
            </a:xfrm>
            <a:custGeom>
              <a:avLst/>
              <a:gdLst>
                <a:gd name="connsiteX0" fmla="*/ 0 w 714022"/>
                <a:gd name="connsiteY0" fmla="*/ 0 h 629355"/>
                <a:gd name="connsiteX1" fmla="*/ 341489 w 714022"/>
                <a:gd name="connsiteY1" fmla="*/ 53622 h 629355"/>
                <a:gd name="connsiteX2" fmla="*/ 516467 w 714022"/>
                <a:gd name="connsiteY2" fmla="*/ 110066 h 629355"/>
                <a:gd name="connsiteX3" fmla="*/ 657578 w 714022"/>
                <a:gd name="connsiteY3" fmla="*/ 285044 h 629355"/>
                <a:gd name="connsiteX4" fmla="*/ 714022 w 714022"/>
                <a:gd name="connsiteY4" fmla="*/ 629355 h 629355"/>
                <a:gd name="connsiteX0" fmla="*/ 0 w 714022"/>
                <a:gd name="connsiteY0" fmla="*/ 0 h 629355"/>
                <a:gd name="connsiteX1" fmla="*/ 341489 w 714022"/>
                <a:gd name="connsiteY1" fmla="*/ 53622 h 629355"/>
                <a:gd name="connsiteX2" fmla="*/ 482899 w 714022"/>
                <a:gd name="connsiteY2" fmla="*/ 183886 h 629355"/>
                <a:gd name="connsiteX3" fmla="*/ 657578 w 714022"/>
                <a:gd name="connsiteY3" fmla="*/ 285044 h 629355"/>
                <a:gd name="connsiteX4" fmla="*/ 714022 w 714022"/>
                <a:gd name="connsiteY4" fmla="*/ 629355 h 629355"/>
                <a:gd name="connsiteX0" fmla="*/ 0 w 714022"/>
                <a:gd name="connsiteY0" fmla="*/ 0 h 629355"/>
                <a:gd name="connsiteX1" fmla="*/ 341489 w 714022"/>
                <a:gd name="connsiteY1" fmla="*/ 53622 h 629355"/>
                <a:gd name="connsiteX2" fmla="*/ 482899 w 714022"/>
                <a:gd name="connsiteY2" fmla="*/ 183886 h 629355"/>
                <a:gd name="connsiteX3" fmla="*/ 612821 w 714022"/>
                <a:gd name="connsiteY3" fmla="*/ 351093 h 629355"/>
                <a:gd name="connsiteX4" fmla="*/ 714022 w 714022"/>
                <a:gd name="connsiteY4" fmla="*/ 629355 h 629355"/>
                <a:gd name="connsiteX0" fmla="*/ 0 w 714022"/>
                <a:gd name="connsiteY0" fmla="*/ 0 h 629355"/>
                <a:gd name="connsiteX1" fmla="*/ 319110 w 714022"/>
                <a:gd name="connsiteY1" fmla="*/ 111901 h 629355"/>
                <a:gd name="connsiteX2" fmla="*/ 482899 w 714022"/>
                <a:gd name="connsiteY2" fmla="*/ 183886 h 629355"/>
                <a:gd name="connsiteX3" fmla="*/ 612821 w 714022"/>
                <a:gd name="connsiteY3" fmla="*/ 351093 h 629355"/>
                <a:gd name="connsiteX4" fmla="*/ 714022 w 714022"/>
                <a:gd name="connsiteY4" fmla="*/ 629355 h 629355"/>
                <a:gd name="connsiteX0" fmla="*/ 0 w 751320"/>
                <a:gd name="connsiteY0" fmla="*/ 0 h 555536"/>
                <a:gd name="connsiteX1" fmla="*/ 356408 w 751320"/>
                <a:gd name="connsiteY1" fmla="*/ 38082 h 555536"/>
                <a:gd name="connsiteX2" fmla="*/ 520197 w 751320"/>
                <a:gd name="connsiteY2" fmla="*/ 110067 h 555536"/>
                <a:gd name="connsiteX3" fmla="*/ 650119 w 751320"/>
                <a:gd name="connsiteY3" fmla="*/ 277274 h 555536"/>
                <a:gd name="connsiteX4" fmla="*/ 751320 w 751320"/>
                <a:gd name="connsiteY4" fmla="*/ 555536 h 55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20" h="555536">
                  <a:moveTo>
                    <a:pt x="0" y="0"/>
                  </a:moveTo>
                  <a:cubicBezTo>
                    <a:pt x="127705" y="17639"/>
                    <a:pt x="269709" y="19738"/>
                    <a:pt x="356408" y="38082"/>
                  </a:cubicBezTo>
                  <a:cubicBezTo>
                    <a:pt x="443107" y="56426"/>
                    <a:pt x="471245" y="70202"/>
                    <a:pt x="520197" y="110067"/>
                  </a:cubicBezTo>
                  <a:cubicBezTo>
                    <a:pt x="569149" y="149932"/>
                    <a:pt x="617193" y="190726"/>
                    <a:pt x="650119" y="277274"/>
                  </a:cubicBezTo>
                  <a:cubicBezTo>
                    <a:pt x="683045" y="363822"/>
                    <a:pt x="739561" y="426654"/>
                    <a:pt x="751320" y="555536"/>
                  </a:cubicBezTo>
                </a:path>
              </a:pathLst>
            </a:custGeom>
            <a:noFill/>
            <a:ln w="53975">
              <a:solidFill>
                <a:schemeClr val="accent1"/>
              </a:solidFill>
              <a:headEnd type="triangle" w="med" len="sm"/>
              <a:tailEnd type="triangle" w="med" len="sm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Oval 148">
              <a:extLst>
                <a:ext uri="{FF2B5EF4-FFF2-40B4-BE49-F238E27FC236}">
                  <a16:creationId xmlns:a16="http://schemas.microsoft.com/office/drawing/2014/main" id="{0F828C8A-76F7-B839-58CF-5BD2435E550F}"/>
                </a:ext>
              </a:extLst>
            </p:cNvPr>
            <p:cNvSpPr/>
            <p:nvPr/>
          </p:nvSpPr>
          <p:spPr>
            <a:xfrm>
              <a:off x="9885035" y="2708920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291" name="Vapaamuotoinen: Muoto 1">
              <a:extLst>
                <a:ext uri="{FF2B5EF4-FFF2-40B4-BE49-F238E27FC236}">
                  <a16:creationId xmlns:a16="http://schemas.microsoft.com/office/drawing/2014/main" id="{BAE4D33B-163F-D3CB-2B46-C6C3433F059C}"/>
                </a:ext>
              </a:extLst>
            </p:cNvPr>
            <p:cNvSpPr/>
            <p:nvPr/>
          </p:nvSpPr>
          <p:spPr>
            <a:xfrm>
              <a:off x="10449849" y="3538057"/>
              <a:ext cx="519143" cy="117948"/>
            </a:xfrm>
            <a:custGeom>
              <a:avLst/>
              <a:gdLst>
                <a:gd name="connsiteX0" fmla="*/ 519143 w 519143"/>
                <a:gd name="connsiteY0" fmla="*/ 100289 h 100289"/>
                <a:gd name="connsiteX1" fmla="*/ 395257 w 519143"/>
                <a:gd name="connsiteY1" fmla="*/ 0 h 100289"/>
                <a:gd name="connsiteX2" fmla="*/ 200578 w 519143"/>
                <a:gd name="connsiteY2" fmla="*/ 0 h 100289"/>
                <a:gd name="connsiteX3" fmla="*/ 94390 w 519143"/>
                <a:gd name="connsiteY3" fmla="*/ 88490 h 100289"/>
                <a:gd name="connsiteX4" fmla="*/ 0 w 519143"/>
                <a:gd name="connsiteY4" fmla="*/ 35396 h 100289"/>
                <a:gd name="connsiteX0" fmla="*/ 519143 w 519143"/>
                <a:gd name="connsiteY0" fmla="*/ 123886 h 123886"/>
                <a:gd name="connsiteX1" fmla="*/ 395257 w 519143"/>
                <a:gd name="connsiteY1" fmla="*/ 23597 h 123886"/>
                <a:gd name="connsiteX2" fmla="*/ 247772 w 519143"/>
                <a:gd name="connsiteY2" fmla="*/ 0 h 123886"/>
                <a:gd name="connsiteX3" fmla="*/ 94390 w 519143"/>
                <a:gd name="connsiteY3" fmla="*/ 112087 h 123886"/>
                <a:gd name="connsiteX4" fmla="*/ 0 w 519143"/>
                <a:gd name="connsiteY4" fmla="*/ 58993 h 123886"/>
                <a:gd name="connsiteX0" fmla="*/ 519143 w 519143"/>
                <a:gd name="connsiteY0" fmla="*/ 123886 h 123886"/>
                <a:gd name="connsiteX1" fmla="*/ 395257 w 519143"/>
                <a:gd name="connsiteY1" fmla="*/ 23597 h 123886"/>
                <a:gd name="connsiteX2" fmla="*/ 247772 w 519143"/>
                <a:gd name="connsiteY2" fmla="*/ 0 h 123886"/>
                <a:gd name="connsiteX3" fmla="*/ 94390 w 519143"/>
                <a:gd name="connsiteY3" fmla="*/ 112087 h 123886"/>
                <a:gd name="connsiteX4" fmla="*/ 0 w 519143"/>
                <a:gd name="connsiteY4" fmla="*/ 58993 h 123886"/>
                <a:gd name="connsiteX0" fmla="*/ 519143 w 519143"/>
                <a:gd name="connsiteY0" fmla="*/ 117948 h 117948"/>
                <a:gd name="connsiteX1" fmla="*/ 395257 w 519143"/>
                <a:gd name="connsiteY1" fmla="*/ 17659 h 117948"/>
                <a:gd name="connsiteX2" fmla="*/ 188395 w 519143"/>
                <a:gd name="connsiteY2" fmla="*/ 0 h 117948"/>
                <a:gd name="connsiteX3" fmla="*/ 94390 w 519143"/>
                <a:gd name="connsiteY3" fmla="*/ 106149 h 117948"/>
                <a:gd name="connsiteX4" fmla="*/ 0 w 519143"/>
                <a:gd name="connsiteY4" fmla="*/ 53055 h 117948"/>
                <a:gd name="connsiteX0" fmla="*/ 519143 w 519143"/>
                <a:gd name="connsiteY0" fmla="*/ 117948 h 117948"/>
                <a:gd name="connsiteX1" fmla="*/ 395257 w 519143"/>
                <a:gd name="connsiteY1" fmla="*/ 17659 h 117948"/>
                <a:gd name="connsiteX2" fmla="*/ 170582 w 519143"/>
                <a:gd name="connsiteY2" fmla="*/ 0 h 117948"/>
                <a:gd name="connsiteX3" fmla="*/ 94390 w 519143"/>
                <a:gd name="connsiteY3" fmla="*/ 106149 h 117948"/>
                <a:gd name="connsiteX4" fmla="*/ 0 w 519143"/>
                <a:gd name="connsiteY4" fmla="*/ 53055 h 11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143" h="117948">
                  <a:moveTo>
                    <a:pt x="519143" y="117948"/>
                  </a:moveTo>
                  <a:lnTo>
                    <a:pt x="395257" y="17659"/>
                  </a:lnTo>
                  <a:lnTo>
                    <a:pt x="170582" y="0"/>
                  </a:lnTo>
                  <a:lnTo>
                    <a:pt x="94390" y="106149"/>
                  </a:lnTo>
                  <a:lnTo>
                    <a:pt x="0" y="53055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114">
              <a:extLst>
                <a:ext uri="{FF2B5EF4-FFF2-40B4-BE49-F238E27FC236}">
                  <a16:creationId xmlns:a16="http://schemas.microsoft.com/office/drawing/2014/main" id="{202D0435-9B5B-B5C0-23DA-916AE6A0A9BA}"/>
                </a:ext>
              </a:extLst>
            </p:cNvPr>
            <p:cNvSpPr/>
            <p:nvPr/>
          </p:nvSpPr>
          <p:spPr>
            <a:xfrm>
              <a:off x="10749115" y="3453434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293" name="Freeform 17">
              <a:extLst>
                <a:ext uri="{FF2B5EF4-FFF2-40B4-BE49-F238E27FC236}">
                  <a16:creationId xmlns:a16="http://schemas.microsoft.com/office/drawing/2014/main" id="{CEDD80C4-A0DB-6EAB-B095-EE29C606E7AE}"/>
                </a:ext>
              </a:extLst>
            </p:cNvPr>
            <p:cNvSpPr/>
            <p:nvPr/>
          </p:nvSpPr>
          <p:spPr>
            <a:xfrm>
              <a:off x="10398311" y="3517018"/>
              <a:ext cx="518604" cy="1650544"/>
            </a:xfrm>
            <a:custGeom>
              <a:avLst/>
              <a:gdLst>
                <a:gd name="connsiteX0" fmla="*/ 0 w 494594"/>
                <a:gd name="connsiteY0" fmla="*/ 0 h 1596513"/>
                <a:gd name="connsiteX1" fmla="*/ 247035 w 494594"/>
                <a:gd name="connsiteY1" fmla="*/ 361336 h 1596513"/>
                <a:gd name="connsiteX2" fmla="*/ 379771 w 494594"/>
                <a:gd name="connsiteY2" fmla="*/ 774290 h 1596513"/>
                <a:gd name="connsiteX3" fmla="*/ 490384 w 494594"/>
                <a:gd name="connsiteY3" fmla="*/ 1235177 h 1596513"/>
                <a:gd name="connsiteX4" fmla="*/ 460887 w 494594"/>
                <a:gd name="connsiteY4" fmla="*/ 1596513 h 1596513"/>
                <a:gd name="connsiteX0" fmla="*/ 0 w 535537"/>
                <a:gd name="connsiteY0" fmla="*/ 0 h 1640868"/>
                <a:gd name="connsiteX1" fmla="*/ 287978 w 535537"/>
                <a:gd name="connsiteY1" fmla="*/ 405691 h 1640868"/>
                <a:gd name="connsiteX2" fmla="*/ 420714 w 535537"/>
                <a:gd name="connsiteY2" fmla="*/ 818645 h 1640868"/>
                <a:gd name="connsiteX3" fmla="*/ 531327 w 535537"/>
                <a:gd name="connsiteY3" fmla="*/ 1279532 h 1640868"/>
                <a:gd name="connsiteX4" fmla="*/ 501830 w 535537"/>
                <a:gd name="connsiteY4" fmla="*/ 1640868 h 1640868"/>
                <a:gd name="connsiteX0" fmla="*/ 0 w 518604"/>
                <a:gd name="connsiteY0" fmla="*/ 0 h 1650544"/>
                <a:gd name="connsiteX1" fmla="*/ 271045 w 518604"/>
                <a:gd name="connsiteY1" fmla="*/ 415367 h 1650544"/>
                <a:gd name="connsiteX2" fmla="*/ 403781 w 518604"/>
                <a:gd name="connsiteY2" fmla="*/ 828321 h 1650544"/>
                <a:gd name="connsiteX3" fmla="*/ 514394 w 518604"/>
                <a:gd name="connsiteY3" fmla="*/ 1289208 h 1650544"/>
                <a:gd name="connsiteX4" fmla="*/ 484897 w 518604"/>
                <a:gd name="connsiteY4" fmla="*/ 1650544 h 165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04" h="1650544">
                  <a:moveTo>
                    <a:pt x="0" y="0"/>
                  </a:moveTo>
                  <a:cubicBezTo>
                    <a:pt x="91870" y="116144"/>
                    <a:pt x="203748" y="277314"/>
                    <a:pt x="271045" y="415367"/>
                  </a:cubicBezTo>
                  <a:cubicBezTo>
                    <a:pt x="338342" y="553420"/>
                    <a:pt x="363223" y="682681"/>
                    <a:pt x="403781" y="828321"/>
                  </a:cubicBezTo>
                  <a:cubicBezTo>
                    <a:pt x="444339" y="973961"/>
                    <a:pt x="500875" y="1152171"/>
                    <a:pt x="514394" y="1289208"/>
                  </a:cubicBezTo>
                  <a:cubicBezTo>
                    <a:pt x="527913" y="1426245"/>
                    <a:pt x="506405" y="1538394"/>
                    <a:pt x="484897" y="1650544"/>
                  </a:cubicBezTo>
                </a:path>
              </a:pathLst>
            </a:custGeom>
            <a:noFill/>
            <a:ln w="57150" cap="rnd">
              <a:solidFill>
                <a:srgbClr val="197AC0">
                  <a:alpha val="80000"/>
                </a:srgbClr>
              </a:solidFill>
              <a:headEnd type="none"/>
              <a:tailEnd type="triangle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Freeform: Shape 137">
              <a:extLst>
                <a:ext uri="{FF2B5EF4-FFF2-40B4-BE49-F238E27FC236}">
                  <a16:creationId xmlns:a16="http://schemas.microsoft.com/office/drawing/2014/main" id="{8DC503B9-A401-4ED7-FE81-7040E8847A5A}"/>
                </a:ext>
              </a:extLst>
            </p:cNvPr>
            <p:cNvSpPr/>
            <p:nvPr/>
          </p:nvSpPr>
          <p:spPr>
            <a:xfrm>
              <a:off x="10615755" y="3547713"/>
              <a:ext cx="17813" cy="160317"/>
            </a:xfrm>
            <a:custGeom>
              <a:avLst/>
              <a:gdLst>
                <a:gd name="connsiteX0" fmla="*/ 17813 w 17813"/>
                <a:gd name="connsiteY0" fmla="*/ 0 h 160317"/>
                <a:gd name="connsiteX1" fmla="*/ 0 w 17813"/>
                <a:gd name="connsiteY1" fmla="*/ 160317 h 16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13" h="160317">
                  <a:moveTo>
                    <a:pt x="17813" y="0"/>
                  </a:moveTo>
                  <a:lnTo>
                    <a:pt x="0" y="160317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Rounded Rectangle 34">
              <a:extLst>
                <a:ext uri="{FF2B5EF4-FFF2-40B4-BE49-F238E27FC236}">
                  <a16:creationId xmlns:a16="http://schemas.microsoft.com/office/drawing/2014/main" id="{779CE9AC-2989-EF1E-8360-89EE35FA9116}"/>
                </a:ext>
              </a:extLst>
            </p:cNvPr>
            <p:cNvSpPr/>
            <p:nvPr/>
          </p:nvSpPr>
          <p:spPr>
            <a:xfrm>
              <a:off x="10162890" y="4317195"/>
              <a:ext cx="431184" cy="26762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Forest</a:t>
              </a:r>
              <a:r>
                <a:rPr kumimoji="0" lang="fi-F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Line</a:t>
              </a:r>
              <a:endPara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Rounded Rectangle 33">
              <a:extLst>
                <a:ext uri="{FF2B5EF4-FFF2-40B4-BE49-F238E27FC236}">
                  <a16:creationId xmlns:a16="http://schemas.microsoft.com/office/drawing/2014/main" id="{CC67C8D5-8603-5B2F-DC01-776D3235ABC3}"/>
                </a:ext>
              </a:extLst>
            </p:cNvPr>
            <p:cNvSpPr/>
            <p:nvPr/>
          </p:nvSpPr>
          <p:spPr>
            <a:xfrm>
              <a:off x="10488488" y="4653136"/>
              <a:ext cx="360040" cy="28803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Ridge</a:t>
              </a:r>
              <a:r>
                <a:rPr kumimoji="0" lang="fi-F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Line</a:t>
              </a:r>
              <a:endPara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Rounded Rectangle 32">
              <a:extLst>
                <a:ext uri="{FF2B5EF4-FFF2-40B4-BE49-F238E27FC236}">
                  <a16:creationId xmlns:a16="http://schemas.microsoft.com/office/drawing/2014/main" id="{317332FF-A31A-001E-4BA7-AAD9694E8A55}"/>
                </a:ext>
              </a:extLst>
            </p:cNvPr>
            <p:cNvSpPr/>
            <p:nvPr/>
          </p:nvSpPr>
          <p:spPr>
            <a:xfrm>
              <a:off x="9865333" y="4800179"/>
              <a:ext cx="367031" cy="25862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River Line</a:t>
              </a:r>
              <a:endPara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Rounded Rectangle 31">
              <a:extLst>
                <a:ext uri="{FF2B5EF4-FFF2-40B4-BE49-F238E27FC236}">
                  <a16:creationId xmlns:a16="http://schemas.microsoft.com/office/drawing/2014/main" id="{CFA09F23-52A6-CBC8-2004-7D15965B0C88}"/>
                </a:ext>
              </a:extLst>
            </p:cNvPr>
            <p:cNvSpPr/>
            <p:nvPr/>
          </p:nvSpPr>
          <p:spPr>
            <a:xfrm>
              <a:off x="9101593" y="4462899"/>
              <a:ext cx="464275" cy="28487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Coastal</a:t>
              </a:r>
              <a:r>
                <a:rPr kumimoji="0" lang="fi-F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Line</a:t>
              </a:r>
              <a:endPara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Rounded Rectangle 28">
              <a:extLst>
                <a:ext uri="{FF2B5EF4-FFF2-40B4-BE49-F238E27FC236}">
                  <a16:creationId xmlns:a16="http://schemas.microsoft.com/office/drawing/2014/main" id="{5AD49792-23F6-3B34-604C-5F8218A10156}"/>
                </a:ext>
              </a:extLst>
            </p:cNvPr>
            <p:cNvSpPr/>
            <p:nvPr/>
          </p:nvSpPr>
          <p:spPr>
            <a:xfrm>
              <a:off x="9845593" y="3240216"/>
              <a:ext cx="475787" cy="26097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Aurora Line</a:t>
              </a:r>
              <a:endPara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Oval 91">
              <a:extLst>
                <a:ext uri="{FF2B5EF4-FFF2-40B4-BE49-F238E27FC236}">
                  <a16:creationId xmlns:a16="http://schemas.microsoft.com/office/drawing/2014/main" id="{68ED6279-6768-65F0-52A0-4F4FFC50304F}"/>
                </a:ext>
              </a:extLst>
            </p:cNvPr>
            <p:cNvSpPr/>
            <p:nvPr/>
          </p:nvSpPr>
          <p:spPr>
            <a:xfrm>
              <a:off x="10634126" y="4111070"/>
              <a:ext cx="144000" cy="144000"/>
            </a:xfrm>
            <a:prstGeom prst="ellipse">
              <a:avLst/>
            </a:prstGeom>
            <a:solidFill>
              <a:srgbClr val="3E5660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095175-3D0C-AA75-1DE6-7FCAF9A05E59}"/>
              </a:ext>
            </a:extLst>
          </p:cNvPr>
          <p:cNvGrpSpPr/>
          <p:nvPr/>
        </p:nvGrpSpPr>
        <p:grpSpPr>
          <a:xfrm>
            <a:off x="1113068" y="947817"/>
            <a:ext cx="4648802" cy="5382669"/>
            <a:chOff x="8183016" y="1357840"/>
            <a:chExt cx="4648802" cy="53826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5280DA-B594-B90F-5601-FD5FD4D0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3016" y="1357840"/>
              <a:ext cx="3621257" cy="538266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66B753-7AE6-24A4-1734-F901EF005D53}"/>
                </a:ext>
              </a:extLst>
            </p:cNvPr>
            <p:cNvSpPr/>
            <p:nvPr/>
          </p:nvSpPr>
          <p:spPr>
            <a:xfrm rot="2359690">
              <a:off x="9405508" y="3222025"/>
              <a:ext cx="1074877" cy="2951675"/>
            </a:xfrm>
            <a:prstGeom prst="ellipse">
              <a:avLst/>
            </a:prstGeom>
            <a:solidFill>
              <a:srgbClr val="009A96">
                <a:alpha val="50196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8CD8D7-20E4-B624-0640-CAE439382EF5}"/>
                </a:ext>
              </a:extLst>
            </p:cNvPr>
            <p:cNvSpPr/>
            <p:nvPr/>
          </p:nvSpPr>
          <p:spPr>
            <a:xfrm rot="4474530">
              <a:off x="9691987" y="4929082"/>
              <a:ext cx="832541" cy="2342896"/>
            </a:xfrm>
            <a:prstGeom prst="ellipse">
              <a:avLst/>
            </a:prstGeom>
            <a:solidFill>
              <a:srgbClr val="6D838F">
                <a:alpha val="50196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E3ED7023-EAEA-05EA-F22D-CBDA311970D8}"/>
                </a:ext>
              </a:extLst>
            </p:cNvPr>
            <p:cNvSpPr/>
            <p:nvPr/>
          </p:nvSpPr>
          <p:spPr>
            <a:xfrm rot="20387580">
              <a:off x="9342505" y="5214411"/>
              <a:ext cx="540667" cy="1049453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E9D813C0-FDCB-ED5C-4A85-CC0396848567}"/>
                </a:ext>
              </a:extLst>
            </p:cNvPr>
            <p:cNvSpPr/>
            <p:nvPr/>
          </p:nvSpPr>
          <p:spPr>
            <a:xfrm rot="21237807">
              <a:off x="9837636" y="4317585"/>
              <a:ext cx="491908" cy="1861696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99328611-3BA7-25B3-DD07-05038BEB1710}"/>
                </a:ext>
              </a:extLst>
            </p:cNvPr>
            <p:cNvSpPr/>
            <p:nvPr/>
          </p:nvSpPr>
          <p:spPr>
            <a:xfrm>
              <a:off x="10314355" y="3789730"/>
              <a:ext cx="593277" cy="2425670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C167A4-5FB7-F8BE-E692-93AD59644CC8}"/>
                </a:ext>
              </a:extLst>
            </p:cNvPr>
            <p:cNvSpPr txBox="1"/>
            <p:nvPr/>
          </p:nvSpPr>
          <p:spPr>
            <a:xfrm>
              <a:off x="8977481" y="5265212"/>
              <a:ext cx="2620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50800">
                      <a:srgbClr val="3E5660"/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Growing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50800">
                      <a:srgbClr val="3E5660"/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 transmission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63C0D1-69FA-E520-EB4E-E51EEED092FE}"/>
                </a:ext>
              </a:extLst>
            </p:cNvPr>
            <p:cNvSpPr txBox="1"/>
            <p:nvPr/>
          </p:nvSpPr>
          <p:spPr>
            <a:xfrm>
              <a:off x="8553971" y="3809864"/>
              <a:ext cx="24237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E566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Surplus area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704F74-89B3-BCD7-1C49-81991A1EDDBB}"/>
                </a:ext>
              </a:extLst>
            </p:cNvPr>
            <p:cNvSpPr txBox="1"/>
            <p:nvPr/>
          </p:nvSpPr>
          <p:spPr>
            <a:xfrm>
              <a:off x="9901379" y="6328577"/>
              <a:ext cx="29304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E566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Arial"/>
                  <a:ea typeface="+mn-ea"/>
                  <a:cs typeface="+mn-cs"/>
                </a:rPr>
                <a:t>Deficit area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41F098-A7C3-8948-9E3A-44D2FE368395}"/>
              </a:ext>
            </a:extLst>
          </p:cNvPr>
          <p:cNvSpPr txBox="1"/>
          <p:nvPr/>
        </p:nvSpPr>
        <p:spPr>
          <a:xfrm>
            <a:off x="839100" y="4211372"/>
            <a:ext cx="116841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Middle-Finland cross section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FD713B-ECEB-067F-EE27-E8992A42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10.6.2024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6622AC-41F3-C8E6-5C58-E18CA032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Asta Sihvonen-Punkka</a:t>
            </a:r>
          </a:p>
        </p:txBody>
      </p:sp>
    </p:spTree>
    <p:extLst>
      <p:ext uri="{BB962C8B-B14F-4D97-AF65-F5344CB8AC3E}">
        <p14:creationId xmlns:p14="http://schemas.microsoft.com/office/powerpoint/2010/main" val="92460282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E4312-5D3C-2105-BBEF-A30E2F03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Offshore wind connection proposition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D77DB-0EC4-29B0-037E-11AB508ED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69" t="11150" r="13250" b="12201"/>
          <a:stretch/>
        </p:blipFill>
        <p:spPr>
          <a:xfrm>
            <a:off x="623392" y="1484784"/>
            <a:ext cx="842493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7CB8A9-5A56-8BA7-FE3B-89B4E4DB3827}"/>
              </a:ext>
            </a:extLst>
          </p:cNvPr>
          <p:cNvCxnSpPr>
            <a:stCxn id="55" idx="0"/>
          </p:cNvCxnSpPr>
          <p:nvPr/>
        </p:nvCxnSpPr>
        <p:spPr>
          <a:xfrm flipH="1" flipV="1">
            <a:off x="1171871" y="5461706"/>
            <a:ext cx="1691211" cy="8087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Line 42">
            <a:extLst>
              <a:ext uri="{FF2B5EF4-FFF2-40B4-BE49-F238E27FC236}">
                <a16:creationId xmlns:a16="http://schemas.microsoft.com/office/drawing/2014/main" id="{4D8694BF-0D96-AFD2-BA0E-3F404E1547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3789" y="1141228"/>
            <a:ext cx="31788" cy="2140438"/>
          </a:xfrm>
          <a:prstGeom prst="line">
            <a:avLst/>
          </a:prstGeom>
          <a:noFill/>
          <a:ln w="12700" cap="flat">
            <a:solidFill>
              <a:srgbClr val="009A9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CF5234-2A1E-D118-B595-5B85C4C2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48"/>
            <a:ext cx="5407088" cy="2259031"/>
          </a:xfrm>
        </p:spPr>
        <p:txBody>
          <a:bodyPr/>
          <a:lstStyle/>
          <a:p>
            <a:r>
              <a:rPr lang="en-US" dirty="0"/>
              <a:t>Developing market design to enable transition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1B40EF-17F6-D2EC-D69B-F20822204D2F}"/>
              </a:ext>
            </a:extLst>
          </p:cNvPr>
          <p:cNvGrpSpPr/>
          <p:nvPr/>
        </p:nvGrpSpPr>
        <p:grpSpPr>
          <a:xfrm>
            <a:off x="1105379" y="588158"/>
            <a:ext cx="10495361" cy="5550437"/>
            <a:chOff x="827744" y="721722"/>
            <a:chExt cx="10495361" cy="5550437"/>
          </a:xfrm>
        </p:grpSpPr>
        <p:grpSp>
          <p:nvGrpSpPr>
            <p:cNvPr id="4" name="Line">
              <a:extLst>
                <a:ext uri="{FF2B5EF4-FFF2-40B4-BE49-F238E27FC236}">
                  <a16:creationId xmlns:a16="http://schemas.microsoft.com/office/drawing/2014/main" id="{2584DD97-03E6-B31A-F000-FAD857738662}"/>
                </a:ext>
              </a:extLst>
            </p:cNvPr>
            <p:cNvGrpSpPr/>
            <p:nvPr/>
          </p:nvGrpSpPr>
          <p:grpSpPr>
            <a:xfrm>
              <a:off x="2585447" y="1457325"/>
              <a:ext cx="8715375" cy="4345820"/>
              <a:chOff x="1948117" y="1457325"/>
              <a:chExt cx="8715375" cy="4345820"/>
            </a:xfrm>
          </p:grpSpPr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1A328F01-F200-A062-D237-16C147B64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117" y="1666120"/>
                <a:ext cx="8715375" cy="4137025"/>
              </a:xfrm>
              <a:custGeom>
                <a:avLst/>
                <a:gdLst>
                  <a:gd name="T0" fmla="*/ 0 w 2746"/>
                  <a:gd name="T1" fmla="*/ 1263 h 1303"/>
                  <a:gd name="T2" fmla="*/ 901 w 2746"/>
                  <a:gd name="T3" fmla="*/ 1110 h 1303"/>
                  <a:gd name="T4" fmla="*/ 722 w 2746"/>
                  <a:gd name="T5" fmla="*/ 657 h 1303"/>
                  <a:gd name="T6" fmla="*/ 2006 w 2746"/>
                  <a:gd name="T7" fmla="*/ 497 h 1303"/>
                  <a:gd name="T8" fmla="*/ 2746 w 2746"/>
                  <a:gd name="T9" fmla="*/ 0 h 1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6" h="1303">
                    <a:moveTo>
                      <a:pt x="0" y="1263"/>
                    </a:moveTo>
                    <a:cubicBezTo>
                      <a:pt x="0" y="1263"/>
                      <a:pt x="798" y="1303"/>
                      <a:pt x="901" y="1110"/>
                    </a:cubicBezTo>
                    <a:cubicBezTo>
                      <a:pt x="1015" y="898"/>
                      <a:pt x="575" y="793"/>
                      <a:pt x="722" y="657"/>
                    </a:cubicBezTo>
                    <a:cubicBezTo>
                      <a:pt x="859" y="531"/>
                      <a:pt x="1848" y="687"/>
                      <a:pt x="2006" y="497"/>
                    </a:cubicBezTo>
                    <a:cubicBezTo>
                      <a:pt x="2163" y="308"/>
                      <a:pt x="1417" y="37"/>
                      <a:pt x="2746" y="0"/>
                    </a:cubicBezTo>
                  </a:path>
                </a:pathLst>
              </a:custGeom>
              <a:noFill/>
              <a:ln w="25400" cap="flat">
                <a:solidFill>
                  <a:srgbClr val="D5121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Freeform 54">
                <a:extLst>
                  <a:ext uri="{FF2B5EF4-FFF2-40B4-BE49-F238E27FC236}">
                    <a16:creationId xmlns:a16="http://schemas.microsoft.com/office/drawing/2014/main" id="{303FC619-A026-A990-33E0-2A7797E8D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8113" y="1457325"/>
                <a:ext cx="168275" cy="333375"/>
              </a:xfrm>
              <a:custGeom>
                <a:avLst/>
                <a:gdLst>
                  <a:gd name="T0" fmla="*/ 0 w 106"/>
                  <a:gd name="T1" fmla="*/ 210 h 210"/>
                  <a:gd name="T2" fmla="*/ 106 w 106"/>
                  <a:gd name="T3" fmla="*/ 106 h 210"/>
                  <a:gd name="T4" fmla="*/ 0 w 106"/>
                  <a:gd name="T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210">
                    <a:moveTo>
                      <a:pt x="0" y="210"/>
                    </a:moveTo>
                    <a:lnTo>
                      <a:pt x="106" y="106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D5121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Ryhmä 61">
              <a:extLst>
                <a:ext uri="{FF2B5EF4-FFF2-40B4-BE49-F238E27FC236}">
                  <a16:creationId xmlns:a16="http://schemas.microsoft.com/office/drawing/2014/main" id="{CE708DCC-C196-B02C-332B-F018BE7ACE59}"/>
                </a:ext>
              </a:extLst>
            </p:cNvPr>
            <p:cNvGrpSpPr/>
            <p:nvPr/>
          </p:nvGrpSpPr>
          <p:grpSpPr>
            <a:xfrm rot="10800000">
              <a:off x="5815512" y="2831842"/>
              <a:ext cx="215900" cy="1044000"/>
              <a:chOff x="5095328" y="3147677"/>
              <a:chExt cx="215900" cy="1044000"/>
            </a:xfrm>
          </p:grpSpPr>
          <p:sp>
            <p:nvSpPr>
              <p:cNvPr id="53" name="Line 42">
                <a:extLst>
                  <a:ext uri="{FF2B5EF4-FFF2-40B4-BE49-F238E27FC236}">
                    <a16:creationId xmlns:a16="http://schemas.microsoft.com/office/drawing/2014/main" id="{03302473-3100-FBC8-2793-3C6959930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3284" y="3147677"/>
                <a:ext cx="0" cy="1044000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Oval 44">
                <a:extLst>
                  <a:ext uri="{FF2B5EF4-FFF2-40B4-BE49-F238E27FC236}">
                    <a16:creationId xmlns:a16="http://schemas.microsoft.com/office/drawing/2014/main" id="{8B6D88E8-A3B5-1F58-416E-028DB6359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5328" y="3312614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Ryhmä 65">
              <a:extLst>
                <a:ext uri="{FF2B5EF4-FFF2-40B4-BE49-F238E27FC236}">
                  <a16:creationId xmlns:a16="http://schemas.microsoft.com/office/drawing/2014/main" id="{4ABECA5F-60D0-5331-79D5-95454C3AF9D1}"/>
                </a:ext>
              </a:extLst>
            </p:cNvPr>
            <p:cNvGrpSpPr/>
            <p:nvPr/>
          </p:nvGrpSpPr>
          <p:grpSpPr>
            <a:xfrm rot="10800000">
              <a:off x="9834825" y="1580284"/>
              <a:ext cx="215900" cy="612775"/>
              <a:chOff x="9644063" y="2949575"/>
              <a:chExt cx="215900" cy="612775"/>
            </a:xfrm>
          </p:grpSpPr>
          <p:sp>
            <p:nvSpPr>
              <p:cNvPr id="51" name="Line 43">
                <a:extLst>
                  <a:ext uri="{FF2B5EF4-FFF2-40B4-BE49-F238E27FC236}">
                    <a16:creationId xmlns:a16="http://schemas.microsoft.com/office/drawing/2014/main" id="{490EA2A6-86C5-D6F9-169C-4111E36B6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2013" y="2949575"/>
                <a:ext cx="0" cy="504825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Oval 45">
                <a:extLst>
                  <a:ext uri="{FF2B5EF4-FFF2-40B4-BE49-F238E27FC236}">
                    <a16:creationId xmlns:a16="http://schemas.microsoft.com/office/drawing/2014/main" id="{E31E6DA3-FB2B-F115-648B-CF126ABC9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44063" y="3346450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" name="Rectangle 26">
              <a:extLst>
                <a:ext uri="{FF2B5EF4-FFF2-40B4-BE49-F238E27FC236}">
                  <a16:creationId xmlns:a16="http://schemas.microsoft.com/office/drawing/2014/main" id="{D16D0181-A249-CABA-CBBC-751C06AC6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1669" y="5770150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ADCBFF97-2A8D-5967-78DC-01F90445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7371" y="5769261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2024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1D7C803C-D9C8-FCB4-E770-2B1B31693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6897" y="5777398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AA3289A8-531E-FB27-81D9-FEE7CDA4A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229" y="5777398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D2D12596-06F8-A9DC-8EF2-9E7B7DD6E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8504" y="5744531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ECF86ED3-F056-147F-7A55-04CEE250F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7020" y="5771119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" name="Ryhmä 61">
              <a:extLst>
                <a:ext uri="{FF2B5EF4-FFF2-40B4-BE49-F238E27FC236}">
                  <a16:creationId xmlns:a16="http://schemas.microsoft.com/office/drawing/2014/main" id="{01388E3F-4AE4-C61B-422D-D99AAC0ED402}"/>
                </a:ext>
              </a:extLst>
            </p:cNvPr>
            <p:cNvGrpSpPr/>
            <p:nvPr/>
          </p:nvGrpSpPr>
          <p:grpSpPr>
            <a:xfrm>
              <a:off x="7645050" y="2901517"/>
              <a:ext cx="215900" cy="721833"/>
              <a:chOff x="4348163" y="2840517"/>
              <a:chExt cx="215900" cy="721833"/>
            </a:xfrm>
          </p:grpSpPr>
          <p:sp>
            <p:nvSpPr>
              <p:cNvPr id="49" name="Line 42">
                <a:extLst>
                  <a:ext uri="{FF2B5EF4-FFF2-40B4-BE49-F238E27FC236}">
                    <a16:creationId xmlns:a16="http://schemas.microsoft.com/office/drawing/2014/main" id="{7ED5F1C5-D611-C52B-4D10-4851F9A9D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8152" y="2840517"/>
                <a:ext cx="0" cy="612000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Oval 44">
                <a:extLst>
                  <a:ext uri="{FF2B5EF4-FFF2-40B4-BE49-F238E27FC236}">
                    <a16:creationId xmlns:a16="http://schemas.microsoft.com/office/drawing/2014/main" id="{7BBD9A54-7BB8-77A9-9702-B339CB814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8163" y="3346450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Line 42">
              <a:extLst>
                <a:ext uri="{FF2B5EF4-FFF2-40B4-BE49-F238E27FC236}">
                  <a16:creationId xmlns:a16="http://schemas.microsoft.com/office/drawing/2014/main" id="{F4E38235-3A1A-D791-C32A-B759FEA33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8769" y="3397980"/>
              <a:ext cx="16135" cy="828000"/>
            </a:xfrm>
            <a:prstGeom prst="line">
              <a:avLst/>
            </a:prstGeom>
            <a:noFill/>
            <a:ln w="12700" cap="flat">
              <a:solidFill>
                <a:srgbClr val="009A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Oval 44">
              <a:extLst>
                <a:ext uri="{FF2B5EF4-FFF2-40B4-BE49-F238E27FC236}">
                  <a16:creationId xmlns:a16="http://schemas.microsoft.com/office/drawing/2014/main" id="{78791302-26BA-068E-A3EA-4CAAAAEA1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682" y="3332930"/>
              <a:ext cx="215900" cy="215900"/>
            </a:xfrm>
            <a:prstGeom prst="ellipse">
              <a:avLst/>
            </a:prstGeom>
            <a:solidFill>
              <a:srgbClr val="009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94B625AC-D870-DDD2-2698-FC381B2B3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3056" y="2179813"/>
              <a:ext cx="1599438" cy="1292662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MARI, PICASSO (European </a:t>
              </a:r>
              <a:r>
                <a:rPr kumimoji="0" lang="fi-FI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balancing</a:t>
              </a:r>
              <a:r>
                <a:rPr kumimoji="0" lang="fi-FI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fi-FI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energy</a:t>
              </a:r>
              <a:r>
                <a:rPr kumimoji="0" lang="fi-FI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fi-FI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platforms</a:t>
              </a:r>
              <a:r>
                <a:rPr kumimoji="0" lang="fi-FI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D98F7434-ACBF-D81B-13CE-6A22DDFF9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449" y="5777398"/>
              <a:ext cx="6860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2021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" name="Ryhmä 61">
              <a:extLst>
                <a:ext uri="{FF2B5EF4-FFF2-40B4-BE49-F238E27FC236}">
                  <a16:creationId xmlns:a16="http://schemas.microsoft.com/office/drawing/2014/main" id="{B2A850BC-BAC3-E4DB-405F-735DEB9FE2D1}"/>
                </a:ext>
              </a:extLst>
            </p:cNvPr>
            <p:cNvGrpSpPr/>
            <p:nvPr/>
          </p:nvGrpSpPr>
          <p:grpSpPr>
            <a:xfrm>
              <a:off x="2276060" y="4381744"/>
              <a:ext cx="215900" cy="1363818"/>
              <a:chOff x="3735621" y="2215871"/>
              <a:chExt cx="215900" cy="1363818"/>
            </a:xfrm>
          </p:grpSpPr>
          <p:sp>
            <p:nvSpPr>
              <p:cNvPr id="47" name="Line 42">
                <a:extLst>
                  <a:ext uri="{FF2B5EF4-FFF2-40B4-BE49-F238E27FC236}">
                    <a16:creationId xmlns:a16="http://schemas.microsoft.com/office/drawing/2014/main" id="{C900611D-FD1A-9F96-B242-D825789671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3571" y="2215871"/>
                <a:ext cx="0" cy="1260000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Oval 44">
                <a:extLst>
                  <a:ext uri="{FF2B5EF4-FFF2-40B4-BE49-F238E27FC236}">
                    <a16:creationId xmlns:a16="http://schemas.microsoft.com/office/drawing/2014/main" id="{DB3DB36F-A43C-CB8E-0958-30064AAC5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621" y="3363789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159B08-C54B-8249-BD69-CF138EAE2E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8344" y="2214301"/>
              <a:ext cx="45715" cy="4057858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1A8F8FFF-87CF-45AE-38EC-BF2BFD23F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1373" y="4033068"/>
              <a:ext cx="1259495" cy="86177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i-FI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15 min DA and ID </a:t>
              </a:r>
              <a:r>
                <a:rPr kumimoji="0" lang="fi-FI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markets</a:t>
              </a: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" name="Ryhmä 61">
              <a:extLst>
                <a:ext uri="{FF2B5EF4-FFF2-40B4-BE49-F238E27FC236}">
                  <a16:creationId xmlns:a16="http://schemas.microsoft.com/office/drawing/2014/main" id="{77EB75BC-643E-A9AE-56AE-017056523DBB}"/>
                </a:ext>
              </a:extLst>
            </p:cNvPr>
            <p:cNvGrpSpPr/>
            <p:nvPr/>
          </p:nvGrpSpPr>
          <p:grpSpPr>
            <a:xfrm>
              <a:off x="1542723" y="5128530"/>
              <a:ext cx="215900" cy="589268"/>
              <a:chOff x="4341813" y="2941186"/>
              <a:chExt cx="215900" cy="589268"/>
            </a:xfrm>
          </p:grpSpPr>
          <p:sp>
            <p:nvSpPr>
              <p:cNvPr id="45" name="Line 42">
                <a:extLst>
                  <a:ext uri="{FF2B5EF4-FFF2-40B4-BE49-F238E27FC236}">
                    <a16:creationId xmlns:a16="http://schemas.microsoft.com/office/drawing/2014/main" id="{4A6585AD-F676-6861-2281-1CD0BB709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9763" y="2941186"/>
                <a:ext cx="0" cy="504825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23011397-DF9A-61CD-BBCD-E9AEDA1B4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1813" y="3314554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Ryhmä 61">
              <a:extLst>
                <a:ext uri="{FF2B5EF4-FFF2-40B4-BE49-F238E27FC236}">
                  <a16:creationId xmlns:a16="http://schemas.microsoft.com/office/drawing/2014/main" id="{EA1D9329-6584-07E3-F22C-77B1BA4C0EB7}"/>
                </a:ext>
              </a:extLst>
            </p:cNvPr>
            <p:cNvGrpSpPr/>
            <p:nvPr/>
          </p:nvGrpSpPr>
          <p:grpSpPr>
            <a:xfrm>
              <a:off x="3161409" y="5096007"/>
              <a:ext cx="215900" cy="681391"/>
              <a:chOff x="3114921" y="3038243"/>
              <a:chExt cx="215900" cy="681391"/>
            </a:xfrm>
          </p:grpSpPr>
          <p:sp>
            <p:nvSpPr>
              <p:cNvPr id="43" name="Line 42">
                <a:extLst>
                  <a:ext uri="{FF2B5EF4-FFF2-40B4-BE49-F238E27FC236}">
                    <a16:creationId xmlns:a16="http://schemas.microsoft.com/office/drawing/2014/main" id="{DBC3ECB8-BE76-A2FB-11B9-EC1BFF320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2871" y="3038243"/>
                <a:ext cx="0" cy="504825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Oval 44">
                <a:extLst>
                  <a:ext uri="{FF2B5EF4-FFF2-40B4-BE49-F238E27FC236}">
                    <a16:creationId xmlns:a16="http://schemas.microsoft.com/office/drawing/2014/main" id="{43AFB616-5E2D-7D14-51A9-4E878A90D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4921" y="3503734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F0D88CBF-C4EE-977E-86F7-05AC5C339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786" y="3273371"/>
              <a:ext cx="1482725" cy="8617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3E56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Nordic aFRR and capacity market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" name="Ryhmä 61">
              <a:extLst>
                <a:ext uri="{FF2B5EF4-FFF2-40B4-BE49-F238E27FC236}">
                  <a16:creationId xmlns:a16="http://schemas.microsoft.com/office/drawing/2014/main" id="{496F223B-0ACB-8E6C-F2A6-CD71A2BB699A}"/>
                </a:ext>
              </a:extLst>
            </p:cNvPr>
            <p:cNvGrpSpPr/>
            <p:nvPr/>
          </p:nvGrpSpPr>
          <p:grpSpPr>
            <a:xfrm rot="10800000">
              <a:off x="6049645" y="3487698"/>
              <a:ext cx="215900" cy="1585350"/>
              <a:chOff x="5126351" y="1949031"/>
              <a:chExt cx="215900" cy="1585350"/>
            </a:xfrm>
          </p:grpSpPr>
          <p:sp>
            <p:nvSpPr>
              <p:cNvPr id="39" name="Line 42">
                <a:extLst>
                  <a:ext uri="{FF2B5EF4-FFF2-40B4-BE49-F238E27FC236}">
                    <a16:creationId xmlns:a16="http://schemas.microsoft.com/office/drawing/2014/main" id="{DDE3AF6C-4D81-D257-066F-5E97BA921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4742" y="1949031"/>
                <a:ext cx="0" cy="1440000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D0826F68-3EC2-93B9-3A1A-26000978A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6351" y="3318481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A46FD369-DD5B-A8E8-BF1C-C4F559C03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44" y="4584121"/>
              <a:ext cx="1279559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3E56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One balance model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A001F0B8-B2DB-7A4B-D25C-D366BD214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274" y="4589307"/>
              <a:ext cx="1567063" cy="6836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3E56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15 min imbalance settlement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56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1" name="Ryhmä 61">
              <a:extLst>
                <a:ext uri="{FF2B5EF4-FFF2-40B4-BE49-F238E27FC236}">
                  <a16:creationId xmlns:a16="http://schemas.microsoft.com/office/drawing/2014/main" id="{9D324607-F723-CB54-F2F9-CA427A4954BC}"/>
                </a:ext>
              </a:extLst>
            </p:cNvPr>
            <p:cNvGrpSpPr/>
            <p:nvPr/>
          </p:nvGrpSpPr>
          <p:grpSpPr>
            <a:xfrm>
              <a:off x="7263758" y="2073034"/>
              <a:ext cx="215900" cy="1561898"/>
              <a:chOff x="4256019" y="2000452"/>
              <a:chExt cx="215900" cy="1561898"/>
            </a:xfrm>
          </p:grpSpPr>
          <p:sp>
            <p:nvSpPr>
              <p:cNvPr id="37" name="Line 42">
                <a:extLst>
                  <a:ext uri="{FF2B5EF4-FFF2-40B4-BE49-F238E27FC236}">
                    <a16:creationId xmlns:a16="http://schemas.microsoft.com/office/drawing/2014/main" id="{F4B09D8D-1BB5-4BBD-C05F-7EE6FD265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7619" y="2000452"/>
                <a:ext cx="0" cy="1440000"/>
              </a:xfrm>
              <a:prstGeom prst="line">
                <a:avLst/>
              </a:prstGeom>
              <a:noFill/>
              <a:ln w="12700" cap="flat">
                <a:solidFill>
                  <a:srgbClr val="009A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Oval 44">
                <a:extLst>
                  <a:ext uri="{FF2B5EF4-FFF2-40B4-BE49-F238E27FC236}">
                    <a16:creationId xmlns:a16="http://schemas.microsoft.com/office/drawing/2014/main" id="{7FABB8AF-1C21-2085-DC93-6438720CD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019" y="3346450"/>
                <a:ext cx="215900" cy="215900"/>
              </a:xfrm>
              <a:prstGeom prst="ellipse">
                <a:avLst/>
              </a:prstGeom>
              <a:solidFill>
                <a:srgbClr val="009A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2E14D88D-B781-D5A6-649B-2691403C1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3298" y="721722"/>
              <a:ext cx="1771603" cy="140619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Flow</a:t>
              </a:r>
              <a:r>
                <a:rPr kumimoji="0" lang="en-GB" altLang="en-US" sz="1400" b="0" i="0" u="none" strike="noStrike" kern="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-based capacity calculation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1400" kern="0" noProof="1">
                  <a:solidFill>
                    <a:srgbClr val="FFFFFF"/>
                  </a:solidFill>
                  <a:ea typeface="+mn-ea"/>
                  <a:cs typeface="Arial"/>
                  <a:sym typeface="Arial"/>
                </a:rPr>
                <a:t>Oc</a:t>
              </a:r>
              <a:r>
                <a:rPr lang="en-GB" altLang="en-US" sz="1400" kern="0" noProof="1">
                  <a:solidFill>
                    <a:srgbClr val="FFFFFF"/>
                  </a:solidFill>
                  <a:cs typeface="Arial"/>
                  <a:sym typeface="Arial"/>
                </a:rPr>
                <a:t>tober 2024</a:t>
              </a: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0DFCFD12-E69E-8E3E-8DBB-BE0C764C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565" y="4127107"/>
              <a:ext cx="1535924" cy="861774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Intraday auctions (60 min)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1400" noProof="1">
                  <a:solidFill>
                    <a:srgbClr val="FFFFFF"/>
                  </a:solidFill>
                  <a:cs typeface="Arial"/>
                  <a:sym typeface="Arial"/>
                </a:rPr>
                <a:t>13.6.2024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Rectangle 20">
              <a:extLst>
                <a:ext uri="{FF2B5EF4-FFF2-40B4-BE49-F238E27FC236}">
                  <a16:creationId xmlns:a16="http://schemas.microsoft.com/office/drawing/2014/main" id="{87FF3F17-CBA2-ACF5-DC28-87FDDA6EB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5377" y="2351363"/>
              <a:ext cx="1733392" cy="1077218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 15 min </a:t>
              </a:r>
              <a:r>
                <a:rPr kumimoji="0" lang="en-GB" altLang="en-US" sz="1400" b="0" i="0" u="none" strike="noStrike" kern="1200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mFRR</a:t>
              </a:r>
              <a:r>
                <a:rPr kumimoji="0" lang="en-GB" altLang="en-US" sz="1400" b="0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 energy market 3.12.2024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20">
              <a:extLst>
                <a:ext uri="{FF2B5EF4-FFF2-40B4-BE49-F238E27FC236}">
                  <a16:creationId xmlns:a16="http://schemas.microsoft.com/office/drawing/2014/main" id="{1CF2673F-3EBB-BBC1-B36C-6C7CCF45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119" y="2305312"/>
              <a:ext cx="1757286" cy="1077218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15 min aFRR energy market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en-US" sz="1400" noProof="1">
                  <a:solidFill>
                    <a:srgbClr val="FFFFFF"/>
                  </a:solidFill>
                  <a:cs typeface="Arial"/>
                  <a:sym typeface="Arial"/>
                </a:rPr>
                <a:t>12.6.2024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Oval 44">
            <a:extLst>
              <a:ext uri="{FF2B5EF4-FFF2-40B4-BE49-F238E27FC236}">
                <a16:creationId xmlns:a16="http://schemas.microsoft.com/office/drawing/2014/main" id="{AEC82ED6-B8FD-D636-FDA2-A88FF3C37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851" y="3283584"/>
            <a:ext cx="215900" cy="215900"/>
          </a:xfrm>
          <a:prstGeom prst="ellipse">
            <a:avLst/>
          </a:prstGeom>
          <a:solidFill>
            <a:srgbClr val="009A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30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31CB-0566-EA08-9566-47B7E105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208" y="23187"/>
            <a:ext cx="10515600" cy="1116000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Increased operation of the system and new technologies needed to support transition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BB5CF3-910E-D320-B53E-EB9C6556664A}"/>
              </a:ext>
            </a:extLst>
          </p:cNvPr>
          <p:cNvSpPr/>
          <p:nvPr/>
        </p:nvSpPr>
        <p:spPr>
          <a:xfrm>
            <a:off x="1166353" y="3220219"/>
            <a:ext cx="4422568" cy="26642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 need to use redispatch and countertrade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need for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15 min market time unit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C27AC8-AEBC-0C34-DF1A-0AD12945867C}"/>
              </a:ext>
            </a:extLst>
          </p:cNvPr>
          <p:cNvSpPr/>
          <p:nvPr/>
        </p:nvSpPr>
        <p:spPr>
          <a:xfrm>
            <a:off x="6168008" y="3275043"/>
            <a:ext cx="4422568" cy="26642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Investing in synchronous compensators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Dynamic Line 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Incentivising through connection and transmission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903C44-AFF0-8156-7A62-F8B28AD6A224}"/>
              </a:ext>
            </a:extLst>
          </p:cNvPr>
          <p:cNvSpPr/>
          <p:nvPr/>
        </p:nvSpPr>
        <p:spPr>
          <a:xfrm>
            <a:off x="1199456" y="1844824"/>
            <a:ext cx="9361040" cy="108012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/>
              <a:t>New tools are needed to manage congestion and keep the system in balance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/>
              <a:t>We need to get the most out of the existing grid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2652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5750-9802-D595-92AF-366C9D8B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A5145F-BD85-51FC-7324-527FEC3DB5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6" b="37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2590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ingrid">
  <a:themeElements>
    <a:clrScheme name="Fingrid">
      <a:dk1>
        <a:srgbClr val="3E5660"/>
      </a:dk1>
      <a:lt1>
        <a:sysClr val="window" lastClr="FFFFFF"/>
      </a:lt1>
      <a:dk2>
        <a:srgbClr val="A15885"/>
      </a:dk2>
      <a:lt2>
        <a:srgbClr val="E9EEF2"/>
      </a:lt2>
      <a:accent1>
        <a:srgbClr val="D5121E"/>
      </a:accent1>
      <a:accent2>
        <a:srgbClr val="3E5660"/>
      </a:accent2>
      <a:accent3>
        <a:srgbClr val="6D838F"/>
      </a:accent3>
      <a:accent4>
        <a:srgbClr val="A5D0E2"/>
      </a:accent4>
      <a:accent5>
        <a:srgbClr val="277158"/>
      </a:accent5>
      <a:accent6>
        <a:srgbClr val="A15885"/>
      </a:accent6>
      <a:hlink>
        <a:srgbClr val="D5121E"/>
      </a:hlink>
      <a:folHlink>
        <a:srgbClr val="3E5660"/>
      </a:folHlink>
    </a:clrScheme>
    <a:fontScheme name="Fingird font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ngrid_presentation_22.3.24" id="{BB92FA6A-DA9E-46F3-8F70-D35AFF767D44}" vid="{2B5C3E9E-2750-47F7-BA8E-EE150BAA47E6}"/>
    </a:ext>
  </a:extLst>
</a:theme>
</file>

<file path=ppt/theme/theme2.xml><?xml version="1.0" encoding="utf-8"?>
<a:theme xmlns:a="http://schemas.openxmlformats.org/drawingml/2006/main" name="1_Fingrid">
  <a:themeElements>
    <a:clrScheme name="Fingrid">
      <a:dk1>
        <a:srgbClr val="3E5660"/>
      </a:dk1>
      <a:lt1>
        <a:sysClr val="window" lastClr="FFFFFF"/>
      </a:lt1>
      <a:dk2>
        <a:srgbClr val="A15885"/>
      </a:dk2>
      <a:lt2>
        <a:srgbClr val="E9EEF2"/>
      </a:lt2>
      <a:accent1>
        <a:srgbClr val="D5121E"/>
      </a:accent1>
      <a:accent2>
        <a:srgbClr val="3E5660"/>
      </a:accent2>
      <a:accent3>
        <a:srgbClr val="6D838F"/>
      </a:accent3>
      <a:accent4>
        <a:srgbClr val="A5D0E2"/>
      </a:accent4>
      <a:accent5>
        <a:srgbClr val="277158"/>
      </a:accent5>
      <a:accent6>
        <a:srgbClr val="A15885"/>
      </a:accent6>
      <a:hlink>
        <a:srgbClr val="D5121E"/>
      </a:hlink>
      <a:folHlink>
        <a:srgbClr val="3E5660"/>
      </a:folHlink>
    </a:clrScheme>
    <a:fontScheme name="Fingird font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ngrid_presentation_22.3.24" id="{BB92FA6A-DA9E-46F3-8F70-D35AFF767D44}" vid="{2B5C3E9E-2750-47F7-BA8E-EE150BAA47E6}"/>
    </a:ext>
  </a:extLst>
</a:theme>
</file>

<file path=ppt/theme/theme3.xml><?xml version="1.0" encoding="utf-8"?>
<a:theme xmlns:a="http://schemas.openxmlformats.org/drawingml/2006/main" name="4_Fingrid">
  <a:themeElements>
    <a:clrScheme name="Fingrid">
      <a:dk1>
        <a:srgbClr val="3E5660"/>
      </a:dk1>
      <a:lt1>
        <a:srgbClr val="FFFFFF"/>
      </a:lt1>
      <a:dk2>
        <a:srgbClr val="A15885"/>
      </a:dk2>
      <a:lt2>
        <a:srgbClr val="E9EEF2"/>
      </a:lt2>
      <a:accent1>
        <a:srgbClr val="D5121E"/>
      </a:accent1>
      <a:accent2>
        <a:srgbClr val="3E5660"/>
      </a:accent2>
      <a:accent3>
        <a:srgbClr val="6D838F"/>
      </a:accent3>
      <a:accent4>
        <a:srgbClr val="A5D0E2"/>
      </a:accent4>
      <a:accent5>
        <a:srgbClr val="277158"/>
      </a:accent5>
      <a:accent6>
        <a:srgbClr val="A15885"/>
      </a:accent6>
      <a:hlink>
        <a:srgbClr val="D5121E"/>
      </a:hlink>
      <a:folHlink>
        <a:srgbClr val="3E56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Fingrid">
  <a:themeElements>
    <a:clrScheme name="Fingrid">
      <a:dk1>
        <a:srgbClr val="3E5660"/>
      </a:dk1>
      <a:lt1>
        <a:sysClr val="window" lastClr="FFFFFF"/>
      </a:lt1>
      <a:dk2>
        <a:srgbClr val="A15885"/>
      </a:dk2>
      <a:lt2>
        <a:srgbClr val="E9EEF2"/>
      </a:lt2>
      <a:accent1>
        <a:srgbClr val="D5121E"/>
      </a:accent1>
      <a:accent2>
        <a:srgbClr val="3E5660"/>
      </a:accent2>
      <a:accent3>
        <a:srgbClr val="6D838F"/>
      </a:accent3>
      <a:accent4>
        <a:srgbClr val="F8F43F"/>
      </a:accent4>
      <a:accent5>
        <a:srgbClr val="4D9D88"/>
      </a:accent5>
      <a:accent6>
        <a:srgbClr val="A15885"/>
      </a:accent6>
      <a:hlink>
        <a:srgbClr val="D5121E"/>
      </a:hlink>
      <a:folHlink>
        <a:srgbClr val="3E5660"/>
      </a:folHlink>
    </a:clrScheme>
    <a:fontScheme name="Fingird font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ngrid esitysmalli.potx" id="{282C7F0D-046D-4A57-B71B-3B159690BE6F}" vid="{1C44BC31-DF4E-4164-A69A-1368102360A3}"/>
    </a:ext>
  </a:extLst>
</a:theme>
</file>

<file path=ppt/theme/theme5.xml><?xml version="1.0" encoding="utf-8"?>
<a:theme xmlns:a="http://schemas.openxmlformats.org/drawingml/2006/main" name="3_Fingrid">
  <a:themeElements>
    <a:clrScheme name="Fingrid">
      <a:dk1>
        <a:srgbClr val="3E5660"/>
      </a:dk1>
      <a:lt1>
        <a:srgbClr val="FFFFFF"/>
      </a:lt1>
      <a:dk2>
        <a:srgbClr val="A15885"/>
      </a:dk2>
      <a:lt2>
        <a:srgbClr val="E9EEF2"/>
      </a:lt2>
      <a:accent1>
        <a:srgbClr val="D5121E"/>
      </a:accent1>
      <a:accent2>
        <a:srgbClr val="3E5660"/>
      </a:accent2>
      <a:accent3>
        <a:srgbClr val="6D838F"/>
      </a:accent3>
      <a:accent4>
        <a:srgbClr val="A5D0E2"/>
      </a:accent4>
      <a:accent5>
        <a:srgbClr val="277158"/>
      </a:accent5>
      <a:accent6>
        <a:srgbClr val="A15885"/>
      </a:accent6>
      <a:hlink>
        <a:srgbClr val="D5121E"/>
      </a:hlink>
      <a:folHlink>
        <a:srgbClr val="3E56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grid_presentation_20.2.24 (2)" id="{85CBFB6E-59FD-4AB0-8293-C3E249238072}" vid="{56BD1BD5-FE07-4084-9C52-F9F2F68B6240}"/>
    </a:ext>
  </a:extLst>
</a:theme>
</file>

<file path=ppt/theme/theme6.xml><?xml version="1.0" encoding="utf-8"?>
<a:theme xmlns:a="http://schemas.openxmlformats.org/drawingml/2006/main" name="1_fingrid_gasgrid">
  <a:themeElements>
    <a:clrScheme name="fingrid - gasgrid">
      <a:dk1>
        <a:srgbClr val="000000"/>
      </a:dk1>
      <a:lt1>
        <a:sysClr val="window" lastClr="FFFFFF"/>
      </a:lt1>
      <a:dk2>
        <a:srgbClr val="3E5660"/>
      </a:dk2>
      <a:lt2>
        <a:srgbClr val="E9EEF2"/>
      </a:lt2>
      <a:accent1>
        <a:srgbClr val="E6008C"/>
      </a:accent1>
      <a:accent2>
        <a:srgbClr val="939598"/>
      </a:accent2>
      <a:accent3>
        <a:srgbClr val="D5121E"/>
      </a:accent3>
      <a:accent4>
        <a:srgbClr val="8E5BA6"/>
      </a:accent4>
      <a:accent5>
        <a:srgbClr val="E5B2BB"/>
      </a:accent5>
      <a:accent6>
        <a:srgbClr val="4D9D88"/>
      </a:accent6>
      <a:hlink>
        <a:srgbClr val="000000"/>
      </a:hlink>
      <a:folHlink>
        <a:srgbClr val="000000"/>
      </a:folHlink>
    </a:clrScheme>
    <a:fontScheme name="fingrid - gasgrid">
      <a:majorFont>
        <a:latin typeface="Aria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rgbClr val="D5121E"/>
            </a:gs>
            <a:gs pos="100000">
              <a:srgbClr val="E6008C"/>
            </a:gs>
          </a:gsLst>
          <a:lin ang="1680000" scaled="0"/>
        </a:gradFill>
        <a:ln>
          <a:noFill/>
        </a:ln>
      </a:spPr>
      <a:bodyPr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ingrid_gasgrid" id="{94BB67FD-E783-43B4-B7FA-A97976914F3C}" vid="{B3208D66-C647-4AF1-BC6E-CD216702B45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7DB5CAE381FE4EB3F2C744BF1CE3CA" ma:contentTypeVersion="21" ma:contentTypeDescription="Opprett et nytt dokument." ma:contentTypeScope="" ma:versionID="6d670a23c485209d3baaf90cc6adf475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ac94bc1a530636bce586beca34044527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2E8B1D-7924-412D-AE40-D5DCB6A7F1B5}"/>
</file>

<file path=customXml/itemProps2.xml><?xml version="1.0" encoding="utf-8"?>
<ds:datastoreItem xmlns:ds="http://schemas.openxmlformats.org/officeDocument/2006/customXml" ds:itemID="{6C1B9D65-55DF-4EF7-BDF4-4F100432C77C}"/>
</file>

<file path=docProps/app.xml><?xml version="1.0" encoding="utf-8"?>
<Properties xmlns="http://schemas.openxmlformats.org/officeDocument/2006/extended-properties" xmlns:vt="http://schemas.openxmlformats.org/officeDocument/2006/docPropsVTypes">
  <Template>Fingrid esitysmalli</Template>
  <TotalTime>6971</TotalTime>
  <Words>431</Words>
  <Application>Microsoft Office PowerPoint</Application>
  <PresentationFormat>Widescreen</PresentationFormat>
  <Paragraphs>154</Paragraphs>
  <Slides>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Inter Regular</vt:lpstr>
      <vt:lpstr>Inter-Bold</vt:lpstr>
      <vt:lpstr>Inter-Regular</vt:lpstr>
      <vt:lpstr>Noto Sans Symbols</vt:lpstr>
      <vt:lpstr>Wingdings</vt:lpstr>
      <vt:lpstr>Fingrid</vt:lpstr>
      <vt:lpstr>1_Fingrid</vt:lpstr>
      <vt:lpstr>4_Fingrid</vt:lpstr>
      <vt:lpstr>5_Fingrid</vt:lpstr>
      <vt:lpstr>3_Fingrid</vt:lpstr>
      <vt:lpstr>1_fingrid_gasgrid</vt:lpstr>
      <vt:lpstr>think-cell Slide</vt:lpstr>
      <vt:lpstr>Enabling the Finnish energy transition – grid, operation and market perspectives</vt:lpstr>
      <vt:lpstr>PowerPoint Presentation</vt:lpstr>
      <vt:lpstr>Finland has excellent potential in the clean transition</vt:lpstr>
      <vt:lpstr>Electricity generation and consumption growing</vt:lpstr>
      <vt:lpstr>Huge grid investment needs</vt:lpstr>
      <vt:lpstr>Offshore wind connection proposition</vt:lpstr>
      <vt:lpstr>Developing market design to enable transition</vt:lpstr>
      <vt:lpstr>Increased operation of the system and new technologies needed to support transition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Enabling the Finnish energy transition – a TSO perspective</dc:title>
  <dc:creator>Sihvonen-Punkka Asta</dc:creator>
  <cp:lastModifiedBy>Sihvonen-Punkka Asta</cp:lastModifiedBy>
  <cp:revision>19</cp:revision>
  <dcterms:created xsi:type="dcterms:W3CDTF">2024-05-31T16:03:08Z</dcterms:created>
  <dcterms:modified xsi:type="dcterms:W3CDTF">2024-06-09T17:24:52Z</dcterms:modified>
</cp:coreProperties>
</file>