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style1.xml" ContentType="application/vnd.ms-office.chartstyle+xml"/>
  <Override PartName="/ppt/charts/style13.xml" ContentType="application/vnd.ms-office.chartstyl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8.xml" ContentType="application/vnd.ms-office.chartstyle+xml"/>
  <Override PartName="/ppt/charts/colors8.xml" ContentType="application/vnd.ms-office.chartcolorstyle+xml"/>
  <Override PartName="/ppt/charts/colors13.xml" ContentType="application/vnd.ms-office.chartcolor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9.xml" ContentType="application/vnd.openxmlformats-officedocument.drawingml.chart+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theme/themeOverride1.xml" ContentType="application/vnd.openxmlformats-officedocument.themeOverrid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22"/>
  </p:notesMasterIdLst>
  <p:sldIdLst>
    <p:sldId id="303" r:id="rId3"/>
    <p:sldId id="480" r:id="rId4"/>
    <p:sldId id="514" r:id="rId5"/>
    <p:sldId id="501" r:id="rId6"/>
    <p:sldId id="506" r:id="rId7"/>
    <p:sldId id="482" r:id="rId8"/>
    <p:sldId id="502" r:id="rId9"/>
    <p:sldId id="503" r:id="rId10"/>
    <p:sldId id="515" r:id="rId11"/>
    <p:sldId id="504" r:id="rId12"/>
    <p:sldId id="505" r:id="rId13"/>
    <p:sldId id="509" r:id="rId14"/>
    <p:sldId id="519" r:id="rId15"/>
    <p:sldId id="517" r:id="rId16"/>
    <p:sldId id="516" r:id="rId17"/>
    <p:sldId id="518" r:id="rId18"/>
    <p:sldId id="513" r:id="rId19"/>
    <p:sldId id="511" r:id="rId20"/>
    <p:sldId id="498"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D3D"/>
    <a:srgbClr val="00E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93396" autoAdjust="0"/>
  </p:normalViewPr>
  <p:slideViewPr>
    <p:cSldViewPr snapToGrid="0">
      <p:cViewPr varScale="1">
        <p:scale>
          <a:sx n="143" d="100"/>
          <a:sy n="143" d="100"/>
        </p:scale>
        <p:origin x="120" y="372"/>
      </p:cViewPr>
      <p:guideLst/>
    </p:cSldViewPr>
  </p:slideViewPr>
  <p:outlineViewPr>
    <p:cViewPr>
      <p:scale>
        <a:sx n="33" d="100"/>
        <a:sy n="33" d="100"/>
      </p:scale>
      <p:origin x="0" y="-3552"/>
    </p:cViewPr>
  </p:outlineViewPr>
  <p:notesTextViewPr>
    <p:cViewPr>
      <p:scale>
        <a:sx n="1" d="1"/>
        <a:sy n="1" d="1"/>
      </p:scale>
      <p:origin x="0" y="0"/>
    </p:cViewPr>
  </p:notesTextViewPr>
  <p:notesViewPr>
    <p:cSldViewPr snapToGrid="0">
      <p:cViewPr varScale="1">
        <p:scale>
          <a:sx n="121" d="100"/>
          <a:sy n="121" d="100"/>
        </p:scale>
        <p:origin x="502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VF1950109.AXUSR.NET\Home82$\RIKUMERI\My%20Documents\Research\Axpo%20Nordic%20Forum%20presentation\Demand%20stat%20lon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VF1950109.AXUSR.NET\Home82$\RIKUMERI\My%20Documents\Research\Axpo%20Nordic%20Forum%20presentation\Spot%20maximums%20and%20minimum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VF1950109.AXUSR.NET\Home82$\RIKUMERI\My%20Documents\Research\Axpo%20Nordic%20Forum%20presentation\Spot%20maximums%20and%20minimum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VF1950109.AXUSR.NET\Home82$\RIKUMERI\My%20Documents\Research\Axpo%20Nordic%20Forum%20presentation\Spot%20maximums%20and%20minimum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VF1950109.AXUSR.NET\Home82$\RIKUMERI\My%20Documents\Research\Axpo%20Nordic%20Forum%20presentation\Spot%20maximums%20and%20minimums.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VF1950109.AXUSR.NET\Home82$\RIKUMERI\My%20Documents\Research\Renewable%20capacit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oleObject" Target="file:///\\VF1950109.AXUSR.NET\Home82$\RIKUMERI\My%20Documents\Research\Renewable%20capacit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F1950109.AXUSR.NET\Home82$\RIKUMERI\My%20Documents\Research\Renewable%20capacit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VF1950109.AXUSR.NET\Home82$\RIKUMERI\My%20Documents\Research\Finland\FI%20thermal%20produc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VF1950109.AXUSR.NET\Home82$\RIKUMERI\My%20Documents\Research\Axpo%20Nordic%20Forum%20presentation\FI%20electricity%20emission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VF1950109.AXUSR.NET\Home82$\RIKUMERI\My%20Documents\Research\Axpo%20Nordic%20Forum%20presentation\Spot%20maximums%20and%20minimum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VF1950109.AXUSR.NET\Home82$\RIKUMERI\My%20Documents\Research\Axpo%20Nordic%20Forum%20presentation\Spot%20maximums%20and%20minimum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GB" sz="1400" b="1" dirty="0">
                <a:solidFill>
                  <a:schemeClr val="tx1"/>
                </a:solidFill>
              </a:rPr>
              <a:t>Nordic</a:t>
            </a:r>
            <a:r>
              <a:rPr lang="en-GB" sz="1400" b="1" baseline="0" dirty="0">
                <a:solidFill>
                  <a:schemeClr val="tx1"/>
                </a:solidFill>
              </a:rPr>
              <a:t> power demand</a:t>
            </a:r>
            <a:endParaRPr lang="en-GB" sz="1400" b="1" dirty="0">
              <a:solidFill>
                <a:schemeClr val="tx1"/>
              </a:solidFill>
            </a:endParaRP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autoTitleDeleted val="0"/>
    <c:plotArea>
      <c:layout/>
      <c:lineChart>
        <c:grouping val="standard"/>
        <c:varyColors val="0"/>
        <c:ser>
          <c:idx val="0"/>
          <c:order val="0"/>
          <c:tx>
            <c:strRef>
              <c:f>Sheet1!$A$35</c:f>
              <c:strCache>
                <c:ptCount val="1"/>
                <c:pt idx="0">
                  <c:v>FI</c:v>
                </c:pt>
              </c:strCache>
            </c:strRef>
          </c:tx>
          <c:spPr>
            <a:ln w="19050" cap="rnd">
              <a:solidFill>
                <a:srgbClr val="4545CF"/>
              </a:solidFill>
              <a:round/>
            </a:ln>
            <a:effectLst/>
          </c:spPr>
          <c:marker>
            <c:symbol val="none"/>
          </c:marker>
          <c:cat>
            <c:strRef>
              <c:f>Sheet1!$B$34:$AD$34</c:f>
              <c:strCach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strCache>
            </c:strRef>
          </c:cat>
          <c:val>
            <c:numRef>
              <c:f>Sheet1!$B$35:$AD$35</c:f>
              <c:numCache>
                <c:formatCode>0.0</c:formatCode>
                <c:ptCount val="29"/>
                <c:pt idx="0">
                  <c:v>79</c:v>
                </c:pt>
                <c:pt idx="1">
                  <c:v>80.8</c:v>
                </c:pt>
                <c:pt idx="2">
                  <c:v>83.2</c:v>
                </c:pt>
                <c:pt idx="3">
                  <c:v>84.5</c:v>
                </c:pt>
                <c:pt idx="4">
                  <c:v>86.8</c:v>
                </c:pt>
                <c:pt idx="5">
                  <c:v>84.3</c:v>
                </c:pt>
                <c:pt idx="6">
                  <c:v>89.8</c:v>
                </c:pt>
                <c:pt idx="7">
                  <c:v>90.2</c:v>
                </c:pt>
                <c:pt idx="8">
                  <c:v>86.6</c:v>
                </c:pt>
                <c:pt idx="9">
                  <c:v>81</c:v>
                </c:pt>
                <c:pt idx="10">
                  <c:v>87.6</c:v>
                </c:pt>
                <c:pt idx="11">
                  <c:v>84.1</c:v>
                </c:pt>
                <c:pt idx="12">
                  <c:v>84.9</c:v>
                </c:pt>
                <c:pt idx="13">
                  <c:v>83.9</c:v>
                </c:pt>
                <c:pt idx="14">
                  <c:v>83.2</c:v>
                </c:pt>
                <c:pt idx="15">
                  <c:v>82.1</c:v>
                </c:pt>
                <c:pt idx="16">
                  <c:v>84.8</c:v>
                </c:pt>
                <c:pt idx="17">
                  <c:v>85</c:v>
                </c:pt>
                <c:pt idx="18">
                  <c:v>87</c:v>
                </c:pt>
                <c:pt idx="19">
                  <c:v>85.7</c:v>
                </c:pt>
                <c:pt idx="20">
                  <c:v>81.3</c:v>
                </c:pt>
                <c:pt idx="21">
                  <c:v>86.5</c:v>
                </c:pt>
                <c:pt idx="22">
                  <c:v>81</c:v>
                </c:pt>
                <c:pt idx="23">
                  <c:v>79.900000000000006</c:v>
                </c:pt>
                <c:pt idx="24" formatCode="General">
                  <c:v>83</c:v>
                </c:pt>
                <c:pt idx="25" formatCode="General">
                  <c:v>86.6</c:v>
                </c:pt>
                <c:pt idx="26" formatCode="General">
                  <c:v>89.1</c:v>
                </c:pt>
                <c:pt idx="27" formatCode="General">
                  <c:v>91.8</c:v>
                </c:pt>
                <c:pt idx="28" formatCode="General">
                  <c:v>97.2</c:v>
                </c:pt>
              </c:numCache>
            </c:numRef>
          </c:val>
          <c:smooth val="0"/>
          <c:extLst>
            <c:ext xmlns:c16="http://schemas.microsoft.com/office/drawing/2014/chart" uri="{C3380CC4-5D6E-409C-BE32-E72D297353CC}">
              <c16:uniqueId val="{00000000-1EEE-4C9B-BC3A-136522F4F801}"/>
            </c:ext>
          </c:extLst>
        </c:ser>
        <c:ser>
          <c:idx val="1"/>
          <c:order val="1"/>
          <c:tx>
            <c:strRef>
              <c:f>Sheet1!$A$36</c:f>
              <c:strCache>
                <c:ptCount val="1"/>
                <c:pt idx="0">
                  <c:v>SE</c:v>
                </c:pt>
              </c:strCache>
            </c:strRef>
          </c:tx>
          <c:spPr>
            <a:ln w="19050" cap="rnd">
              <a:solidFill>
                <a:srgbClr val="FFED57"/>
              </a:solidFill>
              <a:round/>
            </a:ln>
            <a:effectLst/>
          </c:spPr>
          <c:marker>
            <c:symbol val="none"/>
          </c:marker>
          <c:cat>
            <c:strRef>
              <c:f>Sheet1!$B$34:$AD$34</c:f>
              <c:strCach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strCache>
            </c:strRef>
          </c:cat>
          <c:val>
            <c:numRef>
              <c:f>Sheet1!$B$36:$AD$36</c:f>
              <c:numCache>
                <c:formatCode>0.0</c:formatCode>
                <c:ptCount val="29"/>
                <c:pt idx="0">
                  <c:v>142.6</c:v>
                </c:pt>
                <c:pt idx="1">
                  <c:v>146.4</c:v>
                </c:pt>
                <c:pt idx="2">
                  <c:v>145.1</c:v>
                </c:pt>
                <c:pt idx="3">
                  <c:v>142.69999999999999</c:v>
                </c:pt>
                <c:pt idx="4">
                  <c:v>144</c:v>
                </c:pt>
                <c:pt idx="5">
                  <c:v>144.9</c:v>
                </c:pt>
                <c:pt idx="6">
                  <c:v>144.30000000000001</c:v>
                </c:pt>
                <c:pt idx="7">
                  <c:v>144.4</c:v>
                </c:pt>
                <c:pt idx="8">
                  <c:v>142.5</c:v>
                </c:pt>
                <c:pt idx="9">
                  <c:v>136.19999999999999</c:v>
                </c:pt>
                <c:pt idx="10">
                  <c:v>145.6</c:v>
                </c:pt>
                <c:pt idx="11">
                  <c:v>138.19999999999999</c:v>
                </c:pt>
                <c:pt idx="12">
                  <c:v>141.30000000000001</c:v>
                </c:pt>
                <c:pt idx="13">
                  <c:v>137.9</c:v>
                </c:pt>
                <c:pt idx="14">
                  <c:v>132.4</c:v>
                </c:pt>
                <c:pt idx="15">
                  <c:v>134.80000000000001</c:v>
                </c:pt>
                <c:pt idx="16">
                  <c:v>139.19999999999999</c:v>
                </c:pt>
                <c:pt idx="17">
                  <c:v>140</c:v>
                </c:pt>
                <c:pt idx="18">
                  <c:v>141.1</c:v>
                </c:pt>
                <c:pt idx="19">
                  <c:v>137.9</c:v>
                </c:pt>
                <c:pt idx="20">
                  <c:v>134</c:v>
                </c:pt>
                <c:pt idx="21">
                  <c:v>141.19999999999999</c:v>
                </c:pt>
                <c:pt idx="22">
                  <c:v>135.5</c:v>
                </c:pt>
                <c:pt idx="23">
                  <c:v>132.30000000000001</c:v>
                </c:pt>
                <c:pt idx="24" formatCode="General">
                  <c:v>138.80000000000001</c:v>
                </c:pt>
                <c:pt idx="25" formatCode="General">
                  <c:v>149.6</c:v>
                </c:pt>
                <c:pt idx="26" formatCode="General">
                  <c:v>163.69999999999999</c:v>
                </c:pt>
                <c:pt idx="27" formatCode="General">
                  <c:v>174.5</c:v>
                </c:pt>
                <c:pt idx="28" formatCode="General">
                  <c:v>191.8</c:v>
                </c:pt>
              </c:numCache>
            </c:numRef>
          </c:val>
          <c:smooth val="0"/>
          <c:extLst>
            <c:ext xmlns:c16="http://schemas.microsoft.com/office/drawing/2014/chart" uri="{C3380CC4-5D6E-409C-BE32-E72D297353CC}">
              <c16:uniqueId val="{00000001-1EEE-4C9B-BC3A-136522F4F801}"/>
            </c:ext>
          </c:extLst>
        </c:ser>
        <c:ser>
          <c:idx val="2"/>
          <c:order val="2"/>
          <c:tx>
            <c:strRef>
              <c:f>Sheet1!$A$37</c:f>
              <c:strCache>
                <c:ptCount val="1"/>
                <c:pt idx="0">
                  <c:v>NO</c:v>
                </c:pt>
              </c:strCache>
            </c:strRef>
          </c:tx>
          <c:spPr>
            <a:ln w="19050" cap="rnd">
              <a:solidFill>
                <a:schemeClr val="accent3"/>
              </a:solidFill>
              <a:round/>
            </a:ln>
            <a:effectLst/>
          </c:spPr>
          <c:marker>
            <c:symbol val="none"/>
          </c:marker>
          <c:cat>
            <c:strRef>
              <c:f>Sheet1!$B$34:$AD$34</c:f>
              <c:strCach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strCache>
            </c:strRef>
          </c:cat>
          <c:val>
            <c:numRef>
              <c:f>Sheet1!$B$37:$AD$37</c:f>
              <c:numCache>
                <c:formatCode>0.0</c:formatCode>
                <c:ptCount val="29"/>
                <c:pt idx="0">
                  <c:v>117.9</c:v>
                </c:pt>
                <c:pt idx="1">
                  <c:v>120.8</c:v>
                </c:pt>
                <c:pt idx="2">
                  <c:v>117.4</c:v>
                </c:pt>
                <c:pt idx="3">
                  <c:v>111.3</c:v>
                </c:pt>
                <c:pt idx="4">
                  <c:v>116.4</c:v>
                </c:pt>
                <c:pt idx="5">
                  <c:v>121.2</c:v>
                </c:pt>
                <c:pt idx="6">
                  <c:v>118</c:v>
                </c:pt>
                <c:pt idx="7">
                  <c:v>121.9</c:v>
                </c:pt>
                <c:pt idx="8">
                  <c:v>123.7</c:v>
                </c:pt>
                <c:pt idx="9">
                  <c:v>120.2</c:v>
                </c:pt>
                <c:pt idx="10">
                  <c:v>129.30000000000001</c:v>
                </c:pt>
                <c:pt idx="11">
                  <c:v>121.5</c:v>
                </c:pt>
                <c:pt idx="12">
                  <c:v>126.9</c:v>
                </c:pt>
                <c:pt idx="13">
                  <c:v>126.6</c:v>
                </c:pt>
                <c:pt idx="14">
                  <c:v>123.8</c:v>
                </c:pt>
                <c:pt idx="15">
                  <c:v>126.6</c:v>
                </c:pt>
                <c:pt idx="16">
                  <c:v>130.19999999999999</c:v>
                </c:pt>
                <c:pt idx="17">
                  <c:v>131.5</c:v>
                </c:pt>
                <c:pt idx="18">
                  <c:v>134.19999999999999</c:v>
                </c:pt>
                <c:pt idx="19">
                  <c:v>132.19999999999999</c:v>
                </c:pt>
                <c:pt idx="20">
                  <c:v>131.9</c:v>
                </c:pt>
                <c:pt idx="21">
                  <c:v>138</c:v>
                </c:pt>
                <c:pt idx="22">
                  <c:v>131.19999999999999</c:v>
                </c:pt>
                <c:pt idx="23">
                  <c:v>134.5</c:v>
                </c:pt>
                <c:pt idx="24" formatCode="General">
                  <c:v>135.5</c:v>
                </c:pt>
                <c:pt idx="25" formatCode="General">
                  <c:v>144.9</c:v>
                </c:pt>
                <c:pt idx="26" formatCode="General">
                  <c:v>150.69999999999999</c:v>
                </c:pt>
                <c:pt idx="27" formatCode="General">
                  <c:v>158.69999999999999</c:v>
                </c:pt>
                <c:pt idx="28" formatCode="General">
                  <c:v>170.7</c:v>
                </c:pt>
              </c:numCache>
            </c:numRef>
          </c:val>
          <c:smooth val="0"/>
          <c:extLst>
            <c:ext xmlns:c16="http://schemas.microsoft.com/office/drawing/2014/chart" uri="{C3380CC4-5D6E-409C-BE32-E72D297353CC}">
              <c16:uniqueId val="{00000002-1EEE-4C9B-BC3A-136522F4F801}"/>
            </c:ext>
          </c:extLst>
        </c:ser>
        <c:ser>
          <c:idx val="3"/>
          <c:order val="3"/>
          <c:tx>
            <c:strRef>
              <c:f>Sheet1!$A$38</c:f>
              <c:strCache>
                <c:ptCount val="1"/>
                <c:pt idx="0">
                  <c:v>DK</c:v>
                </c:pt>
              </c:strCache>
            </c:strRef>
          </c:tx>
          <c:spPr>
            <a:ln w="19050" cap="rnd">
              <a:solidFill>
                <a:srgbClr val="FF5D64"/>
              </a:solidFill>
              <a:round/>
            </a:ln>
            <a:effectLst/>
          </c:spPr>
          <c:marker>
            <c:symbol val="none"/>
          </c:marker>
          <c:cat>
            <c:strRef>
              <c:f>Sheet1!$B$34:$AD$34</c:f>
              <c:strCach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strCache>
            </c:strRef>
          </c:cat>
          <c:val>
            <c:numRef>
              <c:f>Sheet1!$B$38:$AD$38</c:f>
              <c:numCache>
                <c:formatCode>0.0</c:formatCode>
                <c:ptCount val="29"/>
                <c:pt idx="0">
                  <c:v>34.9</c:v>
                </c:pt>
                <c:pt idx="1">
                  <c:v>35.1</c:v>
                </c:pt>
                <c:pt idx="2">
                  <c:v>35</c:v>
                </c:pt>
                <c:pt idx="3">
                  <c:v>35</c:v>
                </c:pt>
                <c:pt idx="4">
                  <c:v>35.6</c:v>
                </c:pt>
                <c:pt idx="5">
                  <c:v>36.200000000000003</c:v>
                </c:pt>
                <c:pt idx="6">
                  <c:v>36.6</c:v>
                </c:pt>
                <c:pt idx="7">
                  <c:v>36.4</c:v>
                </c:pt>
                <c:pt idx="8">
                  <c:v>36.299999999999997</c:v>
                </c:pt>
                <c:pt idx="9">
                  <c:v>34.799999999999997</c:v>
                </c:pt>
                <c:pt idx="10">
                  <c:v>35.6</c:v>
                </c:pt>
                <c:pt idx="11">
                  <c:v>34.799999999999997</c:v>
                </c:pt>
                <c:pt idx="12">
                  <c:v>34.200000000000003</c:v>
                </c:pt>
                <c:pt idx="13">
                  <c:v>34.1</c:v>
                </c:pt>
                <c:pt idx="14">
                  <c:v>33.5</c:v>
                </c:pt>
                <c:pt idx="15">
                  <c:v>33.5</c:v>
                </c:pt>
                <c:pt idx="16">
                  <c:v>33.9</c:v>
                </c:pt>
                <c:pt idx="17">
                  <c:v>34</c:v>
                </c:pt>
                <c:pt idx="18">
                  <c:v>34.200000000000003</c:v>
                </c:pt>
                <c:pt idx="19">
                  <c:v>34</c:v>
                </c:pt>
                <c:pt idx="20">
                  <c:v>33.799999999999997</c:v>
                </c:pt>
                <c:pt idx="21">
                  <c:v>35.5</c:v>
                </c:pt>
                <c:pt idx="22">
                  <c:v>34.1</c:v>
                </c:pt>
                <c:pt idx="23">
                  <c:v>35.9</c:v>
                </c:pt>
                <c:pt idx="24" formatCode="General">
                  <c:v>38.6</c:v>
                </c:pt>
                <c:pt idx="25" formatCode="General">
                  <c:v>41.3</c:v>
                </c:pt>
                <c:pt idx="26" formatCode="General">
                  <c:v>43.7</c:v>
                </c:pt>
                <c:pt idx="27" formatCode="General">
                  <c:v>46.9</c:v>
                </c:pt>
                <c:pt idx="28" formatCode="General">
                  <c:v>52.6</c:v>
                </c:pt>
              </c:numCache>
            </c:numRef>
          </c:val>
          <c:smooth val="0"/>
          <c:extLst>
            <c:ext xmlns:c16="http://schemas.microsoft.com/office/drawing/2014/chart" uri="{C3380CC4-5D6E-409C-BE32-E72D297353CC}">
              <c16:uniqueId val="{00000003-1EEE-4C9B-BC3A-136522F4F801}"/>
            </c:ext>
          </c:extLst>
        </c:ser>
        <c:dLbls>
          <c:showLegendKey val="0"/>
          <c:showVal val="0"/>
          <c:showCatName val="0"/>
          <c:showSerName val="0"/>
          <c:showPercent val="0"/>
          <c:showBubbleSize val="0"/>
        </c:dLbls>
        <c:smooth val="0"/>
        <c:axId val="1025602584"/>
        <c:axId val="1025607624"/>
      </c:lineChart>
      <c:catAx>
        <c:axId val="102560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crossAx val="1025607624"/>
        <c:crosses val="autoZero"/>
        <c:auto val="0"/>
        <c:lblAlgn val="ctr"/>
        <c:lblOffset val="100"/>
        <c:tickLblSkip val="2"/>
        <c:tickMarkSkip val="2"/>
        <c:noMultiLvlLbl val="0"/>
      </c:catAx>
      <c:valAx>
        <c:axId val="1025607624"/>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r>
                  <a:rPr lang="en-GB" dirty="0">
                    <a:solidFill>
                      <a:srgbClr val="3D3D3D"/>
                    </a:solidFill>
                  </a:rPr>
                  <a:t>TWh</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crossAx val="1025602584"/>
        <c:crosses val="autoZero"/>
        <c:crossBetween val="midCat"/>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i="0" u="none" strike="noStrike" kern="1200" spc="0" baseline="0" dirty="0">
                <a:solidFill>
                  <a:srgbClr val="3D3D3D"/>
                </a:solidFill>
              </a:rPr>
              <a:t>Difference between max and min hourly price in each week </a:t>
            </a:r>
            <a:r>
              <a:rPr lang="en-GB" sz="1200" b="1" baseline="0" dirty="0">
                <a:solidFill>
                  <a:srgbClr val="3D3D3D"/>
                </a:solidFill>
              </a:rPr>
              <a:t>(SE3 area)</a:t>
            </a:r>
            <a:endParaRPr lang="en-GB" sz="1200" b="1" dirty="0">
              <a:solidFill>
                <a:srgbClr val="3D3D3D"/>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'SE3'!$I$112</c:f>
              <c:strCache>
                <c:ptCount val="1"/>
                <c:pt idx="0">
                  <c:v>2013</c:v>
                </c:pt>
              </c:strCache>
            </c:strRef>
          </c:tx>
          <c:spPr>
            <a:ln w="19050" cap="rnd">
              <a:solidFill>
                <a:srgbClr val="D8D8D8"/>
              </a:solidFill>
              <a:round/>
            </a:ln>
            <a:effectLst/>
          </c:spPr>
          <c:marker>
            <c:symbol val="none"/>
          </c:marker>
          <c:cat>
            <c:numRef>
              <c:f>'SE3'!$H$113:$H$164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'SE3'!$I$113:$I$164</c:f>
              <c:numCache>
                <c:formatCode>General</c:formatCode>
                <c:ptCount val="52"/>
                <c:pt idx="0">
                  <c:v>18.710000000000004</c:v>
                </c:pt>
                <c:pt idx="1">
                  <c:v>21.96</c:v>
                </c:pt>
                <c:pt idx="2">
                  <c:v>49.929999999999993</c:v>
                </c:pt>
                <c:pt idx="3">
                  <c:v>64.650000000000006</c:v>
                </c:pt>
                <c:pt idx="4">
                  <c:v>15.310000000000002</c:v>
                </c:pt>
                <c:pt idx="5">
                  <c:v>22.699999999999996</c:v>
                </c:pt>
                <c:pt idx="6">
                  <c:v>27.480000000000004</c:v>
                </c:pt>
                <c:pt idx="7">
                  <c:v>20.059999999999995</c:v>
                </c:pt>
                <c:pt idx="8">
                  <c:v>11.660000000000004</c:v>
                </c:pt>
                <c:pt idx="9">
                  <c:v>12.909999999999997</c:v>
                </c:pt>
                <c:pt idx="10">
                  <c:v>44.879999999999995</c:v>
                </c:pt>
                <c:pt idx="11">
                  <c:v>56.76</c:v>
                </c:pt>
                <c:pt idx="12">
                  <c:v>12.71</c:v>
                </c:pt>
                <c:pt idx="13">
                  <c:v>67.31</c:v>
                </c:pt>
                <c:pt idx="14">
                  <c:v>56.470000000000006</c:v>
                </c:pt>
                <c:pt idx="15">
                  <c:v>50.730000000000004</c:v>
                </c:pt>
                <c:pt idx="16">
                  <c:v>37.659999999999997</c:v>
                </c:pt>
                <c:pt idx="17">
                  <c:v>23.810000000000002</c:v>
                </c:pt>
                <c:pt idx="18">
                  <c:v>26.43</c:v>
                </c:pt>
                <c:pt idx="19">
                  <c:v>26.799999999999997</c:v>
                </c:pt>
                <c:pt idx="20">
                  <c:v>47.65</c:v>
                </c:pt>
                <c:pt idx="21">
                  <c:v>38.590000000000003</c:v>
                </c:pt>
                <c:pt idx="22">
                  <c:v>33.96</c:v>
                </c:pt>
                <c:pt idx="23">
                  <c:v>39.6</c:v>
                </c:pt>
                <c:pt idx="24">
                  <c:v>53.69</c:v>
                </c:pt>
                <c:pt idx="25">
                  <c:v>38.099999999999994</c:v>
                </c:pt>
                <c:pt idx="26">
                  <c:v>15.940000000000001</c:v>
                </c:pt>
                <c:pt idx="27">
                  <c:v>14.120000000000001</c:v>
                </c:pt>
                <c:pt idx="28">
                  <c:v>14.309999999999999</c:v>
                </c:pt>
                <c:pt idx="29">
                  <c:v>16.769999999999996</c:v>
                </c:pt>
                <c:pt idx="30">
                  <c:v>13.98</c:v>
                </c:pt>
                <c:pt idx="31">
                  <c:v>17.84</c:v>
                </c:pt>
                <c:pt idx="32">
                  <c:v>36.739999999999995</c:v>
                </c:pt>
                <c:pt idx="33">
                  <c:v>44.04</c:v>
                </c:pt>
                <c:pt idx="34">
                  <c:v>36.679999999999993</c:v>
                </c:pt>
                <c:pt idx="35">
                  <c:v>50.45</c:v>
                </c:pt>
                <c:pt idx="36">
                  <c:v>37.089999999999996</c:v>
                </c:pt>
                <c:pt idx="37">
                  <c:v>56.660000000000004</c:v>
                </c:pt>
                <c:pt idx="38">
                  <c:v>65.02</c:v>
                </c:pt>
                <c:pt idx="39">
                  <c:v>51.239999999999995</c:v>
                </c:pt>
                <c:pt idx="40">
                  <c:v>21.439999999999998</c:v>
                </c:pt>
                <c:pt idx="41">
                  <c:v>53.470000000000006</c:v>
                </c:pt>
                <c:pt idx="42">
                  <c:v>37.9</c:v>
                </c:pt>
                <c:pt idx="43">
                  <c:v>18.220000000000002</c:v>
                </c:pt>
                <c:pt idx="44">
                  <c:v>35.35</c:v>
                </c:pt>
                <c:pt idx="45">
                  <c:v>18.63</c:v>
                </c:pt>
                <c:pt idx="46">
                  <c:v>15.530000000000001</c:v>
                </c:pt>
                <c:pt idx="47">
                  <c:v>50.08</c:v>
                </c:pt>
                <c:pt idx="48">
                  <c:v>43.039999999999992</c:v>
                </c:pt>
                <c:pt idx="49">
                  <c:v>65.97</c:v>
                </c:pt>
                <c:pt idx="50">
                  <c:v>24.94</c:v>
                </c:pt>
                <c:pt idx="51">
                  <c:v>21.080000000000002</c:v>
                </c:pt>
              </c:numCache>
            </c:numRef>
          </c:val>
          <c:smooth val="0"/>
          <c:extLst>
            <c:ext xmlns:c16="http://schemas.microsoft.com/office/drawing/2014/chart" uri="{C3380CC4-5D6E-409C-BE32-E72D297353CC}">
              <c16:uniqueId val="{00000000-CD30-46D7-A082-6B581EF4E866}"/>
            </c:ext>
          </c:extLst>
        </c:ser>
        <c:ser>
          <c:idx val="1"/>
          <c:order val="1"/>
          <c:tx>
            <c:strRef>
              <c:f>'SE3'!$J$112</c:f>
              <c:strCache>
                <c:ptCount val="1"/>
                <c:pt idx="0">
                  <c:v>2014</c:v>
                </c:pt>
              </c:strCache>
            </c:strRef>
          </c:tx>
          <c:spPr>
            <a:ln w="19050" cap="rnd">
              <a:solidFill>
                <a:srgbClr val="D8D8D8"/>
              </a:solidFill>
              <a:round/>
            </a:ln>
            <a:effectLst/>
          </c:spPr>
          <c:marker>
            <c:symbol val="none"/>
          </c:marker>
          <c:cat>
            <c:numRef>
              <c:f>'SE3'!$H$113:$H$164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'SE3'!$J$113:$J$164</c:f>
              <c:numCache>
                <c:formatCode>General</c:formatCode>
                <c:ptCount val="52"/>
                <c:pt idx="0">
                  <c:v>12.800000000000004</c:v>
                </c:pt>
                <c:pt idx="1">
                  <c:v>14.159999999999997</c:v>
                </c:pt>
                <c:pt idx="2">
                  <c:v>42.740000000000009</c:v>
                </c:pt>
                <c:pt idx="3">
                  <c:v>40.92</c:v>
                </c:pt>
                <c:pt idx="4">
                  <c:v>18.079999999999998</c:v>
                </c:pt>
                <c:pt idx="5">
                  <c:v>9.490000000000002</c:v>
                </c:pt>
                <c:pt idx="6">
                  <c:v>14.68</c:v>
                </c:pt>
                <c:pt idx="7">
                  <c:v>23.08</c:v>
                </c:pt>
                <c:pt idx="8">
                  <c:v>17.380000000000003</c:v>
                </c:pt>
                <c:pt idx="9">
                  <c:v>12.339999999999996</c:v>
                </c:pt>
                <c:pt idx="10">
                  <c:v>22.919999999999998</c:v>
                </c:pt>
                <c:pt idx="11">
                  <c:v>17.62</c:v>
                </c:pt>
                <c:pt idx="12">
                  <c:v>17.260000000000002</c:v>
                </c:pt>
                <c:pt idx="13">
                  <c:v>35.44</c:v>
                </c:pt>
                <c:pt idx="14">
                  <c:v>38.14</c:v>
                </c:pt>
                <c:pt idx="15">
                  <c:v>17.439999999999998</c:v>
                </c:pt>
                <c:pt idx="16">
                  <c:v>17.3</c:v>
                </c:pt>
                <c:pt idx="17">
                  <c:v>31.459999999999997</c:v>
                </c:pt>
                <c:pt idx="18">
                  <c:v>29.24</c:v>
                </c:pt>
                <c:pt idx="19">
                  <c:v>44.569999999999993</c:v>
                </c:pt>
                <c:pt idx="20">
                  <c:v>42.01</c:v>
                </c:pt>
                <c:pt idx="21">
                  <c:v>90.74</c:v>
                </c:pt>
                <c:pt idx="22">
                  <c:v>39.209999999999994</c:v>
                </c:pt>
                <c:pt idx="23">
                  <c:v>45.04</c:v>
                </c:pt>
                <c:pt idx="24">
                  <c:v>54.41</c:v>
                </c:pt>
                <c:pt idx="25">
                  <c:v>35.5</c:v>
                </c:pt>
                <c:pt idx="26">
                  <c:v>19.949999999999996</c:v>
                </c:pt>
                <c:pt idx="27">
                  <c:v>15.02</c:v>
                </c:pt>
                <c:pt idx="28">
                  <c:v>18.089999999999996</c:v>
                </c:pt>
                <c:pt idx="29">
                  <c:v>11.529999999999998</c:v>
                </c:pt>
                <c:pt idx="30">
                  <c:v>10.73</c:v>
                </c:pt>
                <c:pt idx="31">
                  <c:v>28.01</c:v>
                </c:pt>
                <c:pt idx="32">
                  <c:v>22.470000000000002</c:v>
                </c:pt>
                <c:pt idx="33">
                  <c:v>13.36</c:v>
                </c:pt>
                <c:pt idx="34">
                  <c:v>25.26</c:v>
                </c:pt>
                <c:pt idx="35">
                  <c:v>16.05</c:v>
                </c:pt>
                <c:pt idx="36">
                  <c:v>13.02</c:v>
                </c:pt>
                <c:pt idx="37">
                  <c:v>18.939999999999998</c:v>
                </c:pt>
                <c:pt idx="38">
                  <c:v>20.07</c:v>
                </c:pt>
                <c:pt idx="39">
                  <c:v>16.05</c:v>
                </c:pt>
                <c:pt idx="40">
                  <c:v>11.64</c:v>
                </c:pt>
                <c:pt idx="41">
                  <c:v>28.840000000000003</c:v>
                </c:pt>
                <c:pt idx="42">
                  <c:v>31.64</c:v>
                </c:pt>
                <c:pt idx="43">
                  <c:v>32.72</c:v>
                </c:pt>
                <c:pt idx="44">
                  <c:v>33.919999999999995</c:v>
                </c:pt>
                <c:pt idx="45">
                  <c:v>12.469999999999999</c:v>
                </c:pt>
                <c:pt idx="46">
                  <c:v>30.75</c:v>
                </c:pt>
                <c:pt idx="47">
                  <c:v>56.07</c:v>
                </c:pt>
                <c:pt idx="48">
                  <c:v>44.650000000000006</c:v>
                </c:pt>
                <c:pt idx="49">
                  <c:v>10.399999999999999</c:v>
                </c:pt>
                <c:pt idx="50">
                  <c:v>13.549999999999997</c:v>
                </c:pt>
                <c:pt idx="51">
                  <c:v>15.169999999999998</c:v>
                </c:pt>
              </c:numCache>
            </c:numRef>
          </c:val>
          <c:smooth val="0"/>
          <c:extLst>
            <c:ext xmlns:c16="http://schemas.microsoft.com/office/drawing/2014/chart" uri="{C3380CC4-5D6E-409C-BE32-E72D297353CC}">
              <c16:uniqueId val="{00000001-CD30-46D7-A082-6B581EF4E866}"/>
            </c:ext>
          </c:extLst>
        </c:ser>
        <c:ser>
          <c:idx val="2"/>
          <c:order val="2"/>
          <c:tx>
            <c:strRef>
              <c:f>'SE3'!$K$112</c:f>
              <c:strCache>
                <c:ptCount val="1"/>
                <c:pt idx="0">
                  <c:v>2015</c:v>
                </c:pt>
              </c:strCache>
            </c:strRef>
          </c:tx>
          <c:spPr>
            <a:ln w="19050" cap="rnd">
              <a:solidFill>
                <a:srgbClr val="D8D8D8"/>
              </a:solidFill>
              <a:round/>
            </a:ln>
            <a:effectLst/>
          </c:spPr>
          <c:marker>
            <c:symbol val="none"/>
          </c:marker>
          <c:cat>
            <c:numRef>
              <c:f>'SE3'!$H$113:$H$164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'SE3'!$K$113:$K$164</c:f>
              <c:numCache>
                <c:formatCode>General</c:formatCode>
                <c:ptCount val="52"/>
                <c:pt idx="0">
                  <c:v>53.03</c:v>
                </c:pt>
                <c:pt idx="1">
                  <c:v>35.400000000000006</c:v>
                </c:pt>
                <c:pt idx="2">
                  <c:v>17.359999999999996</c:v>
                </c:pt>
                <c:pt idx="3">
                  <c:v>32.17</c:v>
                </c:pt>
                <c:pt idx="4">
                  <c:v>16.880000000000003</c:v>
                </c:pt>
                <c:pt idx="5">
                  <c:v>36.989999999999995</c:v>
                </c:pt>
                <c:pt idx="6">
                  <c:v>45.08</c:v>
                </c:pt>
                <c:pt idx="7">
                  <c:v>32.129999999999995</c:v>
                </c:pt>
                <c:pt idx="8">
                  <c:v>14.2</c:v>
                </c:pt>
                <c:pt idx="9">
                  <c:v>33.25</c:v>
                </c:pt>
                <c:pt idx="10">
                  <c:v>37.070000000000007</c:v>
                </c:pt>
                <c:pt idx="11">
                  <c:v>21.99</c:v>
                </c:pt>
                <c:pt idx="12">
                  <c:v>20.98</c:v>
                </c:pt>
                <c:pt idx="13">
                  <c:v>6.84</c:v>
                </c:pt>
                <c:pt idx="14">
                  <c:v>34.269999999999996</c:v>
                </c:pt>
                <c:pt idx="15">
                  <c:v>34.47</c:v>
                </c:pt>
                <c:pt idx="16">
                  <c:v>33.08</c:v>
                </c:pt>
                <c:pt idx="17">
                  <c:v>29.009999999999998</c:v>
                </c:pt>
                <c:pt idx="18">
                  <c:v>24.189999999999998</c:v>
                </c:pt>
                <c:pt idx="19">
                  <c:v>42.82</c:v>
                </c:pt>
                <c:pt idx="20">
                  <c:v>38.299999999999997</c:v>
                </c:pt>
                <c:pt idx="21">
                  <c:v>25.940000000000005</c:v>
                </c:pt>
                <c:pt idx="22">
                  <c:v>27.9</c:v>
                </c:pt>
                <c:pt idx="23">
                  <c:v>35.78</c:v>
                </c:pt>
                <c:pt idx="24">
                  <c:v>46.91</c:v>
                </c:pt>
                <c:pt idx="25">
                  <c:v>39.72</c:v>
                </c:pt>
                <c:pt idx="26">
                  <c:v>21.169999999999998</c:v>
                </c:pt>
                <c:pt idx="27">
                  <c:v>9.65</c:v>
                </c:pt>
                <c:pt idx="28">
                  <c:v>9.6999999999999993</c:v>
                </c:pt>
                <c:pt idx="29">
                  <c:v>10.92</c:v>
                </c:pt>
                <c:pt idx="30">
                  <c:v>8.2799999999999994</c:v>
                </c:pt>
                <c:pt idx="31">
                  <c:v>36.659999999999997</c:v>
                </c:pt>
                <c:pt idx="32">
                  <c:v>71.28</c:v>
                </c:pt>
                <c:pt idx="33">
                  <c:v>38.059999999999995</c:v>
                </c:pt>
                <c:pt idx="34">
                  <c:v>30.519999999999996</c:v>
                </c:pt>
                <c:pt idx="35">
                  <c:v>63.510000000000005</c:v>
                </c:pt>
                <c:pt idx="36">
                  <c:v>33.230000000000004</c:v>
                </c:pt>
                <c:pt idx="37">
                  <c:v>46.839999999999996</c:v>
                </c:pt>
                <c:pt idx="38">
                  <c:v>14.78</c:v>
                </c:pt>
                <c:pt idx="39">
                  <c:v>15.95</c:v>
                </c:pt>
                <c:pt idx="40">
                  <c:v>42.870000000000005</c:v>
                </c:pt>
                <c:pt idx="41">
                  <c:v>23.520000000000003</c:v>
                </c:pt>
                <c:pt idx="42">
                  <c:v>47.95</c:v>
                </c:pt>
                <c:pt idx="43">
                  <c:v>48.8</c:v>
                </c:pt>
                <c:pt idx="44">
                  <c:v>26.590000000000003</c:v>
                </c:pt>
                <c:pt idx="45">
                  <c:v>18.369999999999997</c:v>
                </c:pt>
                <c:pt idx="46">
                  <c:v>12.07</c:v>
                </c:pt>
                <c:pt idx="47">
                  <c:v>133.16</c:v>
                </c:pt>
                <c:pt idx="48">
                  <c:v>45.51</c:v>
                </c:pt>
                <c:pt idx="49">
                  <c:v>33.61</c:v>
                </c:pt>
                <c:pt idx="50">
                  <c:v>54.01</c:v>
                </c:pt>
                <c:pt idx="51">
                  <c:v>17.23</c:v>
                </c:pt>
              </c:numCache>
            </c:numRef>
          </c:val>
          <c:smooth val="0"/>
          <c:extLst>
            <c:ext xmlns:c16="http://schemas.microsoft.com/office/drawing/2014/chart" uri="{C3380CC4-5D6E-409C-BE32-E72D297353CC}">
              <c16:uniqueId val="{00000002-CD30-46D7-A082-6B581EF4E866}"/>
            </c:ext>
          </c:extLst>
        </c:ser>
        <c:ser>
          <c:idx val="3"/>
          <c:order val="3"/>
          <c:tx>
            <c:strRef>
              <c:f>'SE3'!$L$112</c:f>
              <c:strCache>
                <c:ptCount val="1"/>
                <c:pt idx="0">
                  <c:v>2016</c:v>
                </c:pt>
              </c:strCache>
            </c:strRef>
          </c:tx>
          <c:spPr>
            <a:ln w="19050" cap="rnd">
              <a:solidFill>
                <a:srgbClr val="D8D8D8"/>
              </a:solidFill>
              <a:round/>
            </a:ln>
            <a:effectLst/>
          </c:spPr>
          <c:marker>
            <c:symbol val="none"/>
          </c:marker>
          <c:cat>
            <c:numRef>
              <c:f>'SE3'!$H$113:$H$164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'SE3'!$L$113:$L$164</c:f>
              <c:numCache>
                <c:formatCode>General</c:formatCode>
                <c:ptCount val="52"/>
                <c:pt idx="0">
                  <c:v>84.38</c:v>
                </c:pt>
                <c:pt idx="1">
                  <c:v>136.52000000000001</c:v>
                </c:pt>
                <c:pt idx="2">
                  <c:v>193.67000000000002</c:v>
                </c:pt>
                <c:pt idx="3">
                  <c:v>29.19</c:v>
                </c:pt>
                <c:pt idx="4">
                  <c:v>25.090000000000003</c:v>
                </c:pt>
                <c:pt idx="5">
                  <c:v>34.15</c:v>
                </c:pt>
                <c:pt idx="6">
                  <c:v>28.090000000000003</c:v>
                </c:pt>
                <c:pt idx="7">
                  <c:v>23.400000000000002</c:v>
                </c:pt>
                <c:pt idx="8">
                  <c:v>17.590000000000003</c:v>
                </c:pt>
                <c:pt idx="9">
                  <c:v>18.830000000000002</c:v>
                </c:pt>
                <c:pt idx="10">
                  <c:v>7.34</c:v>
                </c:pt>
                <c:pt idx="11">
                  <c:v>15.61</c:v>
                </c:pt>
                <c:pt idx="12">
                  <c:v>12.620000000000001</c:v>
                </c:pt>
                <c:pt idx="13">
                  <c:v>18.989999999999995</c:v>
                </c:pt>
                <c:pt idx="14">
                  <c:v>22.04</c:v>
                </c:pt>
                <c:pt idx="15">
                  <c:v>8.6000000000000014</c:v>
                </c:pt>
                <c:pt idx="16">
                  <c:v>17.059999999999999</c:v>
                </c:pt>
                <c:pt idx="17">
                  <c:v>29.96</c:v>
                </c:pt>
                <c:pt idx="18">
                  <c:v>27.82</c:v>
                </c:pt>
                <c:pt idx="19">
                  <c:v>27.52</c:v>
                </c:pt>
                <c:pt idx="20">
                  <c:v>19.07</c:v>
                </c:pt>
                <c:pt idx="21">
                  <c:v>29.72</c:v>
                </c:pt>
                <c:pt idx="22">
                  <c:v>24.02</c:v>
                </c:pt>
                <c:pt idx="23">
                  <c:v>52.589999999999996</c:v>
                </c:pt>
                <c:pt idx="24">
                  <c:v>28.449999999999996</c:v>
                </c:pt>
                <c:pt idx="25">
                  <c:v>155.74</c:v>
                </c:pt>
                <c:pt idx="26">
                  <c:v>26.46</c:v>
                </c:pt>
                <c:pt idx="27">
                  <c:v>21.22</c:v>
                </c:pt>
                <c:pt idx="28">
                  <c:v>15.169999999999998</c:v>
                </c:pt>
                <c:pt idx="29">
                  <c:v>13.929999999999996</c:v>
                </c:pt>
                <c:pt idx="30">
                  <c:v>26</c:v>
                </c:pt>
                <c:pt idx="31">
                  <c:v>34.6</c:v>
                </c:pt>
                <c:pt idx="32">
                  <c:v>23.26</c:v>
                </c:pt>
                <c:pt idx="33">
                  <c:v>29.08</c:v>
                </c:pt>
                <c:pt idx="34">
                  <c:v>25.409999999999997</c:v>
                </c:pt>
                <c:pt idx="35">
                  <c:v>29.349999999999998</c:v>
                </c:pt>
                <c:pt idx="36">
                  <c:v>21.54</c:v>
                </c:pt>
                <c:pt idx="37">
                  <c:v>24.4</c:v>
                </c:pt>
                <c:pt idx="38">
                  <c:v>21.810000000000002</c:v>
                </c:pt>
                <c:pt idx="39">
                  <c:v>15.89</c:v>
                </c:pt>
                <c:pt idx="40">
                  <c:v>52.83</c:v>
                </c:pt>
                <c:pt idx="41">
                  <c:v>18.87</c:v>
                </c:pt>
                <c:pt idx="42">
                  <c:v>41.84</c:v>
                </c:pt>
                <c:pt idx="43">
                  <c:v>27.71</c:v>
                </c:pt>
                <c:pt idx="44">
                  <c:v>71.31</c:v>
                </c:pt>
                <c:pt idx="45">
                  <c:v>25.049999999999997</c:v>
                </c:pt>
                <c:pt idx="46">
                  <c:v>38.019999999999996</c:v>
                </c:pt>
                <c:pt idx="47">
                  <c:v>42.849999999999994</c:v>
                </c:pt>
                <c:pt idx="48">
                  <c:v>64.13</c:v>
                </c:pt>
                <c:pt idx="49">
                  <c:v>50.33</c:v>
                </c:pt>
                <c:pt idx="50">
                  <c:v>34.070000000000007</c:v>
                </c:pt>
                <c:pt idx="51">
                  <c:v>31.5</c:v>
                </c:pt>
              </c:numCache>
            </c:numRef>
          </c:val>
          <c:smooth val="0"/>
          <c:extLst>
            <c:ext xmlns:c16="http://schemas.microsoft.com/office/drawing/2014/chart" uri="{C3380CC4-5D6E-409C-BE32-E72D297353CC}">
              <c16:uniqueId val="{00000003-CD30-46D7-A082-6B581EF4E866}"/>
            </c:ext>
          </c:extLst>
        </c:ser>
        <c:ser>
          <c:idx val="4"/>
          <c:order val="4"/>
          <c:tx>
            <c:strRef>
              <c:f>'SE3'!$M$112</c:f>
              <c:strCache>
                <c:ptCount val="1"/>
                <c:pt idx="0">
                  <c:v>2017</c:v>
                </c:pt>
              </c:strCache>
            </c:strRef>
          </c:tx>
          <c:spPr>
            <a:ln w="19050" cap="rnd">
              <a:solidFill>
                <a:srgbClr val="D8D8D8"/>
              </a:solidFill>
              <a:round/>
            </a:ln>
            <a:effectLst/>
          </c:spPr>
          <c:marker>
            <c:symbol val="none"/>
          </c:marker>
          <c:cat>
            <c:numRef>
              <c:f>'SE3'!$H$113:$H$164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'SE3'!$M$113:$M$164</c:f>
              <c:numCache>
                <c:formatCode>General</c:formatCode>
                <c:ptCount val="52"/>
                <c:pt idx="0">
                  <c:v>48.57</c:v>
                </c:pt>
                <c:pt idx="1">
                  <c:v>25.62</c:v>
                </c:pt>
                <c:pt idx="2">
                  <c:v>91.23</c:v>
                </c:pt>
                <c:pt idx="3">
                  <c:v>24.9</c:v>
                </c:pt>
                <c:pt idx="4">
                  <c:v>19.54</c:v>
                </c:pt>
                <c:pt idx="5">
                  <c:v>40.42</c:v>
                </c:pt>
                <c:pt idx="6">
                  <c:v>43.35</c:v>
                </c:pt>
                <c:pt idx="7">
                  <c:v>16.939999999999998</c:v>
                </c:pt>
                <c:pt idx="8">
                  <c:v>13.480000000000004</c:v>
                </c:pt>
                <c:pt idx="9">
                  <c:v>30.01</c:v>
                </c:pt>
                <c:pt idx="10">
                  <c:v>38.480000000000004</c:v>
                </c:pt>
                <c:pt idx="11">
                  <c:v>27.869999999999997</c:v>
                </c:pt>
                <c:pt idx="12">
                  <c:v>24.55</c:v>
                </c:pt>
                <c:pt idx="13">
                  <c:v>32.010000000000005</c:v>
                </c:pt>
                <c:pt idx="14">
                  <c:v>28.04</c:v>
                </c:pt>
                <c:pt idx="15">
                  <c:v>46.68</c:v>
                </c:pt>
                <c:pt idx="16">
                  <c:v>25.7</c:v>
                </c:pt>
                <c:pt idx="17">
                  <c:v>14.109999999999996</c:v>
                </c:pt>
                <c:pt idx="18">
                  <c:v>23.75</c:v>
                </c:pt>
                <c:pt idx="19">
                  <c:v>30.849999999999998</c:v>
                </c:pt>
                <c:pt idx="20">
                  <c:v>31.98</c:v>
                </c:pt>
                <c:pt idx="21">
                  <c:v>32.25</c:v>
                </c:pt>
                <c:pt idx="22">
                  <c:v>38.17</c:v>
                </c:pt>
                <c:pt idx="23">
                  <c:v>36.339999999999996</c:v>
                </c:pt>
                <c:pt idx="24">
                  <c:v>34.549999999999997</c:v>
                </c:pt>
                <c:pt idx="25">
                  <c:v>31.13</c:v>
                </c:pt>
                <c:pt idx="26">
                  <c:v>25.950000000000003</c:v>
                </c:pt>
                <c:pt idx="27">
                  <c:v>27.03</c:v>
                </c:pt>
                <c:pt idx="28">
                  <c:v>15.799999999999997</c:v>
                </c:pt>
                <c:pt idx="29">
                  <c:v>36.92</c:v>
                </c:pt>
                <c:pt idx="30">
                  <c:v>24.939999999999998</c:v>
                </c:pt>
                <c:pt idx="31">
                  <c:v>49.2</c:v>
                </c:pt>
                <c:pt idx="32">
                  <c:v>35.64</c:v>
                </c:pt>
                <c:pt idx="33">
                  <c:v>96.9</c:v>
                </c:pt>
                <c:pt idx="34">
                  <c:v>52.730000000000004</c:v>
                </c:pt>
                <c:pt idx="35">
                  <c:v>53.56</c:v>
                </c:pt>
                <c:pt idx="36">
                  <c:v>30.86</c:v>
                </c:pt>
                <c:pt idx="37">
                  <c:v>30.119999999999997</c:v>
                </c:pt>
                <c:pt idx="38">
                  <c:v>26.049999999999997</c:v>
                </c:pt>
                <c:pt idx="39">
                  <c:v>32.630000000000003</c:v>
                </c:pt>
                <c:pt idx="40">
                  <c:v>108.33000000000001</c:v>
                </c:pt>
                <c:pt idx="41">
                  <c:v>61.759999999999991</c:v>
                </c:pt>
                <c:pt idx="42">
                  <c:v>22.61</c:v>
                </c:pt>
                <c:pt idx="43">
                  <c:v>43.93</c:v>
                </c:pt>
                <c:pt idx="44">
                  <c:v>10.350000000000001</c:v>
                </c:pt>
                <c:pt idx="45">
                  <c:v>16.240000000000002</c:v>
                </c:pt>
                <c:pt idx="46">
                  <c:v>51.44</c:v>
                </c:pt>
                <c:pt idx="47">
                  <c:v>87.43</c:v>
                </c:pt>
                <c:pt idx="48">
                  <c:v>40.54</c:v>
                </c:pt>
                <c:pt idx="49">
                  <c:v>35.83</c:v>
                </c:pt>
                <c:pt idx="50">
                  <c:v>73.05</c:v>
                </c:pt>
                <c:pt idx="51">
                  <c:v>25.549999999999997</c:v>
                </c:pt>
              </c:numCache>
            </c:numRef>
          </c:val>
          <c:smooth val="0"/>
          <c:extLst>
            <c:ext xmlns:c16="http://schemas.microsoft.com/office/drawing/2014/chart" uri="{C3380CC4-5D6E-409C-BE32-E72D297353CC}">
              <c16:uniqueId val="{00000004-CD30-46D7-A082-6B581EF4E866}"/>
            </c:ext>
          </c:extLst>
        </c:ser>
        <c:ser>
          <c:idx val="5"/>
          <c:order val="5"/>
          <c:tx>
            <c:strRef>
              <c:f>'SE3'!$N$112</c:f>
              <c:strCache>
                <c:ptCount val="1"/>
                <c:pt idx="0">
                  <c:v>2018</c:v>
                </c:pt>
              </c:strCache>
            </c:strRef>
          </c:tx>
          <c:spPr>
            <a:ln w="19050" cap="rnd">
              <a:solidFill>
                <a:srgbClr val="D8D8D8"/>
              </a:solidFill>
              <a:round/>
            </a:ln>
            <a:effectLst/>
          </c:spPr>
          <c:marker>
            <c:symbol val="none"/>
          </c:marker>
          <c:cat>
            <c:numRef>
              <c:f>'SE3'!$H$113:$H$164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'SE3'!$N$113:$N$164</c:f>
              <c:numCache>
                <c:formatCode>General</c:formatCode>
                <c:ptCount val="52"/>
                <c:pt idx="0">
                  <c:v>24.61</c:v>
                </c:pt>
                <c:pt idx="1">
                  <c:v>32.46</c:v>
                </c:pt>
                <c:pt idx="2">
                  <c:v>35.409999999999997</c:v>
                </c:pt>
                <c:pt idx="3">
                  <c:v>37.56</c:v>
                </c:pt>
                <c:pt idx="4">
                  <c:v>22.460000000000004</c:v>
                </c:pt>
                <c:pt idx="5">
                  <c:v>64.47</c:v>
                </c:pt>
                <c:pt idx="6">
                  <c:v>28.27</c:v>
                </c:pt>
                <c:pt idx="7">
                  <c:v>34.409999999999997</c:v>
                </c:pt>
                <c:pt idx="8">
                  <c:v>218.99</c:v>
                </c:pt>
                <c:pt idx="9">
                  <c:v>48.209999999999994</c:v>
                </c:pt>
                <c:pt idx="10">
                  <c:v>40.380000000000003</c:v>
                </c:pt>
                <c:pt idx="11">
                  <c:v>37.370000000000005</c:v>
                </c:pt>
                <c:pt idx="12">
                  <c:v>29.580000000000005</c:v>
                </c:pt>
                <c:pt idx="13">
                  <c:v>22.059999999999995</c:v>
                </c:pt>
                <c:pt idx="14">
                  <c:v>32.14</c:v>
                </c:pt>
                <c:pt idx="15">
                  <c:v>40.97999999999999</c:v>
                </c:pt>
                <c:pt idx="16">
                  <c:v>19.850000000000001</c:v>
                </c:pt>
                <c:pt idx="17">
                  <c:v>36.43</c:v>
                </c:pt>
                <c:pt idx="18">
                  <c:v>39.739999999999995</c:v>
                </c:pt>
                <c:pt idx="19">
                  <c:v>55.44</c:v>
                </c:pt>
                <c:pt idx="20">
                  <c:v>45.04</c:v>
                </c:pt>
                <c:pt idx="21">
                  <c:v>31.34</c:v>
                </c:pt>
                <c:pt idx="22">
                  <c:v>22.04</c:v>
                </c:pt>
                <c:pt idx="23">
                  <c:v>22.86</c:v>
                </c:pt>
                <c:pt idx="24">
                  <c:v>43.650000000000006</c:v>
                </c:pt>
                <c:pt idx="25">
                  <c:v>17.119999999999997</c:v>
                </c:pt>
                <c:pt idx="26">
                  <c:v>24.019999999999996</c:v>
                </c:pt>
                <c:pt idx="27">
                  <c:v>13.899999999999999</c:v>
                </c:pt>
                <c:pt idx="28">
                  <c:v>17.519999999999996</c:v>
                </c:pt>
                <c:pt idx="29">
                  <c:v>20.9</c:v>
                </c:pt>
                <c:pt idx="30">
                  <c:v>25.399999999999991</c:v>
                </c:pt>
                <c:pt idx="31">
                  <c:v>30.189999999999998</c:v>
                </c:pt>
                <c:pt idx="32">
                  <c:v>23.220000000000006</c:v>
                </c:pt>
                <c:pt idx="33">
                  <c:v>28.6</c:v>
                </c:pt>
                <c:pt idx="34">
                  <c:v>37.440000000000005</c:v>
                </c:pt>
                <c:pt idx="35">
                  <c:v>24.560000000000002</c:v>
                </c:pt>
                <c:pt idx="36">
                  <c:v>26.379999999999995</c:v>
                </c:pt>
                <c:pt idx="37">
                  <c:v>71.63</c:v>
                </c:pt>
                <c:pt idx="38">
                  <c:v>66.61</c:v>
                </c:pt>
                <c:pt idx="39">
                  <c:v>45.16</c:v>
                </c:pt>
                <c:pt idx="40">
                  <c:v>60.440000000000005</c:v>
                </c:pt>
                <c:pt idx="41">
                  <c:v>51.08</c:v>
                </c:pt>
                <c:pt idx="42">
                  <c:v>52.85</c:v>
                </c:pt>
                <c:pt idx="43">
                  <c:v>19.04</c:v>
                </c:pt>
                <c:pt idx="44">
                  <c:v>57.290000000000006</c:v>
                </c:pt>
                <c:pt idx="45">
                  <c:v>27.309999999999995</c:v>
                </c:pt>
                <c:pt idx="46">
                  <c:v>91.25</c:v>
                </c:pt>
                <c:pt idx="47">
                  <c:v>70.759999999999991</c:v>
                </c:pt>
                <c:pt idx="48">
                  <c:v>36.22</c:v>
                </c:pt>
                <c:pt idx="49">
                  <c:v>42.01</c:v>
                </c:pt>
                <c:pt idx="50">
                  <c:v>35.72</c:v>
                </c:pt>
                <c:pt idx="51">
                  <c:v>40.730000000000004</c:v>
                </c:pt>
              </c:numCache>
            </c:numRef>
          </c:val>
          <c:smooth val="0"/>
          <c:extLst>
            <c:ext xmlns:c16="http://schemas.microsoft.com/office/drawing/2014/chart" uri="{C3380CC4-5D6E-409C-BE32-E72D297353CC}">
              <c16:uniqueId val="{00000005-CD30-46D7-A082-6B581EF4E866}"/>
            </c:ext>
          </c:extLst>
        </c:ser>
        <c:ser>
          <c:idx val="6"/>
          <c:order val="6"/>
          <c:tx>
            <c:strRef>
              <c:f>'SE3'!$O$112</c:f>
              <c:strCache>
                <c:ptCount val="1"/>
                <c:pt idx="0">
                  <c:v>2019</c:v>
                </c:pt>
              </c:strCache>
            </c:strRef>
          </c:tx>
          <c:spPr>
            <a:ln w="19050" cap="rnd">
              <a:solidFill>
                <a:srgbClr val="D8D8D8"/>
              </a:solidFill>
              <a:round/>
            </a:ln>
            <a:effectLst/>
          </c:spPr>
          <c:marker>
            <c:symbol val="none"/>
          </c:marker>
          <c:cat>
            <c:numRef>
              <c:f>'SE3'!$H$113:$H$164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'SE3'!$O$113:$O$164</c:f>
              <c:numCache>
                <c:formatCode>General</c:formatCode>
                <c:ptCount val="52"/>
                <c:pt idx="0">
                  <c:v>65.509999999999991</c:v>
                </c:pt>
                <c:pt idx="1">
                  <c:v>40.000000000000007</c:v>
                </c:pt>
                <c:pt idx="2">
                  <c:v>58.48</c:v>
                </c:pt>
                <c:pt idx="3">
                  <c:v>58.790000000000006</c:v>
                </c:pt>
                <c:pt idx="4">
                  <c:v>26.079999999999991</c:v>
                </c:pt>
                <c:pt idx="5">
                  <c:v>23.580000000000005</c:v>
                </c:pt>
                <c:pt idx="6">
                  <c:v>20.490000000000002</c:v>
                </c:pt>
                <c:pt idx="7">
                  <c:v>25</c:v>
                </c:pt>
                <c:pt idx="8">
                  <c:v>22.21</c:v>
                </c:pt>
                <c:pt idx="9">
                  <c:v>24.4</c:v>
                </c:pt>
                <c:pt idx="10">
                  <c:v>28.88</c:v>
                </c:pt>
                <c:pt idx="11">
                  <c:v>33.730000000000004</c:v>
                </c:pt>
                <c:pt idx="12">
                  <c:v>45.31</c:v>
                </c:pt>
                <c:pt idx="13">
                  <c:v>23.64</c:v>
                </c:pt>
                <c:pt idx="14">
                  <c:v>27.46</c:v>
                </c:pt>
                <c:pt idx="15">
                  <c:v>26.669999999999995</c:v>
                </c:pt>
                <c:pt idx="16">
                  <c:v>46.69</c:v>
                </c:pt>
                <c:pt idx="17">
                  <c:v>43.86</c:v>
                </c:pt>
                <c:pt idx="18">
                  <c:v>48.8</c:v>
                </c:pt>
                <c:pt idx="19">
                  <c:v>31.79</c:v>
                </c:pt>
                <c:pt idx="20">
                  <c:v>32.779999999999994</c:v>
                </c:pt>
                <c:pt idx="21">
                  <c:v>40.940000000000005</c:v>
                </c:pt>
                <c:pt idx="22">
                  <c:v>37.950000000000003</c:v>
                </c:pt>
                <c:pt idx="23">
                  <c:v>34.430000000000007</c:v>
                </c:pt>
                <c:pt idx="24">
                  <c:v>34.299999999999997</c:v>
                </c:pt>
                <c:pt idx="25">
                  <c:v>33.47</c:v>
                </c:pt>
                <c:pt idx="26">
                  <c:v>12.18</c:v>
                </c:pt>
                <c:pt idx="27">
                  <c:v>11.000000000000004</c:v>
                </c:pt>
                <c:pt idx="28">
                  <c:v>8.5700000000000038</c:v>
                </c:pt>
                <c:pt idx="29">
                  <c:v>14.279999999999998</c:v>
                </c:pt>
                <c:pt idx="30">
                  <c:v>19.970000000000006</c:v>
                </c:pt>
                <c:pt idx="31">
                  <c:v>42</c:v>
                </c:pt>
                <c:pt idx="32">
                  <c:v>28.94</c:v>
                </c:pt>
                <c:pt idx="33">
                  <c:v>13.340000000000003</c:v>
                </c:pt>
                <c:pt idx="34">
                  <c:v>40.820000000000007</c:v>
                </c:pt>
                <c:pt idx="35">
                  <c:v>43.42</c:v>
                </c:pt>
                <c:pt idx="36">
                  <c:v>31.9</c:v>
                </c:pt>
                <c:pt idx="37">
                  <c:v>63.19</c:v>
                </c:pt>
                <c:pt idx="38">
                  <c:v>37.989999999999995</c:v>
                </c:pt>
                <c:pt idx="39">
                  <c:v>12.590000000000003</c:v>
                </c:pt>
                <c:pt idx="40">
                  <c:v>37.53</c:v>
                </c:pt>
                <c:pt idx="41">
                  <c:v>44.91</c:v>
                </c:pt>
                <c:pt idx="42">
                  <c:v>55.17</c:v>
                </c:pt>
                <c:pt idx="43">
                  <c:v>21.729999999999997</c:v>
                </c:pt>
                <c:pt idx="44">
                  <c:v>52.660000000000004</c:v>
                </c:pt>
                <c:pt idx="45">
                  <c:v>33.400000000000006</c:v>
                </c:pt>
                <c:pt idx="46">
                  <c:v>27.259999999999998</c:v>
                </c:pt>
                <c:pt idx="47">
                  <c:v>23.71</c:v>
                </c:pt>
                <c:pt idx="48">
                  <c:v>70.12</c:v>
                </c:pt>
                <c:pt idx="49">
                  <c:v>58.4</c:v>
                </c:pt>
                <c:pt idx="50">
                  <c:v>17.690000000000005</c:v>
                </c:pt>
                <c:pt idx="51">
                  <c:v>28.520000000000003</c:v>
                </c:pt>
              </c:numCache>
            </c:numRef>
          </c:val>
          <c:smooth val="0"/>
          <c:extLst>
            <c:ext xmlns:c16="http://schemas.microsoft.com/office/drawing/2014/chart" uri="{C3380CC4-5D6E-409C-BE32-E72D297353CC}">
              <c16:uniqueId val="{00000006-CD30-46D7-A082-6B581EF4E866}"/>
            </c:ext>
          </c:extLst>
        </c:ser>
        <c:ser>
          <c:idx val="7"/>
          <c:order val="7"/>
          <c:tx>
            <c:strRef>
              <c:f>'SE3'!$P$112</c:f>
              <c:strCache>
                <c:ptCount val="1"/>
                <c:pt idx="0">
                  <c:v>2020</c:v>
                </c:pt>
              </c:strCache>
            </c:strRef>
          </c:tx>
          <c:spPr>
            <a:ln w="19050" cap="rnd">
              <a:solidFill>
                <a:srgbClr val="FF5D64"/>
              </a:solidFill>
              <a:round/>
            </a:ln>
            <a:effectLst/>
          </c:spPr>
          <c:marker>
            <c:symbol val="none"/>
          </c:marker>
          <c:cat>
            <c:numRef>
              <c:f>'SE3'!$H$113:$H$164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'SE3'!$P$113:$P$164</c:f>
              <c:numCache>
                <c:formatCode>General</c:formatCode>
                <c:ptCount val="52"/>
                <c:pt idx="0">
                  <c:v>35.25</c:v>
                </c:pt>
                <c:pt idx="1">
                  <c:v>47.3</c:v>
                </c:pt>
                <c:pt idx="2">
                  <c:v>29.999999999999996</c:v>
                </c:pt>
                <c:pt idx="3">
                  <c:v>11.149999999999999</c:v>
                </c:pt>
                <c:pt idx="4">
                  <c:v>30.89</c:v>
                </c:pt>
                <c:pt idx="5">
                  <c:v>56.92</c:v>
                </c:pt>
                <c:pt idx="6">
                  <c:v>56.940000000000005</c:v>
                </c:pt>
                <c:pt idx="7">
                  <c:v>44.75</c:v>
                </c:pt>
                <c:pt idx="8">
                  <c:v>64.44</c:v>
                </c:pt>
                <c:pt idx="9">
                  <c:v>56.27</c:v>
                </c:pt>
                <c:pt idx="10">
                  <c:v>32.18</c:v>
                </c:pt>
                <c:pt idx="11">
                  <c:v>55.33</c:v>
                </c:pt>
                <c:pt idx="12">
                  <c:v>30.340000000000003</c:v>
                </c:pt>
                <c:pt idx="13">
                  <c:v>38.979999999999997</c:v>
                </c:pt>
                <c:pt idx="14">
                  <c:v>28.41</c:v>
                </c:pt>
                <c:pt idx="15">
                  <c:v>46.6</c:v>
                </c:pt>
                <c:pt idx="16">
                  <c:v>38.49</c:v>
                </c:pt>
                <c:pt idx="17">
                  <c:v>28.490000000000002</c:v>
                </c:pt>
                <c:pt idx="18">
                  <c:v>34.4</c:v>
                </c:pt>
                <c:pt idx="19">
                  <c:v>38.840000000000003</c:v>
                </c:pt>
                <c:pt idx="20">
                  <c:v>56.06</c:v>
                </c:pt>
                <c:pt idx="21">
                  <c:v>49.96</c:v>
                </c:pt>
                <c:pt idx="22">
                  <c:v>55.39</c:v>
                </c:pt>
                <c:pt idx="23">
                  <c:v>55.33</c:v>
                </c:pt>
                <c:pt idx="24">
                  <c:v>61.47</c:v>
                </c:pt>
                <c:pt idx="25">
                  <c:v>195.17999999999998</c:v>
                </c:pt>
                <c:pt idx="26">
                  <c:v>40.11</c:v>
                </c:pt>
                <c:pt idx="27">
                  <c:v>24.02</c:v>
                </c:pt>
                <c:pt idx="28">
                  <c:v>14.409999999999998</c:v>
                </c:pt>
                <c:pt idx="29">
                  <c:v>11.46</c:v>
                </c:pt>
                <c:pt idx="30">
                  <c:v>37.99</c:v>
                </c:pt>
                <c:pt idx="31">
                  <c:v>51.81</c:v>
                </c:pt>
                <c:pt idx="32">
                  <c:v>54.11</c:v>
                </c:pt>
                <c:pt idx="33">
                  <c:v>135.81</c:v>
                </c:pt>
                <c:pt idx="34">
                  <c:v>65.959999999999994</c:v>
                </c:pt>
                <c:pt idx="35">
                  <c:v>53.03</c:v>
                </c:pt>
                <c:pt idx="36">
                  <c:v>68.960000000000008</c:v>
                </c:pt>
                <c:pt idx="37">
                  <c:v>179.88</c:v>
                </c:pt>
                <c:pt idx="38">
                  <c:v>55.019999999999996</c:v>
                </c:pt>
                <c:pt idx="39">
                  <c:v>123.67</c:v>
                </c:pt>
                <c:pt idx="40">
                  <c:v>31.130000000000003</c:v>
                </c:pt>
                <c:pt idx="41">
                  <c:v>82.45</c:v>
                </c:pt>
                <c:pt idx="42">
                  <c:v>61.949999999999996</c:v>
                </c:pt>
                <c:pt idx="43">
                  <c:v>45.79</c:v>
                </c:pt>
                <c:pt idx="44">
                  <c:v>53.73</c:v>
                </c:pt>
                <c:pt idx="45">
                  <c:v>173.79999999999998</c:v>
                </c:pt>
                <c:pt idx="46">
                  <c:v>200.89</c:v>
                </c:pt>
                <c:pt idx="47">
                  <c:v>108.07</c:v>
                </c:pt>
                <c:pt idx="48">
                  <c:v>246.25</c:v>
                </c:pt>
                <c:pt idx="49">
                  <c:v>94.039999999999992</c:v>
                </c:pt>
                <c:pt idx="50">
                  <c:v>174.39000000000001</c:v>
                </c:pt>
                <c:pt idx="51">
                  <c:v>21.57</c:v>
                </c:pt>
              </c:numCache>
            </c:numRef>
          </c:val>
          <c:smooth val="0"/>
          <c:extLst>
            <c:ext xmlns:c16="http://schemas.microsoft.com/office/drawing/2014/chart" uri="{C3380CC4-5D6E-409C-BE32-E72D297353CC}">
              <c16:uniqueId val="{00000007-CD30-46D7-A082-6B581EF4E866}"/>
            </c:ext>
          </c:extLst>
        </c:ser>
        <c:ser>
          <c:idx val="8"/>
          <c:order val="8"/>
          <c:tx>
            <c:strRef>
              <c:f>'SE3'!$Q$112</c:f>
              <c:strCache>
                <c:ptCount val="1"/>
                <c:pt idx="0">
                  <c:v>2021</c:v>
                </c:pt>
              </c:strCache>
            </c:strRef>
          </c:tx>
          <c:spPr>
            <a:ln w="19050" cap="rnd">
              <a:solidFill>
                <a:srgbClr val="F89AA6"/>
              </a:solidFill>
              <a:round/>
            </a:ln>
            <a:effectLst/>
          </c:spPr>
          <c:marker>
            <c:symbol val="none"/>
          </c:marker>
          <c:cat>
            <c:numRef>
              <c:f>'SE3'!$H$113:$H$164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'SE3'!$Q$113:$Q$164</c:f>
              <c:numCache>
                <c:formatCode>General</c:formatCode>
                <c:ptCount val="52"/>
                <c:pt idx="0">
                  <c:v>86.12</c:v>
                </c:pt>
                <c:pt idx="1">
                  <c:v>87.32</c:v>
                </c:pt>
                <c:pt idx="2">
                  <c:v>67.84</c:v>
                </c:pt>
                <c:pt idx="3">
                  <c:v>42.109999999999992</c:v>
                </c:pt>
                <c:pt idx="4">
                  <c:v>166.08</c:v>
                </c:pt>
                <c:pt idx="5">
                  <c:v>210.98</c:v>
                </c:pt>
                <c:pt idx="6">
                  <c:v>169.3</c:v>
                </c:pt>
                <c:pt idx="7">
                  <c:v>40.620000000000005</c:v>
                </c:pt>
                <c:pt idx="8">
                  <c:v>53.43</c:v>
                </c:pt>
                <c:pt idx="9">
                  <c:v>136.03</c:v>
                </c:pt>
                <c:pt idx="10">
                  <c:v>73.39</c:v>
                </c:pt>
                <c:pt idx="11">
                  <c:v>58.02</c:v>
                </c:pt>
                <c:pt idx="12">
                  <c:v>42.57</c:v>
                </c:pt>
                <c:pt idx="13">
                  <c:v>100.67</c:v>
                </c:pt>
                <c:pt idx="14">
                  <c:v>104.46000000000001</c:v>
                </c:pt>
                <c:pt idx="15">
                  <c:v>53.72</c:v>
                </c:pt>
                <c:pt idx="16">
                  <c:v>62.889999999999993</c:v>
                </c:pt>
                <c:pt idx="17">
                  <c:v>84.34</c:v>
                </c:pt>
                <c:pt idx="18">
                  <c:v>47.78</c:v>
                </c:pt>
                <c:pt idx="19">
                  <c:v>99.05</c:v>
                </c:pt>
                <c:pt idx="20">
                  <c:v>81.040000000000006</c:v>
                </c:pt>
                <c:pt idx="21">
                  <c:v>65.22</c:v>
                </c:pt>
                <c:pt idx="22">
                  <c:v>80</c:v>
                </c:pt>
                <c:pt idx="23">
                  <c:v>82.19</c:v>
                </c:pt>
                <c:pt idx="24">
                  <c:v>46.989999999999995</c:v>
                </c:pt>
                <c:pt idx="25">
                  <c:v>31.019999999999996</c:v>
                </c:pt>
                <c:pt idx="26">
                  <c:v>81.75</c:v>
                </c:pt>
                <c:pt idx="27">
                  <c:v>114.69999999999999</c:v>
                </c:pt>
                <c:pt idx="28">
                  <c:v>59.33</c:v>
                </c:pt>
                <c:pt idx="29">
                  <c:v>26.6</c:v>
                </c:pt>
                <c:pt idx="30">
                  <c:v>63.34</c:v>
                </c:pt>
                <c:pt idx="31">
                  <c:v>88.85</c:v>
                </c:pt>
                <c:pt idx="32">
                  <c:v>118.22</c:v>
                </c:pt>
                <c:pt idx="33">
                  <c:v>108.27</c:v>
                </c:pt>
                <c:pt idx="34">
                  <c:v>124.43</c:v>
                </c:pt>
                <c:pt idx="35">
                  <c:v>141.10000000000002</c:v>
                </c:pt>
                <c:pt idx="36">
                  <c:v>150.69999999999999</c:v>
                </c:pt>
                <c:pt idx="37">
                  <c:v>176.14</c:v>
                </c:pt>
                <c:pt idx="38">
                  <c:v>118.67</c:v>
                </c:pt>
                <c:pt idx="39">
                  <c:v>144.80000000000001</c:v>
                </c:pt>
                <c:pt idx="40">
                  <c:v>278.63000000000005</c:v>
                </c:pt>
                <c:pt idx="41">
                  <c:v>261.79000000000002</c:v>
                </c:pt>
                <c:pt idx="42">
                  <c:v>118.05</c:v>
                </c:pt>
                <c:pt idx="43">
                  <c:v>123.36</c:v>
                </c:pt>
                <c:pt idx="44">
                  <c:v>280.45999999999998</c:v>
                </c:pt>
                <c:pt idx="45">
                  <c:v>104.07</c:v>
                </c:pt>
                <c:pt idx="46">
                  <c:v>269.26</c:v>
                </c:pt>
                <c:pt idx="47">
                  <c:v>392.26</c:v>
                </c:pt>
                <c:pt idx="48">
                  <c:v>559.9799999999999</c:v>
                </c:pt>
                <c:pt idx="49">
                  <c:v>357.13</c:v>
                </c:pt>
                <c:pt idx="50">
                  <c:v>585.91999999999996</c:v>
                </c:pt>
                <c:pt idx="51">
                  <c:v>186.03</c:v>
                </c:pt>
              </c:numCache>
            </c:numRef>
          </c:val>
          <c:smooth val="0"/>
          <c:extLst>
            <c:ext xmlns:c16="http://schemas.microsoft.com/office/drawing/2014/chart" uri="{C3380CC4-5D6E-409C-BE32-E72D297353CC}">
              <c16:uniqueId val="{00000008-CD30-46D7-A082-6B581EF4E866}"/>
            </c:ext>
          </c:extLst>
        </c:ser>
        <c:ser>
          <c:idx val="9"/>
          <c:order val="9"/>
          <c:tx>
            <c:strRef>
              <c:f>'SE3'!$R$112</c:f>
              <c:strCache>
                <c:ptCount val="1"/>
                <c:pt idx="0">
                  <c:v>2022</c:v>
                </c:pt>
              </c:strCache>
            </c:strRef>
          </c:tx>
          <c:spPr>
            <a:ln w="19050" cap="rnd">
              <a:solidFill>
                <a:srgbClr val="4545CF"/>
              </a:solidFill>
              <a:round/>
            </a:ln>
            <a:effectLst/>
          </c:spPr>
          <c:marker>
            <c:symbol val="none"/>
          </c:marker>
          <c:cat>
            <c:numRef>
              <c:f>'SE3'!$H$113:$H$164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'SE3'!$R$113:$R$164</c:f>
              <c:numCache>
                <c:formatCode>General</c:formatCode>
                <c:ptCount val="52"/>
                <c:pt idx="0">
                  <c:v>254.29000000000002</c:v>
                </c:pt>
                <c:pt idx="1">
                  <c:v>305</c:v>
                </c:pt>
                <c:pt idx="2">
                  <c:v>278.44</c:v>
                </c:pt>
                <c:pt idx="3">
                  <c:v>345.96000000000004</c:v>
                </c:pt>
                <c:pt idx="4">
                  <c:v>258.01</c:v>
                </c:pt>
                <c:pt idx="5">
                  <c:v>142.97999999999999</c:v>
                </c:pt>
                <c:pt idx="6">
                  <c:v>106.17</c:v>
                </c:pt>
                <c:pt idx="7">
                  <c:v>195.66</c:v>
                </c:pt>
                <c:pt idx="8">
                  <c:v>396.71000000000004</c:v>
                </c:pt>
                <c:pt idx="9">
                  <c:v>655</c:v>
                </c:pt>
                <c:pt idx="10">
                  <c:v>306.68</c:v>
                </c:pt>
                <c:pt idx="11">
                  <c:v>285.38000000000005</c:v>
                </c:pt>
                <c:pt idx="12">
                  <c:v>330.75</c:v>
                </c:pt>
                <c:pt idx="13">
                  <c:v>197.86999999999998</c:v>
                </c:pt>
                <c:pt idx="14">
                  <c:v>262.77000000000004</c:v>
                </c:pt>
                <c:pt idx="15">
                  <c:v>272.69</c:v>
                </c:pt>
                <c:pt idx="16">
                  <c:v>286.3</c:v>
                </c:pt>
                <c:pt idx="17">
                  <c:v>295.87</c:v>
                </c:pt>
                <c:pt idx="18">
                  <c:v>250.10000000000002</c:v>
                </c:pt>
                <c:pt idx="19">
                  <c:v>243.14000000000001</c:v>
                </c:pt>
                <c:pt idx="20">
                  <c:v>229.3</c:v>
                </c:pt>
                <c:pt idx="21">
                  <c:v>218.6</c:v>
                </c:pt>
                <c:pt idx="22">
                  <c:v>220</c:v>
                </c:pt>
                <c:pt idx="23">
                  <c:v>324.20999999999998</c:v>
                </c:pt>
                <c:pt idx="24">
                  <c:v>497.58</c:v>
                </c:pt>
                <c:pt idx="25">
                  <c:v>478.03</c:v>
                </c:pt>
                <c:pt idx="26">
                  <c:v>384.77000000000004</c:v>
                </c:pt>
                <c:pt idx="27">
                  <c:v>458.13</c:v>
                </c:pt>
                <c:pt idx="28">
                  <c:v>295.83</c:v>
                </c:pt>
                <c:pt idx="29">
                  <c:v>219.64</c:v>
                </c:pt>
                <c:pt idx="30">
                  <c:v>273.22000000000003</c:v>
                </c:pt>
                <c:pt idx="31">
                  <c:v>426.06</c:v>
                </c:pt>
                <c:pt idx="32">
                  <c:v>626.7299999999999</c:v>
                </c:pt>
                <c:pt idx="33">
                  <c:v>760.48</c:v>
                </c:pt>
                <c:pt idx="34">
                  <c:v>793.02</c:v>
                </c:pt>
                <c:pt idx="35">
                  <c:v>527.23</c:v>
                </c:pt>
                <c:pt idx="36">
                  <c:v>481.56</c:v>
                </c:pt>
                <c:pt idx="37">
                  <c:v>513.01</c:v>
                </c:pt>
                <c:pt idx="38">
                  <c:v>352.89</c:v>
                </c:pt>
                <c:pt idx="39">
                  <c:v>352.26</c:v>
                </c:pt>
                <c:pt idx="40">
                  <c:v>269.87</c:v>
                </c:pt>
                <c:pt idx="41">
                  <c:v>201.15</c:v>
                </c:pt>
                <c:pt idx="42">
                  <c:v>166.72</c:v>
                </c:pt>
                <c:pt idx="43">
                  <c:v>160.99</c:v>
                </c:pt>
                <c:pt idx="44">
                  <c:v>189.69000000000003</c:v>
                </c:pt>
                <c:pt idx="45">
                  <c:v>272.63</c:v>
                </c:pt>
                <c:pt idx="46">
                  <c:v>266.12</c:v>
                </c:pt>
                <c:pt idx="47">
                  <c:v>388.1</c:v>
                </c:pt>
                <c:pt idx="48">
                  <c:v>418.92</c:v>
                </c:pt>
                <c:pt idx="49">
                  <c:v>561.79</c:v>
                </c:pt>
                <c:pt idx="50">
                  <c:v>217.45999999999998</c:v>
                </c:pt>
                <c:pt idx="51">
                  <c:v>160.76999999999998</c:v>
                </c:pt>
              </c:numCache>
            </c:numRef>
          </c:val>
          <c:smooth val="0"/>
          <c:extLst>
            <c:ext xmlns:c16="http://schemas.microsoft.com/office/drawing/2014/chart" uri="{C3380CC4-5D6E-409C-BE32-E72D297353CC}">
              <c16:uniqueId val="{00000009-CD30-46D7-A082-6B581EF4E866}"/>
            </c:ext>
          </c:extLst>
        </c:ser>
        <c:ser>
          <c:idx val="10"/>
          <c:order val="10"/>
          <c:tx>
            <c:strRef>
              <c:f>'SE3'!$S$112</c:f>
              <c:strCache>
                <c:ptCount val="1"/>
                <c:pt idx="0">
                  <c:v>2023</c:v>
                </c:pt>
              </c:strCache>
            </c:strRef>
          </c:tx>
          <c:spPr>
            <a:ln w="19050" cap="rnd">
              <a:solidFill>
                <a:srgbClr val="00ECD1"/>
              </a:solidFill>
              <a:round/>
            </a:ln>
            <a:effectLst/>
          </c:spPr>
          <c:marker>
            <c:symbol val="none"/>
          </c:marker>
          <c:cat>
            <c:numRef>
              <c:f>'SE3'!$H$113:$H$164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'SE3'!$S$113:$S$164</c:f>
              <c:numCache>
                <c:formatCode>General</c:formatCode>
                <c:ptCount val="52"/>
                <c:pt idx="0">
                  <c:v>185.87</c:v>
                </c:pt>
                <c:pt idx="1">
                  <c:v>164.58</c:v>
                </c:pt>
                <c:pt idx="2">
                  <c:v>167.71</c:v>
                </c:pt>
                <c:pt idx="3">
                  <c:v>257.75</c:v>
                </c:pt>
                <c:pt idx="4">
                  <c:v>181.09</c:v>
                </c:pt>
                <c:pt idx="5">
                  <c:v>206.05999999999997</c:v>
                </c:pt>
                <c:pt idx="6">
                  <c:v>187.89</c:v>
                </c:pt>
                <c:pt idx="7">
                  <c:v>155.01999999999998</c:v>
                </c:pt>
                <c:pt idx="8">
                  <c:v>169.60999999999999</c:v>
                </c:pt>
                <c:pt idx="9">
                  <c:v>160.66</c:v>
                </c:pt>
                <c:pt idx="10">
                  <c:v>146.20000000000002</c:v>
                </c:pt>
                <c:pt idx="11">
                  <c:v>118.52</c:v>
                </c:pt>
                <c:pt idx="12">
                  <c:v>135.29</c:v>
                </c:pt>
                <c:pt idx="13">
                  <c:v>131.91</c:v>
                </c:pt>
                <c:pt idx="14">
                  <c:v>104.4</c:v>
                </c:pt>
                <c:pt idx="15">
                  <c:v>167.98</c:v>
                </c:pt>
                <c:pt idx="16">
                  <c:v>155.94</c:v>
                </c:pt>
                <c:pt idx="17">
                  <c:v>123.49</c:v>
                </c:pt>
                <c:pt idx="18">
                  <c:v>113.52</c:v>
                </c:pt>
                <c:pt idx="19">
                  <c:v>107.8</c:v>
                </c:pt>
                <c:pt idx="20">
                  <c:v>98.240000000000009</c:v>
                </c:pt>
                <c:pt idx="21">
                  <c:v>122.08999999999999</c:v>
                </c:pt>
                <c:pt idx="22">
                  <c:v>53.89</c:v>
                </c:pt>
                <c:pt idx="23">
                  <c:v>82.24</c:v>
                </c:pt>
                <c:pt idx="24">
                  <c:v>128.19999999999999</c:v>
                </c:pt>
                <c:pt idx="25">
                  <c:v>172.99</c:v>
                </c:pt>
                <c:pt idx="26">
                  <c:v>65.27000000000001</c:v>
                </c:pt>
                <c:pt idx="27">
                  <c:v>166.51</c:v>
                </c:pt>
                <c:pt idx="28">
                  <c:v>36.86</c:v>
                </c:pt>
                <c:pt idx="29">
                  <c:v>37.49</c:v>
                </c:pt>
                <c:pt idx="30">
                  <c:v>38.590000000000003</c:v>
                </c:pt>
                <c:pt idx="31">
                  <c:v>35.24</c:v>
                </c:pt>
                <c:pt idx="32">
                  <c:v>134.76999999999998</c:v>
                </c:pt>
                <c:pt idx="33">
                  <c:v>252.07000000000002</c:v>
                </c:pt>
                <c:pt idx="34">
                  <c:v>173.57000000000002</c:v>
                </c:pt>
                <c:pt idx="35">
                  <c:v>226.07999999999998</c:v>
                </c:pt>
                <c:pt idx="36">
                  <c:v>232.59</c:v>
                </c:pt>
                <c:pt idx="37">
                  <c:v>14.580000000000002</c:v>
                </c:pt>
                <c:pt idx="38">
                  <c:v>128.97</c:v>
                </c:pt>
                <c:pt idx="39">
                  <c:v>145.34</c:v>
                </c:pt>
                <c:pt idx="40">
                  <c:v>232.08999999999997</c:v>
                </c:pt>
                <c:pt idx="41">
                  <c:v>188.59</c:v>
                </c:pt>
                <c:pt idx="42">
                  <c:v>173.72</c:v>
                </c:pt>
                <c:pt idx="43">
                  <c:v>105.83999999999999</c:v>
                </c:pt>
                <c:pt idx="44">
                  <c:v>129.57999999999998</c:v>
                </c:pt>
                <c:pt idx="45">
                  <c:v>152.38</c:v>
                </c:pt>
                <c:pt idx="46">
                  <c:v>149.57</c:v>
                </c:pt>
                <c:pt idx="47">
                  <c:v>225.44</c:v>
                </c:pt>
                <c:pt idx="48">
                  <c:v>299.63</c:v>
                </c:pt>
                <c:pt idx="49">
                  <c:v>189.48000000000002</c:v>
                </c:pt>
                <c:pt idx="50">
                  <c:v>77.400000000000006</c:v>
                </c:pt>
                <c:pt idx="51">
                  <c:v>62.249999999999993</c:v>
                </c:pt>
              </c:numCache>
            </c:numRef>
          </c:val>
          <c:smooth val="0"/>
          <c:extLst>
            <c:ext xmlns:c16="http://schemas.microsoft.com/office/drawing/2014/chart" uri="{C3380CC4-5D6E-409C-BE32-E72D297353CC}">
              <c16:uniqueId val="{0000000A-CD30-46D7-A082-6B581EF4E866}"/>
            </c:ext>
          </c:extLst>
        </c:ser>
        <c:ser>
          <c:idx val="11"/>
          <c:order val="11"/>
          <c:tx>
            <c:strRef>
              <c:f>'SE3'!$T$112</c:f>
              <c:strCache>
                <c:ptCount val="1"/>
                <c:pt idx="0">
                  <c:v>2024</c:v>
                </c:pt>
              </c:strCache>
            </c:strRef>
          </c:tx>
          <c:spPr>
            <a:ln w="28575" cap="rnd">
              <a:solidFill>
                <a:schemeClr val="accent6">
                  <a:lumMod val="60000"/>
                </a:schemeClr>
              </a:solidFill>
              <a:round/>
            </a:ln>
            <a:effectLst/>
          </c:spPr>
          <c:marker>
            <c:symbol val="none"/>
          </c:marker>
          <c:cat>
            <c:numRef>
              <c:f>'SE3'!$H$113:$H$164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'SE3'!$T$113:$T$164</c:f>
              <c:numCache>
                <c:formatCode>General</c:formatCode>
                <c:ptCount val="52"/>
                <c:pt idx="0">
                  <c:v>505.02</c:v>
                </c:pt>
                <c:pt idx="1">
                  <c:v>129</c:v>
                </c:pt>
                <c:pt idx="2">
                  <c:v>246.55999999999997</c:v>
                </c:pt>
                <c:pt idx="3">
                  <c:v>122.66</c:v>
                </c:pt>
                <c:pt idx="4">
                  <c:v>125.97</c:v>
                </c:pt>
                <c:pt idx="5">
                  <c:v>131.22999999999999</c:v>
                </c:pt>
                <c:pt idx="6">
                  <c:v>90.990000000000009</c:v>
                </c:pt>
                <c:pt idx="7">
                  <c:v>95.79</c:v>
                </c:pt>
                <c:pt idx="8">
                  <c:v>92.83</c:v>
                </c:pt>
                <c:pt idx="9">
                  <c:v>87.94</c:v>
                </c:pt>
                <c:pt idx="10">
                  <c:v>99.41</c:v>
                </c:pt>
                <c:pt idx="11">
                  <c:v>148.13</c:v>
                </c:pt>
                <c:pt idx="12">
                  <c:v>162.29000000000002</c:v>
                </c:pt>
                <c:pt idx="13">
                  <c:v>97.85</c:v>
                </c:pt>
                <c:pt idx="14">
                  <c:v>117.53</c:v>
                </c:pt>
                <c:pt idx="15">
                  <c:v>167.61999999999998</c:v>
                </c:pt>
                <c:pt idx="16">
                  <c:v>168.26999999999998</c:v>
                </c:pt>
                <c:pt idx="17">
                  <c:v>95.33</c:v>
                </c:pt>
                <c:pt idx="18">
                  <c:v>141</c:v>
                </c:pt>
                <c:pt idx="19">
                  <c:v>60.26</c:v>
                </c:pt>
                <c:pt idx="20">
                  <c:v>71.05</c:v>
                </c:pt>
                <c:pt idx="21">
                  <c:v>81.02</c:v>
                </c:pt>
                <c:pt idx="22">
                  <c:v>102.06</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smooth val="0"/>
          <c:extLst>
            <c:ext xmlns:c16="http://schemas.microsoft.com/office/drawing/2014/chart" uri="{C3380CC4-5D6E-409C-BE32-E72D297353CC}">
              <c16:uniqueId val="{0000000B-CD30-46D7-A082-6B581EF4E866}"/>
            </c:ext>
          </c:extLst>
        </c:ser>
        <c:dLbls>
          <c:showLegendKey val="0"/>
          <c:showVal val="0"/>
          <c:showCatName val="0"/>
          <c:showSerName val="0"/>
          <c:showPercent val="0"/>
          <c:showBubbleSize val="0"/>
        </c:dLbls>
        <c:smooth val="0"/>
        <c:axId val="435565960"/>
        <c:axId val="435559480"/>
        <c:extLst/>
      </c:lineChart>
      <c:catAx>
        <c:axId val="435565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59480"/>
        <c:crosses val="autoZero"/>
        <c:auto val="1"/>
        <c:lblAlgn val="ctr"/>
        <c:lblOffset val="100"/>
        <c:tickLblSkip val="4"/>
        <c:noMultiLvlLbl val="0"/>
      </c:catAx>
      <c:valAx>
        <c:axId val="435559480"/>
        <c:scaling>
          <c:orientation val="minMax"/>
          <c:max val="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65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i="0" u="none" strike="noStrike" kern="1200" spc="0" baseline="0" dirty="0">
                <a:solidFill>
                  <a:srgbClr val="3D3D3D"/>
                </a:solidFill>
              </a:rPr>
              <a:t>Difference between max and min hourly price in each week (DE area)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DE!$I$112</c:f>
              <c:strCache>
                <c:ptCount val="1"/>
                <c:pt idx="0">
                  <c:v>2013</c:v>
                </c:pt>
              </c:strCache>
            </c:strRef>
          </c:tx>
          <c:spPr>
            <a:ln w="19050" cap="rnd">
              <a:solidFill>
                <a:srgbClr val="D8D8D8"/>
              </a:solidFill>
              <a:round/>
            </a:ln>
            <a:effectLst/>
          </c:spPr>
          <c:marker>
            <c:symbol val="none"/>
          </c:marker>
          <c:cat>
            <c:numRef>
              <c:f>DE!$H$113:$H$164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DE!$I$113:$I$164</c:f>
              <c:numCache>
                <c:formatCode>General</c:formatCode>
                <c:ptCount val="52"/>
                <c:pt idx="0">
                  <c:v>59.96</c:v>
                </c:pt>
                <c:pt idx="1">
                  <c:v>62.269999999999996</c:v>
                </c:pt>
                <c:pt idx="2">
                  <c:v>63.009999999999991</c:v>
                </c:pt>
                <c:pt idx="3">
                  <c:v>83.320000000000007</c:v>
                </c:pt>
                <c:pt idx="4">
                  <c:v>59.9</c:v>
                </c:pt>
                <c:pt idx="5">
                  <c:v>75.03</c:v>
                </c:pt>
                <c:pt idx="6">
                  <c:v>59.92</c:v>
                </c:pt>
                <c:pt idx="7">
                  <c:v>60.44</c:v>
                </c:pt>
                <c:pt idx="8">
                  <c:v>79.39</c:v>
                </c:pt>
                <c:pt idx="9">
                  <c:v>88.56</c:v>
                </c:pt>
                <c:pt idx="10">
                  <c:v>89.63</c:v>
                </c:pt>
                <c:pt idx="11">
                  <c:v>158.65</c:v>
                </c:pt>
                <c:pt idx="12">
                  <c:v>104.39999999999999</c:v>
                </c:pt>
                <c:pt idx="13">
                  <c:v>106.16</c:v>
                </c:pt>
                <c:pt idx="14">
                  <c:v>90.53</c:v>
                </c:pt>
                <c:pt idx="15">
                  <c:v>63.100000000000009</c:v>
                </c:pt>
                <c:pt idx="16">
                  <c:v>61.14</c:v>
                </c:pt>
                <c:pt idx="17">
                  <c:v>55.72</c:v>
                </c:pt>
                <c:pt idx="18">
                  <c:v>54.28</c:v>
                </c:pt>
                <c:pt idx="19">
                  <c:v>44.4</c:v>
                </c:pt>
                <c:pt idx="20">
                  <c:v>59.1</c:v>
                </c:pt>
                <c:pt idx="21">
                  <c:v>76.400000000000006</c:v>
                </c:pt>
                <c:pt idx="22">
                  <c:v>58.010000000000005</c:v>
                </c:pt>
                <c:pt idx="23">
                  <c:v>145.04</c:v>
                </c:pt>
                <c:pt idx="24">
                  <c:v>55.1</c:v>
                </c:pt>
                <c:pt idx="25">
                  <c:v>43.46</c:v>
                </c:pt>
                <c:pt idx="26">
                  <c:v>56.21</c:v>
                </c:pt>
                <c:pt idx="27">
                  <c:v>39</c:v>
                </c:pt>
                <c:pt idx="28">
                  <c:v>45.59</c:v>
                </c:pt>
                <c:pt idx="29">
                  <c:v>51.059999999999995</c:v>
                </c:pt>
                <c:pt idx="30">
                  <c:v>41.81</c:v>
                </c:pt>
                <c:pt idx="31">
                  <c:v>48.949999999999996</c:v>
                </c:pt>
                <c:pt idx="32">
                  <c:v>41.480000000000004</c:v>
                </c:pt>
                <c:pt idx="33">
                  <c:v>112.59</c:v>
                </c:pt>
                <c:pt idx="34">
                  <c:v>51.510000000000005</c:v>
                </c:pt>
                <c:pt idx="35">
                  <c:v>56.140000000000008</c:v>
                </c:pt>
                <c:pt idx="36">
                  <c:v>55.81</c:v>
                </c:pt>
                <c:pt idx="37">
                  <c:v>64.38</c:v>
                </c:pt>
                <c:pt idx="38">
                  <c:v>76.77</c:v>
                </c:pt>
                <c:pt idx="39">
                  <c:v>76.78</c:v>
                </c:pt>
                <c:pt idx="40">
                  <c:v>61.49</c:v>
                </c:pt>
                <c:pt idx="41">
                  <c:v>82.17</c:v>
                </c:pt>
                <c:pt idx="42">
                  <c:v>108.94</c:v>
                </c:pt>
                <c:pt idx="43">
                  <c:v>129.80000000000001</c:v>
                </c:pt>
                <c:pt idx="44">
                  <c:v>77.94</c:v>
                </c:pt>
                <c:pt idx="45">
                  <c:v>90.490000000000009</c:v>
                </c:pt>
                <c:pt idx="46">
                  <c:v>80.540000000000006</c:v>
                </c:pt>
                <c:pt idx="47">
                  <c:v>102.41999999999999</c:v>
                </c:pt>
                <c:pt idx="48">
                  <c:v>108.9</c:v>
                </c:pt>
                <c:pt idx="49">
                  <c:v>104.46</c:v>
                </c:pt>
                <c:pt idx="50">
                  <c:v>155.59</c:v>
                </c:pt>
                <c:pt idx="51">
                  <c:v>117.03</c:v>
                </c:pt>
              </c:numCache>
            </c:numRef>
          </c:val>
          <c:smooth val="0"/>
          <c:extLst>
            <c:ext xmlns:c16="http://schemas.microsoft.com/office/drawing/2014/chart" uri="{C3380CC4-5D6E-409C-BE32-E72D297353CC}">
              <c16:uniqueId val="{00000000-D41C-4731-B4E6-4D06D4034535}"/>
            </c:ext>
          </c:extLst>
        </c:ser>
        <c:ser>
          <c:idx val="1"/>
          <c:order val="1"/>
          <c:tx>
            <c:strRef>
              <c:f>DE!$J$112</c:f>
              <c:strCache>
                <c:ptCount val="1"/>
                <c:pt idx="0">
                  <c:v>2014</c:v>
                </c:pt>
              </c:strCache>
            </c:strRef>
          </c:tx>
          <c:spPr>
            <a:ln w="19050" cap="rnd">
              <a:solidFill>
                <a:srgbClr val="D8D8D8"/>
              </a:solidFill>
              <a:round/>
            </a:ln>
            <a:effectLst/>
          </c:spPr>
          <c:marker>
            <c:symbol val="none"/>
          </c:marker>
          <c:cat>
            <c:numRef>
              <c:f>DE!$H$113:$H$164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DE!$J$113:$J$164</c:f>
              <c:numCache>
                <c:formatCode>General</c:formatCode>
                <c:ptCount val="52"/>
                <c:pt idx="0">
                  <c:v>62.37</c:v>
                </c:pt>
                <c:pt idx="1">
                  <c:v>62.92</c:v>
                </c:pt>
                <c:pt idx="2">
                  <c:v>62.160000000000011</c:v>
                </c:pt>
                <c:pt idx="3">
                  <c:v>66.92</c:v>
                </c:pt>
                <c:pt idx="4">
                  <c:v>70.12</c:v>
                </c:pt>
                <c:pt idx="5">
                  <c:v>63.58</c:v>
                </c:pt>
                <c:pt idx="6">
                  <c:v>72.69</c:v>
                </c:pt>
                <c:pt idx="7">
                  <c:v>70.78</c:v>
                </c:pt>
                <c:pt idx="8">
                  <c:v>59.27</c:v>
                </c:pt>
                <c:pt idx="9">
                  <c:v>74.489999999999995</c:v>
                </c:pt>
                <c:pt idx="10">
                  <c:v>136.24</c:v>
                </c:pt>
                <c:pt idx="11">
                  <c:v>82.81</c:v>
                </c:pt>
                <c:pt idx="12">
                  <c:v>70.350000000000009</c:v>
                </c:pt>
                <c:pt idx="13">
                  <c:v>47.599999999999994</c:v>
                </c:pt>
                <c:pt idx="14">
                  <c:v>80.559999999999988</c:v>
                </c:pt>
                <c:pt idx="15">
                  <c:v>54.339999999999996</c:v>
                </c:pt>
                <c:pt idx="16">
                  <c:v>41.309999999999995</c:v>
                </c:pt>
                <c:pt idx="17">
                  <c:v>54.410000000000004</c:v>
                </c:pt>
                <c:pt idx="18">
                  <c:v>113.12</c:v>
                </c:pt>
                <c:pt idx="19">
                  <c:v>48.010000000000005</c:v>
                </c:pt>
                <c:pt idx="20">
                  <c:v>43.61</c:v>
                </c:pt>
                <c:pt idx="21">
                  <c:v>36</c:v>
                </c:pt>
                <c:pt idx="22">
                  <c:v>39.450000000000003</c:v>
                </c:pt>
                <c:pt idx="23">
                  <c:v>40.629999999999995</c:v>
                </c:pt>
                <c:pt idx="24">
                  <c:v>48.44</c:v>
                </c:pt>
                <c:pt idx="25">
                  <c:v>34.17</c:v>
                </c:pt>
                <c:pt idx="26">
                  <c:v>29.52</c:v>
                </c:pt>
                <c:pt idx="27">
                  <c:v>30.080000000000005</c:v>
                </c:pt>
                <c:pt idx="28">
                  <c:v>27.749999999999996</c:v>
                </c:pt>
                <c:pt idx="29">
                  <c:v>23.74</c:v>
                </c:pt>
                <c:pt idx="30">
                  <c:v>32.409999999999997</c:v>
                </c:pt>
                <c:pt idx="31">
                  <c:v>39.130000000000003</c:v>
                </c:pt>
                <c:pt idx="32">
                  <c:v>104.53999999999999</c:v>
                </c:pt>
                <c:pt idx="33">
                  <c:v>34.4</c:v>
                </c:pt>
                <c:pt idx="34">
                  <c:v>40.800000000000004</c:v>
                </c:pt>
                <c:pt idx="35">
                  <c:v>33.510000000000005</c:v>
                </c:pt>
                <c:pt idx="36">
                  <c:v>37.190000000000005</c:v>
                </c:pt>
                <c:pt idx="37">
                  <c:v>40.17</c:v>
                </c:pt>
                <c:pt idx="38">
                  <c:v>59.449999999999996</c:v>
                </c:pt>
                <c:pt idx="39">
                  <c:v>48.52</c:v>
                </c:pt>
                <c:pt idx="40">
                  <c:v>45.65</c:v>
                </c:pt>
                <c:pt idx="41">
                  <c:v>61.589999999999996</c:v>
                </c:pt>
                <c:pt idx="42">
                  <c:v>60.24</c:v>
                </c:pt>
                <c:pt idx="43">
                  <c:v>59.999999999999993</c:v>
                </c:pt>
                <c:pt idx="44">
                  <c:v>77.8</c:v>
                </c:pt>
                <c:pt idx="45">
                  <c:v>54.209999999999994</c:v>
                </c:pt>
                <c:pt idx="46">
                  <c:v>52.289999999999992</c:v>
                </c:pt>
                <c:pt idx="47">
                  <c:v>57.18</c:v>
                </c:pt>
                <c:pt idx="48">
                  <c:v>73.7</c:v>
                </c:pt>
                <c:pt idx="49">
                  <c:v>64.25</c:v>
                </c:pt>
                <c:pt idx="50">
                  <c:v>85.259999999999991</c:v>
                </c:pt>
                <c:pt idx="51">
                  <c:v>81.539999999999992</c:v>
                </c:pt>
              </c:numCache>
            </c:numRef>
          </c:val>
          <c:smooth val="0"/>
          <c:extLst>
            <c:ext xmlns:c16="http://schemas.microsoft.com/office/drawing/2014/chart" uri="{C3380CC4-5D6E-409C-BE32-E72D297353CC}">
              <c16:uniqueId val="{00000001-D41C-4731-B4E6-4D06D4034535}"/>
            </c:ext>
          </c:extLst>
        </c:ser>
        <c:ser>
          <c:idx val="2"/>
          <c:order val="2"/>
          <c:tx>
            <c:strRef>
              <c:f>DE!$K$112</c:f>
              <c:strCache>
                <c:ptCount val="1"/>
                <c:pt idx="0">
                  <c:v>2015</c:v>
                </c:pt>
              </c:strCache>
            </c:strRef>
          </c:tx>
          <c:spPr>
            <a:ln w="19050" cap="rnd">
              <a:solidFill>
                <a:srgbClr val="D8D8D8"/>
              </a:solidFill>
              <a:round/>
            </a:ln>
            <a:effectLst/>
          </c:spPr>
          <c:marker>
            <c:symbol val="none"/>
          </c:marker>
          <c:cat>
            <c:numRef>
              <c:f>DE!$H$113:$H$164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DE!$K$113:$K$164</c:f>
              <c:numCache>
                <c:formatCode>General</c:formatCode>
                <c:ptCount val="52"/>
                <c:pt idx="0">
                  <c:v>107.09</c:v>
                </c:pt>
                <c:pt idx="1">
                  <c:v>83.86</c:v>
                </c:pt>
                <c:pt idx="2">
                  <c:v>53.449999999999996</c:v>
                </c:pt>
                <c:pt idx="3">
                  <c:v>47.610000000000007</c:v>
                </c:pt>
                <c:pt idx="4">
                  <c:v>45.949999999999996</c:v>
                </c:pt>
                <c:pt idx="5">
                  <c:v>85.820000000000007</c:v>
                </c:pt>
                <c:pt idx="6">
                  <c:v>75.13</c:v>
                </c:pt>
                <c:pt idx="7">
                  <c:v>39.659999999999997</c:v>
                </c:pt>
                <c:pt idx="8">
                  <c:v>73.42</c:v>
                </c:pt>
                <c:pt idx="9">
                  <c:v>60.1</c:v>
                </c:pt>
                <c:pt idx="10">
                  <c:v>44.02</c:v>
                </c:pt>
                <c:pt idx="11">
                  <c:v>50.52</c:v>
                </c:pt>
                <c:pt idx="12">
                  <c:v>98.13</c:v>
                </c:pt>
                <c:pt idx="13">
                  <c:v>68.37</c:v>
                </c:pt>
                <c:pt idx="14">
                  <c:v>148.97</c:v>
                </c:pt>
                <c:pt idx="15">
                  <c:v>96.64</c:v>
                </c:pt>
                <c:pt idx="16">
                  <c:v>35.5</c:v>
                </c:pt>
                <c:pt idx="17">
                  <c:v>45.76</c:v>
                </c:pt>
                <c:pt idx="18">
                  <c:v>62.58</c:v>
                </c:pt>
                <c:pt idx="19">
                  <c:v>48.36</c:v>
                </c:pt>
                <c:pt idx="20">
                  <c:v>41.33</c:v>
                </c:pt>
                <c:pt idx="21">
                  <c:v>40.589999999999996</c:v>
                </c:pt>
                <c:pt idx="22">
                  <c:v>40.25</c:v>
                </c:pt>
                <c:pt idx="23">
                  <c:v>36.769999999999996</c:v>
                </c:pt>
                <c:pt idx="24">
                  <c:v>35.64</c:v>
                </c:pt>
                <c:pt idx="25">
                  <c:v>34.659999999999997</c:v>
                </c:pt>
                <c:pt idx="26">
                  <c:v>37.28</c:v>
                </c:pt>
                <c:pt idx="27">
                  <c:v>49.54</c:v>
                </c:pt>
                <c:pt idx="28">
                  <c:v>38.729999999999997</c:v>
                </c:pt>
                <c:pt idx="29">
                  <c:v>71.7</c:v>
                </c:pt>
                <c:pt idx="30">
                  <c:v>39.599999999999994</c:v>
                </c:pt>
                <c:pt idx="31">
                  <c:v>34.83</c:v>
                </c:pt>
                <c:pt idx="32">
                  <c:v>30.180000000000003</c:v>
                </c:pt>
                <c:pt idx="33">
                  <c:v>45.72</c:v>
                </c:pt>
                <c:pt idx="34">
                  <c:v>40.22</c:v>
                </c:pt>
                <c:pt idx="35">
                  <c:v>85.03</c:v>
                </c:pt>
                <c:pt idx="36">
                  <c:v>33.28</c:v>
                </c:pt>
                <c:pt idx="37">
                  <c:v>40.74</c:v>
                </c:pt>
                <c:pt idx="38">
                  <c:v>45.08</c:v>
                </c:pt>
                <c:pt idx="39">
                  <c:v>40.840000000000003</c:v>
                </c:pt>
                <c:pt idx="40">
                  <c:v>59.81</c:v>
                </c:pt>
                <c:pt idx="41">
                  <c:v>47.400000000000006</c:v>
                </c:pt>
                <c:pt idx="42">
                  <c:v>45.92</c:v>
                </c:pt>
                <c:pt idx="43">
                  <c:v>54.459999999999994</c:v>
                </c:pt>
                <c:pt idx="44">
                  <c:v>86.44</c:v>
                </c:pt>
                <c:pt idx="45">
                  <c:v>65</c:v>
                </c:pt>
                <c:pt idx="46">
                  <c:v>71.61</c:v>
                </c:pt>
                <c:pt idx="47">
                  <c:v>100.74</c:v>
                </c:pt>
                <c:pt idx="48">
                  <c:v>59.54</c:v>
                </c:pt>
                <c:pt idx="49">
                  <c:v>44.160000000000004</c:v>
                </c:pt>
                <c:pt idx="50">
                  <c:v>55.52</c:v>
                </c:pt>
                <c:pt idx="51">
                  <c:v>64.33</c:v>
                </c:pt>
              </c:numCache>
            </c:numRef>
          </c:val>
          <c:smooth val="0"/>
          <c:extLst>
            <c:ext xmlns:c16="http://schemas.microsoft.com/office/drawing/2014/chart" uri="{C3380CC4-5D6E-409C-BE32-E72D297353CC}">
              <c16:uniqueId val="{00000002-D41C-4731-B4E6-4D06D4034535}"/>
            </c:ext>
          </c:extLst>
        </c:ser>
        <c:ser>
          <c:idx val="3"/>
          <c:order val="3"/>
          <c:tx>
            <c:strRef>
              <c:f>DE!$L$112</c:f>
              <c:strCache>
                <c:ptCount val="1"/>
                <c:pt idx="0">
                  <c:v>2016</c:v>
                </c:pt>
              </c:strCache>
            </c:strRef>
          </c:tx>
          <c:spPr>
            <a:ln w="19050" cap="rnd">
              <a:solidFill>
                <a:srgbClr val="D8D8D8"/>
              </a:solidFill>
              <a:round/>
            </a:ln>
            <a:effectLst/>
          </c:spPr>
          <c:marker>
            <c:symbol val="none"/>
          </c:marker>
          <c:cat>
            <c:numRef>
              <c:f>DE!$H$113:$H$164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DE!$L$113:$L$164</c:f>
              <c:numCache>
                <c:formatCode>General</c:formatCode>
                <c:ptCount val="52"/>
                <c:pt idx="0">
                  <c:v>43.769999999999996</c:v>
                </c:pt>
                <c:pt idx="1">
                  <c:v>32.739999999999995</c:v>
                </c:pt>
                <c:pt idx="2">
                  <c:v>71.349999999999994</c:v>
                </c:pt>
                <c:pt idx="3">
                  <c:v>48.99</c:v>
                </c:pt>
                <c:pt idx="4">
                  <c:v>44.84</c:v>
                </c:pt>
                <c:pt idx="5">
                  <c:v>61.290000000000006</c:v>
                </c:pt>
                <c:pt idx="6">
                  <c:v>53.51</c:v>
                </c:pt>
                <c:pt idx="7">
                  <c:v>45.21</c:v>
                </c:pt>
                <c:pt idx="8">
                  <c:v>32.340000000000003</c:v>
                </c:pt>
                <c:pt idx="9">
                  <c:v>30.83</c:v>
                </c:pt>
                <c:pt idx="10">
                  <c:v>35.92</c:v>
                </c:pt>
                <c:pt idx="11">
                  <c:v>39.730000000000004</c:v>
                </c:pt>
                <c:pt idx="12">
                  <c:v>79.41</c:v>
                </c:pt>
                <c:pt idx="13">
                  <c:v>26.14</c:v>
                </c:pt>
                <c:pt idx="14">
                  <c:v>28.749999999999996</c:v>
                </c:pt>
                <c:pt idx="15">
                  <c:v>30.32</c:v>
                </c:pt>
                <c:pt idx="16">
                  <c:v>24.89</c:v>
                </c:pt>
                <c:pt idx="17">
                  <c:v>166.57</c:v>
                </c:pt>
                <c:pt idx="18">
                  <c:v>75.23</c:v>
                </c:pt>
                <c:pt idx="19">
                  <c:v>71.72</c:v>
                </c:pt>
                <c:pt idx="20">
                  <c:v>35.42</c:v>
                </c:pt>
                <c:pt idx="21">
                  <c:v>29.72</c:v>
                </c:pt>
                <c:pt idx="22">
                  <c:v>26.5</c:v>
                </c:pt>
                <c:pt idx="23">
                  <c:v>31.009999999999998</c:v>
                </c:pt>
                <c:pt idx="24">
                  <c:v>35.679999999999993</c:v>
                </c:pt>
                <c:pt idx="25">
                  <c:v>35.01</c:v>
                </c:pt>
                <c:pt idx="26">
                  <c:v>39.549999999999997</c:v>
                </c:pt>
                <c:pt idx="27">
                  <c:v>27.599999999999998</c:v>
                </c:pt>
                <c:pt idx="28">
                  <c:v>21.42</c:v>
                </c:pt>
                <c:pt idx="29">
                  <c:v>20.27</c:v>
                </c:pt>
                <c:pt idx="30">
                  <c:v>38.669999999999995</c:v>
                </c:pt>
                <c:pt idx="31">
                  <c:v>27.550000000000004</c:v>
                </c:pt>
                <c:pt idx="32">
                  <c:v>30.150000000000002</c:v>
                </c:pt>
                <c:pt idx="33">
                  <c:v>33.01</c:v>
                </c:pt>
                <c:pt idx="34">
                  <c:v>24.799999999999997</c:v>
                </c:pt>
                <c:pt idx="35">
                  <c:v>26.909999999999997</c:v>
                </c:pt>
                <c:pt idx="36">
                  <c:v>28.299999999999997</c:v>
                </c:pt>
                <c:pt idx="37">
                  <c:v>38.78</c:v>
                </c:pt>
                <c:pt idx="38">
                  <c:v>42.69</c:v>
                </c:pt>
                <c:pt idx="39">
                  <c:v>40.769999999999996</c:v>
                </c:pt>
                <c:pt idx="40">
                  <c:v>68.830000000000013</c:v>
                </c:pt>
                <c:pt idx="41">
                  <c:v>27.639999999999997</c:v>
                </c:pt>
                <c:pt idx="42">
                  <c:v>50.800000000000004</c:v>
                </c:pt>
                <c:pt idx="43">
                  <c:v>47.730000000000004</c:v>
                </c:pt>
                <c:pt idx="44">
                  <c:v>94.24</c:v>
                </c:pt>
                <c:pt idx="45">
                  <c:v>88.22</c:v>
                </c:pt>
                <c:pt idx="46">
                  <c:v>55.39</c:v>
                </c:pt>
                <c:pt idx="47">
                  <c:v>59.04</c:v>
                </c:pt>
                <c:pt idx="48">
                  <c:v>77.680000000000007</c:v>
                </c:pt>
                <c:pt idx="49">
                  <c:v>67.83</c:v>
                </c:pt>
                <c:pt idx="50">
                  <c:v>118.24</c:v>
                </c:pt>
                <c:pt idx="51">
                  <c:v>131.04000000000002</c:v>
                </c:pt>
              </c:numCache>
            </c:numRef>
          </c:val>
          <c:smooth val="0"/>
          <c:extLst>
            <c:ext xmlns:c16="http://schemas.microsoft.com/office/drawing/2014/chart" uri="{C3380CC4-5D6E-409C-BE32-E72D297353CC}">
              <c16:uniqueId val="{00000003-D41C-4731-B4E6-4D06D4034535}"/>
            </c:ext>
          </c:extLst>
        </c:ser>
        <c:ser>
          <c:idx val="4"/>
          <c:order val="4"/>
          <c:tx>
            <c:strRef>
              <c:f>DE!$M$112</c:f>
              <c:strCache>
                <c:ptCount val="1"/>
                <c:pt idx="0">
                  <c:v>2017</c:v>
                </c:pt>
              </c:strCache>
            </c:strRef>
          </c:tx>
          <c:spPr>
            <a:ln w="19050" cap="rnd">
              <a:solidFill>
                <a:srgbClr val="D8D8D8"/>
              </a:solidFill>
              <a:round/>
            </a:ln>
            <a:effectLst/>
          </c:spPr>
          <c:marker>
            <c:symbol val="none"/>
          </c:marker>
          <c:cat>
            <c:numRef>
              <c:f>DE!$H$113:$H$164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DE!$M$113:$M$164</c:f>
              <c:numCache>
                <c:formatCode>General</c:formatCode>
                <c:ptCount val="52"/>
                <c:pt idx="0">
                  <c:v>80.19</c:v>
                </c:pt>
                <c:pt idx="1">
                  <c:v>89.910000000000011</c:v>
                </c:pt>
                <c:pt idx="2">
                  <c:v>108.48</c:v>
                </c:pt>
                <c:pt idx="3">
                  <c:v>131.77000000000001</c:v>
                </c:pt>
                <c:pt idx="4">
                  <c:v>74.53</c:v>
                </c:pt>
                <c:pt idx="5">
                  <c:v>58.400000000000006</c:v>
                </c:pt>
                <c:pt idx="6">
                  <c:v>56.69</c:v>
                </c:pt>
                <c:pt idx="7">
                  <c:v>85.27</c:v>
                </c:pt>
                <c:pt idx="8">
                  <c:v>45.309999999999995</c:v>
                </c:pt>
                <c:pt idx="9">
                  <c:v>51.5</c:v>
                </c:pt>
                <c:pt idx="10">
                  <c:v>48.69</c:v>
                </c:pt>
                <c:pt idx="11">
                  <c:v>37.18</c:v>
                </c:pt>
                <c:pt idx="12">
                  <c:v>29.43</c:v>
                </c:pt>
                <c:pt idx="13">
                  <c:v>44.980000000000004</c:v>
                </c:pt>
                <c:pt idx="14">
                  <c:v>46.73</c:v>
                </c:pt>
                <c:pt idx="15">
                  <c:v>67.03</c:v>
                </c:pt>
                <c:pt idx="16">
                  <c:v>128.38999999999999</c:v>
                </c:pt>
                <c:pt idx="17">
                  <c:v>116.99</c:v>
                </c:pt>
                <c:pt idx="18">
                  <c:v>34</c:v>
                </c:pt>
                <c:pt idx="19">
                  <c:v>36.08</c:v>
                </c:pt>
                <c:pt idx="20">
                  <c:v>34.450000000000003</c:v>
                </c:pt>
                <c:pt idx="21">
                  <c:v>48.8</c:v>
                </c:pt>
                <c:pt idx="22">
                  <c:v>42.169999999999995</c:v>
                </c:pt>
                <c:pt idx="23">
                  <c:v>49.07</c:v>
                </c:pt>
                <c:pt idx="24">
                  <c:v>56.300000000000004</c:v>
                </c:pt>
                <c:pt idx="25">
                  <c:v>38.08</c:v>
                </c:pt>
                <c:pt idx="26">
                  <c:v>31.150000000000002</c:v>
                </c:pt>
                <c:pt idx="27">
                  <c:v>27.03</c:v>
                </c:pt>
                <c:pt idx="28">
                  <c:v>26.919999999999998</c:v>
                </c:pt>
                <c:pt idx="29">
                  <c:v>115.5</c:v>
                </c:pt>
                <c:pt idx="30">
                  <c:v>31.480000000000004</c:v>
                </c:pt>
                <c:pt idx="31">
                  <c:v>50.56</c:v>
                </c:pt>
                <c:pt idx="32">
                  <c:v>57.5</c:v>
                </c:pt>
                <c:pt idx="33">
                  <c:v>38.43</c:v>
                </c:pt>
                <c:pt idx="34">
                  <c:v>27.47</c:v>
                </c:pt>
                <c:pt idx="35">
                  <c:v>37.06</c:v>
                </c:pt>
                <c:pt idx="36">
                  <c:v>59.05</c:v>
                </c:pt>
                <c:pt idx="37">
                  <c:v>27.77</c:v>
                </c:pt>
                <c:pt idx="38">
                  <c:v>44.05</c:v>
                </c:pt>
                <c:pt idx="39">
                  <c:v>58.3</c:v>
                </c:pt>
                <c:pt idx="40">
                  <c:v>55.11999999999999</c:v>
                </c:pt>
                <c:pt idx="41">
                  <c:v>77.789999999999992</c:v>
                </c:pt>
                <c:pt idx="42">
                  <c:v>139.97</c:v>
                </c:pt>
                <c:pt idx="43">
                  <c:v>70.08</c:v>
                </c:pt>
                <c:pt idx="44">
                  <c:v>119.92</c:v>
                </c:pt>
                <c:pt idx="45">
                  <c:v>124.32000000000001</c:v>
                </c:pt>
                <c:pt idx="46">
                  <c:v>63.169999999999995</c:v>
                </c:pt>
                <c:pt idx="47">
                  <c:v>108.47</c:v>
                </c:pt>
                <c:pt idx="48">
                  <c:v>43.059999999999995</c:v>
                </c:pt>
                <c:pt idx="49">
                  <c:v>66.09</c:v>
                </c:pt>
                <c:pt idx="50">
                  <c:v>135.71</c:v>
                </c:pt>
                <c:pt idx="51">
                  <c:v>118.97999999999999</c:v>
                </c:pt>
              </c:numCache>
            </c:numRef>
          </c:val>
          <c:smooth val="0"/>
          <c:extLst>
            <c:ext xmlns:c16="http://schemas.microsoft.com/office/drawing/2014/chart" uri="{C3380CC4-5D6E-409C-BE32-E72D297353CC}">
              <c16:uniqueId val="{00000004-D41C-4731-B4E6-4D06D4034535}"/>
            </c:ext>
          </c:extLst>
        </c:ser>
        <c:ser>
          <c:idx val="5"/>
          <c:order val="5"/>
          <c:tx>
            <c:strRef>
              <c:f>DE!$N$112</c:f>
              <c:strCache>
                <c:ptCount val="1"/>
                <c:pt idx="0">
                  <c:v>2018</c:v>
                </c:pt>
              </c:strCache>
            </c:strRef>
          </c:tx>
          <c:spPr>
            <a:ln w="19050" cap="rnd">
              <a:solidFill>
                <a:srgbClr val="D8D8D8"/>
              </a:solidFill>
              <a:round/>
            </a:ln>
            <a:effectLst/>
          </c:spPr>
          <c:marker>
            <c:symbol val="none"/>
          </c:marker>
          <c:cat>
            <c:numRef>
              <c:f>DE!$H$113:$H$164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DE!$N$113:$N$164</c:f>
              <c:numCache>
                <c:formatCode>General</c:formatCode>
                <c:ptCount val="52"/>
                <c:pt idx="0">
                  <c:v>133.43</c:v>
                </c:pt>
                <c:pt idx="1">
                  <c:v>52.589999999999996</c:v>
                </c:pt>
                <c:pt idx="2">
                  <c:v>62.339999999999996</c:v>
                </c:pt>
                <c:pt idx="3">
                  <c:v>74.150000000000006</c:v>
                </c:pt>
                <c:pt idx="4">
                  <c:v>78.22</c:v>
                </c:pt>
                <c:pt idx="5">
                  <c:v>71.91</c:v>
                </c:pt>
                <c:pt idx="6">
                  <c:v>51.44</c:v>
                </c:pt>
                <c:pt idx="7">
                  <c:v>82.92</c:v>
                </c:pt>
                <c:pt idx="8">
                  <c:v>63.93</c:v>
                </c:pt>
                <c:pt idx="9">
                  <c:v>70.849999999999994</c:v>
                </c:pt>
                <c:pt idx="10">
                  <c:v>94.97</c:v>
                </c:pt>
                <c:pt idx="11">
                  <c:v>76.7</c:v>
                </c:pt>
                <c:pt idx="12">
                  <c:v>79.42</c:v>
                </c:pt>
                <c:pt idx="13">
                  <c:v>65.569999999999993</c:v>
                </c:pt>
                <c:pt idx="14">
                  <c:v>43.430000000000007</c:v>
                </c:pt>
                <c:pt idx="15">
                  <c:v>62.569999999999993</c:v>
                </c:pt>
                <c:pt idx="16">
                  <c:v>42.03</c:v>
                </c:pt>
                <c:pt idx="17">
                  <c:v>116.48</c:v>
                </c:pt>
                <c:pt idx="18">
                  <c:v>58.089999999999996</c:v>
                </c:pt>
                <c:pt idx="19">
                  <c:v>65.11</c:v>
                </c:pt>
                <c:pt idx="20">
                  <c:v>110.39999999999999</c:v>
                </c:pt>
                <c:pt idx="21">
                  <c:v>42.95</c:v>
                </c:pt>
                <c:pt idx="22">
                  <c:v>35.149999999999991</c:v>
                </c:pt>
                <c:pt idx="23">
                  <c:v>63.190000000000005</c:v>
                </c:pt>
                <c:pt idx="24">
                  <c:v>54.61</c:v>
                </c:pt>
                <c:pt idx="25">
                  <c:v>46.980000000000004</c:v>
                </c:pt>
                <c:pt idx="26">
                  <c:v>60.69</c:v>
                </c:pt>
                <c:pt idx="27">
                  <c:v>19.36</c:v>
                </c:pt>
                <c:pt idx="28">
                  <c:v>21.93</c:v>
                </c:pt>
                <c:pt idx="29">
                  <c:v>30.140000000000008</c:v>
                </c:pt>
                <c:pt idx="30">
                  <c:v>39.639999999999993</c:v>
                </c:pt>
                <c:pt idx="31">
                  <c:v>67.53</c:v>
                </c:pt>
                <c:pt idx="32">
                  <c:v>27.020000000000003</c:v>
                </c:pt>
                <c:pt idx="33">
                  <c:v>52.400000000000006</c:v>
                </c:pt>
                <c:pt idx="34">
                  <c:v>62.53</c:v>
                </c:pt>
                <c:pt idx="35">
                  <c:v>53.429999999999993</c:v>
                </c:pt>
                <c:pt idx="36">
                  <c:v>57.8</c:v>
                </c:pt>
                <c:pt idx="37">
                  <c:v>98.100000000000009</c:v>
                </c:pt>
                <c:pt idx="38">
                  <c:v>85.04</c:v>
                </c:pt>
                <c:pt idx="39">
                  <c:v>93.05</c:v>
                </c:pt>
                <c:pt idx="40">
                  <c:v>96.36</c:v>
                </c:pt>
                <c:pt idx="41">
                  <c:v>83.61</c:v>
                </c:pt>
                <c:pt idx="42">
                  <c:v>82.61</c:v>
                </c:pt>
                <c:pt idx="43">
                  <c:v>65.459999999999994</c:v>
                </c:pt>
                <c:pt idx="44">
                  <c:v>61.510000000000005</c:v>
                </c:pt>
                <c:pt idx="45">
                  <c:v>47.37</c:v>
                </c:pt>
                <c:pt idx="46">
                  <c:v>103.24999999999999</c:v>
                </c:pt>
                <c:pt idx="47">
                  <c:v>87.949999999999989</c:v>
                </c:pt>
                <c:pt idx="48">
                  <c:v>89.050000000000011</c:v>
                </c:pt>
                <c:pt idx="49">
                  <c:v>97.23</c:v>
                </c:pt>
                <c:pt idx="50">
                  <c:v>89.12</c:v>
                </c:pt>
                <c:pt idx="51">
                  <c:v>91.4</c:v>
                </c:pt>
              </c:numCache>
            </c:numRef>
          </c:val>
          <c:smooth val="0"/>
          <c:extLst>
            <c:ext xmlns:c16="http://schemas.microsoft.com/office/drawing/2014/chart" uri="{C3380CC4-5D6E-409C-BE32-E72D297353CC}">
              <c16:uniqueId val="{00000005-D41C-4731-B4E6-4D06D4034535}"/>
            </c:ext>
          </c:extLst>
        </c:ser>
        <c:ser>
          <c:idx val="6"/>
          <c:order val="6"/>
          <c:tx>
            <c:strRef>
              <c:f>DE!$O$112</c:f>
              <c:strCache>
                <c:ptCount val="1"/>
                <c:pt idx="0">
                  <c:v>2019</c:v>
                </c:pt>
              </c:strCache>
            </c:strRef>
          </c:tx>
          <c:spPr>
            <a:ln w="19050" cap="rnd">
              <a:solidFill>
                <a:srgbClr val="D8D8D8"/>
              </a:solidFill>
              <a:round/>
            </a:ln>
            <a:effectLst/>
          </c:spPr>
          <c:marker>
            <c:symbol val="none"/>
          </c:marker>
          <c:cat>
            <c:numRef>
              <c:f>DE!$H$113:$H$164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DE!$O$113:$O$164</c:f>
              <c:numCache>
                <c:formatCode>General</c:formatCode>
                <c:ptCount val="52"/>
                <c:pt idx="0">
                  <c:v>118.47999999999999</c:v>
                </c:pt>
                <c:pt idx="1">
                  <c:v>92.43</c:v>
                </c:pt>
                <c:pt idx="2">
                  <c:v>91.9</c:v>
                </c:pt>
                <c:pt idx="3">
                  <c:v>117.80999999999999</c:v>
                </c:pt>
                <c:pt idx="4">
                  <c:v>40.69</c:v>
                </c:pt>
                <c:pt idx="5">
                  <c:v>69.88000000000001</c:v>
                </c:pt>
                <c:pt idx="6">
                  <c:v>67.62</c:v>
                </c:pt>
                <c:pt idx="7">
                  <c:v>25</c:v>
                </c:pt>
                <c:pt idx="8">
                  <c:v>61.52</c:v>
                </c:pt>
                <c:pt idx="9">
                  <c:v>78.27</c:v>
                </c:pt>
                <c:pt idx="10">
                  <c:v>78.13</c:v>
                </c:pt>
                <c:pt idx="11">
                  <c:v>54.699999999999996</c:v>
                </c:pt>
                <c:pt idx="12">
                  <c:v>51.75</c:v>
                </c:pt>
                <c:pt idx="13">
                  <c:v>34.700000000000003</c:v>
                </c:pt>
                <c:pt idx="14">
                  <c:v>31.11</c:v>
                </c:pt>
                <c:pt idx="15">
                  <c:v>55.31</c:v>
                </c:pt>
                <c:pt idx="16">
                  <c:v>142.91</c:v>
                </c:pt>
                <c:pt idx="17">
                  <c:v>62.82</c:v>
                </c:pt>
                <c:pt idx="18">
                  <c:v>91.57</c:v>
                </c:pt>
                <c:pt idx="19">
                  <c:v>28.12</c:v>
                </c:pt>
                <c:pt idx="20">
                  <c:v>77.17</c:v>
                </c:pt>
                <c:pt idx="21">
                  <c:v>73.61</c:v>
                </c:pt>
                <c:pt idx="22">
                  <c:v>146.81</c:v>
                </c:pt>
                <c:pt idx="23">
                  <c:v>53.4</c:v>
                </c:pt>
                <c:pt idx="24">
                  <c:v>75.44</c:v>
                </c:pt>
                <c:pt idx="25">
                  <c:v>114.77</c:v>
                </c:pt>
                <c:pt idx="26">
                  <c:v>46.33</c:v>
                </c:pt>
                <c:pt idx="27">
                  <c:v>28.97</c:v>
                </c:pt>
                <c:pt idx="28">
                  <c:v>47.25</c:v>
                </c:pt>
                <c:pt idx="29">
                  <c:v>48.46</c:v>
                </c:pt>
                <c:pt idx="30">
                  <c:v>41.69</c:v>
                </c:pt>
                <c:pt idx="31">
                  <c:v>105.66</c:v>
                </c:pt>
                <c:pt idx="32">
                  <c:v>62.97</c:v>
                </c:pt>
                <c:pt idx="33">
                  <c:v>43.899999999999991</c:v>
                </c:pt>
                <c:pt idx="34">
                  <c:v>54.720000000000006</c:v>
                </c:pt>
                <c:pt idx="35">
                  <c:v>37.58</c:v>
                </c:pt>
                <c:pt idx="36">
                  <c:v>78.81</c:v>
                </c:pt>
                <c:pt idx="37">
                  <c:v>53.59</c:v>
                </c:pt>
                <c:pt idx="38">
                  <c:v>77.959999999999994</c:v>
                </c:pt>
                <c:pt idx="39">
                  <c:v>101.66</c:v>
                </c:pt>
                <c:pt idx="40">
                  <c:v>66.67</c:v>
                </c:pt>
                <c:pt idx="41">
                  <c:v>76.2</c:v>
                </c:pt>
                <c:pt idx="42">
                  <c:v>101.08000000000001</c:v>
                </c:pt>
                <c:pt idx="43">
                  <c:v>65.3</c:v>
                </c:pt>
                <c:pt idx="44">
                  <c:v>64.84</c:v>
                </c:pt>
                <c:pt idx="45">
                  <c:v>42.040000000000006</c:v>
                </c:pt>
                <c:pt idx="46">
                  <c:v>72.53</c:v>
                </c:pt>
                <c:pt idx="47">
                  <c:v>61.510000000000005</c:v>
                </c:pt>
                <c:pt idx="48">
                  <c:v>126.9</c:v>
                </c:pt>
                <c:pt idx="49">
                  <c:v>77.69</c:v>
                </c:pt>
                <c:pt idx="50">
                  <c:v>49.94</c:v>
                </c:pt>
                <c:pt idx="51">
                  <c:v>56.830000000000005</c:v>
                </c:pt>
              </c:numCache>
            </c:numRef>
          </c:val>
          <c:smooth val="0"/>
          <c:extLst>
            <c:ext xmlns:c16="http://schemas.microsoft.com/office/drawing/2014/chart" uri="{C3380CC4-5D6E-409C-BE32-E72D297353CC}">
              <c16:uniqueId val="{00000006-D41C-4731-B4E6-4D06D4034535}"/>
            </c:ext>
          </c:extLst>
        </c:ser>
        <c:ser>
          <c:idx val="7"/>
          <c:order val="7"/>
          <c:tx>
            <c:strRef>
              <c:f>DE!$P$112</c:f>
              <c:strCache>
                <c:ptCount val="1"/>
                <c:pt idx="0">
                  <c:v>2020</c:v>
                </c:pt>
              </c:strCache>
            </c:strRef>
          </c:tx>
          <c:spPr>
            <a:ln w="19050" cap="rnd">
              <a:solidFill>
                <a:srgbClr val="FF5D64"/>
              </a:solidFill>
              <a:round/>
            </a:ln>
            <a:effectLst/>
          </c:spPr>
          <c:marker>
            <c:symbol val="none"/>
          </c:marker>
          <c:cat>
            <c:numRef>
              <c:f>DE!$H$113:$H$164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DE!$P$113:$P$164</c:f>
              <c:numCache>
                <c:formatCode>General</c:formatCode>
                <c:ptCount val="52"/>
                <c:pt idx="0">
                  <c:v>47.66</c:v>
                </c:pt>
                <c:pt idx="1">
                  <c:v>55.82</c:v>
                </c:pt>
                <c:pt idx="2">
                  <c:v>52.82</c:v>
                </c:pt>
                <c:pt idx="3">
                  <c:v>41.14</c:v>
                </c:pt>
                <c:pt idx="4">
                  <c:v>68.16</c:v>
                </c:pt>
                <c:pt idx="5">
                  <c:v>73.91</c:v>
                </c:pt>
                <c:pt idx="6">
                  <c:v>91.02000000000001</c:v>
                </c:pt>
                <c:pt idx="7">
                  <c:v>72.180000000000007</c:v>
                </c:pt>
                <c:pt idx="8">
                  <c:v>67.83</c:v>
                </c:pt>
                <c:pt idx="9">
                  <c:v>56.27</c:v>
                </c:pt>
                <c:pt idx="10">
                  <c:v>92.78</c:v>
                </c:pt>
                <c:pt idx="11">
                  <c:v>117.00999999999999</c:v>
                </c:pt>
                <c:pt idx="12">
                  <c:v>50.680000000000007</c:v>
                </c:pt>
                <c:pt idx="13">
                  <c:v>92.919999999999987</c:v>
                </c:pt>
                <c:pt idx="14">
                  <c:v>50.33</c:v>
                </c:pt>
                <c:pt idx="15">
                  <c:v>131.4</c:v>
                </c:pt>
                <c:pt idx="16">
                  <c:v>153.62</c:v>
                </c:pt>
                <c:pt idx="17">
                  <c:v>51.2</c:v>
                </c:pt>
                <c:pt idx="18">
                  <c:v>54.2</c:v>
                </c:pt>
                <c:pt idx="19">
                  <c:v>60.44</c:v>
                </c:pt>
                <c:pt idx="20">
                  <c:v>131.97</c:v>
                </c:pt>
                <c:pt idx="21">
                  <c:v>95.199999999999989</c:v>
                </c:pt>
                <c:pt idx="22">
                  <c:v>108.92</c:v>
                </c:pt>
                <c:pt idx="23">
                  <c:v>38.49</c:v>
                </c:pt>
                <c:pt idx="24">
                  <c:v>48.260000000000005</c:v>
                </c:pt>
                <c:pt idx="25">
                  <c:v>48.57</c:v>
                </c:pt>
                <c:pt idx="26">
                  <c:v>117.63999999999999</c:v>
                </c:pt>
                <c:pt idx="27">
                  <c:v>58.05</c:v>
                </c:pt>
                <c:pt idx="28">
                  <c:v>39.24</c:v>
                </c:pt>
                <c:pt idx="29">
                  <c:v>90.86</c:v>
                </c:pt>
                <c:pt idx="30">
                  <c:v>59.980000000000004</c:v>
                </c:pt>
                <c:pt idx="31">
                  <c:v>34.46</c:v>
                </c:pt>
                <c:pt idx="32">
                  <c:v>36.739999999999995</c:v>
                </c:pt>
                <c:pt idx="33">
                  <c:v>79.55</c:v>
                </c:pt>
                <c:pt idx="34">
                  <c:v>93.82</c:v>
                </c:pt>
                <c:pt idx="35">
                  <c:v>63.760000000000005</c:v>
                </c:pt>
                <c:pt idx="36">
                  <c:v>136.81</c:v>
                </c:pt>
                <c:pt idx="37">
                  <c:v>158.53</c:v>
                </c:pt>
                <c:pt idx="38">
                  <c:v>199.29</c:v>
                </c:pt>
                <c:pt idx="39">
                  <c:v>183.28</c:v>
                </c:pt>
                <c:pt idx="40">
                  <c:v>56.44</c:v>
                </c:pt>
                <c:pt idx="41">
                  <c:v>58.600000000000009</c:v>
                </c:pt>
                <c:pt idx="42">
                  <c:v>78.28</c:v>
                </c:pt>
                <c:pt idx="43">
                  <c:v>50.12</c:v>
                </c:pt>
                <c:pt idx="44">
                  <c:v>70.599999999999994</c:v>
                </c:pt>
                <c:pt idx="45">
                  <c:v>80.289999999999992</c:v>
                </c:pt>
                <c:pt idx="46">
                  <c:v>63.97</c:v>
                </c:pt>
                <c:pt idx="47">
                  <c:v>78.56</c:v>
                </c:pt>
                <c:pt idx="48">
                  <c:v>85.960000000000008</c:v>
                </c:pt>
                <c:pt idx="49">
                  <c:v>84.56</c:v>
                </c:pt>
                <c:pt idx="50">
                  <c:v>45.83</c:v>
                </c:pt>
                <c:pt idx="51">
                  <c:v>89.58</c:v>
                </c:pt>
              </c:numCache>
            </c:numRef>
          </c:val>
          <c:smooth val="0"/>
          <c:extLst>
            <c:ext xmlns:c16="http://schemas.microsoft.com/office/drawing/2014/chart" uri="{C3380CC4-5D6E-409C-BE32-E72D297353CC}">
              <c16:uniqueId val="{00000007-D41C-4731-B4E6-4D06D4034535}"/>
            </c:ext>
          </c:extLst>
        </c:ser>
        <c:ser>
          <c:idx val="8"/>
          <c:order val="8"/>
          <c:tx>
            <c:strRef>
              <c:f>DE!$Q$112</c:f>
              <c:strCache>
                <c:ptCount val="1"/>
                <c:pt idx="0">
                  <c:v>2021</c:v>
                </c:pt>
              </c:strCache>
            </c:strRef>
          </c:tx>
          <c:spPr>
            <a:ln w="19050" cap="rnd">
              <a:solidFill>
                <a:srgbClr val="F89AA6"/>
              </a:solidFill>
              <a:round/>
            </a:ln>
            <a:effectLst/>
          </c:spPr>
          <c:marker>
            <c:symbol val="none"/>
          </c:marker>
          <c:cat>
            <c:numRef>
              <c:f>DE!$H$113:$H$164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DE!$Q$113:$Q$164</c:f>
              <c:numCache>
                <c:formatCode>General</c:formatCode>
                <c:ptCount val="52"/>
                <c:pt idx="0">
                  <c:v>85.800000000000011</c:v>
                </c:pt>
                <c:pt idx="1">
                  <c:v>84.85</c:v>
                </c:pt>
                <c:pt idx="2">
                  <c:v>78.900000000000006</c:v>
                </c:pt>
                <c:pt idx="3">
                  <c:v>44.81</c:v>
                </c:pt>
                <c:pt idx="4">
                  <c:v>85.42</c:v>
                </c:pt>
                <c:pt idx="5">
                  <c:v>136.62</c:v>
                </c:pt>
                <c:pt idx="6">
                  <c:v>59.089999999999996</c:v>
                </c:pt>
                <c:pt idx="7">
                  <c:v>57.110000000000007</c:v>
                </c:pt>
                <c:pt idx="8">
                  <c:v>42.410000000000004</c:v>
                </c:pt>
                <c:pt idx="9">
                  <c:v>112.44999999999999</c:v>
                </c:pt>
                <c:pt idx="10">
                  <c:v>84.91</c:v>
                </c:pt>
                <c:pt idx="11">
                  <c:v>140.46</c:v>
                </c:pt>
                <c:pt idx="12">
                  <c:v>117.75</c:v>
                </c:pt>
                <c:pt idx="13">
                  <c:v>151.99</c:v>
                </c:pt>
                <c:pt idx="14">
                  <c:v>83.42</c:v>
                </c:pt>
                <c:pt idx="15">
                  <c:v>124.12</c:v>
                </c:pt>
                <c:pt idx="16">
                  <c:v>85.559999999999988</c:v>
                </c:pt>
                <c:pt idx="17">
                  <c:v>167.68</c:v>
                </c:pt>
                <c:pt idx="18">
                  <c:v>92.37</c:v>
                </c:pt>
                <c:pt idx="19">
                  <c:v>170.82</c:v>
                </c:pt>
                <c:pt idx="20">
                  <c:v>109.87</c:v>
                </c:pt>
                <c:pt idx="21">
                  <c:v>39.489999999999995</c:v>
                </c:pt>
                <c:pt idx="22">
                  <c:v>136.04</c:v>
                </c:pt>
                <c:pt idx="23">
                  <c:v>94.33</c:v>
                </c:pt>
                <c:pt idx="24">
                  <c:v>117.99</c:v>
                </c:pt>
                <c:pt idx="25">
                  <c:v>58.959999999999994</c:v>
                </c:pt>
                <c:pt idx="26">
                  <c:v>91.490000000000009</c:v>
                </c:pt>
                <c:pt idx="27">
                  <c:v>125.49</c:v>
                </c:pt>
                <c:pt idx="28">
                  <c:v>68.460000000000008</c:v>
                </c:pt>
                <c:pt idx="29">
                  <c:v>136.22999999999999</c:v>
                </c:pt>
                <c:pt idx="30">
                  <c:v>193.03</c:v>
                </c:pt>
                <c:pt idx="31">
                  <c:v>145</c:v>
                </c:pt>
                <c:pt idx="32">
                  <c:v>113.65</c:v>
                </c:pt>
                <c:pt idx="33">
                  <c:v>61.31</c:v>
                </c:pt>
                <c:pt idx="34">
                  <c:v>98.449999999999989</c:v>
                </c:pt>
                <c:pt idx="35">
                  <c:v>121</c:v>
                </c:pt>
                <c:pt idx="36">
                  <c:v>128.06</c:v>
                </c:pt>
                <c:pt idx="37">
                  <c:v>213.73</c:v>
                </c:pt>
                <c:pt idx="38">
                  <c:v>239.03</c:v>
                </c:pt>
                <c:pt idx="39">
                  <c:v>382.49</c:v>
                </c:pt>
                <c:pt idx="40">
                  <c:v>238.38</c:v>
                </c:pt>
                <c:pt idx="41">
                  <c:v>268.23</c:v>
                </c:pt>
                <c:pt idx="42">
                  <c:v>209.8</c:v>
                </c:pt>
                <c:pt idx="43">
                  <c:v>311.2</c:v>
                </c:pt>
                <c:pt idx="44">
                  <c:v>244.51</c:v>
                </c:pt>
                <c:pt idx="45">
                  <c:v>236.45</c:v>
                </c:pt>
                <c:pt idx="46">
                  <c:v>275.89</c:v>
                </c:pt>
                <c:pt idx="47">
                  <c:v>393.15</c:v>
                </c:pt>
                <c:pt idx="48">
                  <c:v>305.46000000000004</c:v>
                </c:pt>
                <c:pt idx="49">
                  <c:v>403.17</c:v>
                </c:pt>
                <c:pt idx="50">
                  <c:v>531.12</c:v>
                </c:pt>
                <c:pt idx="51">
                  <c:v>210.1</c:v>
                </c:pt>
              </c:numCache>
            </c:numRef>
          </c:val>
          <c:smooth val="0"/>
          <c:extLst>
            <c:ext xmlns:c16="http://schemas.microsoft.com/office/drawing/2014/chart" uri="{C3380CC4-5D6E-409C-BE32-E72D297353CC}">
              <c16:uniqueId val="{00000008-D41C-4731-B4E6-4D06D4034535}"/>
            </c:ext>
          </c:extLst>
        </c:ser>
        <c:ser>
          <c:idx val="9"/>
          <c:order val="9"/>
          <c:tx>
            <c:strRef>
              <c:f>DE!$R$112</c:f>
              <c:strCache>
                <c:ptCount val="1"/>
                <c:pt idx="0">
                  <c:v>2022</c:v>
                </c:pt>
              </c:strCache>
            </c:strRef>
          </c:tx>
          <c:spPr>
            <a:ln w="19050" cap="rnd">
              <a:solidFill>
                <a:srgbClr val="4545CF"/>
              </a:solidFill>
              <a:round/>
            </a:ln>
            <a:effectLst/>
          </c:spPr>
          <c:marker>
            <c:symbol val="none"/>
          </c:marker>
          <c:cat>
            <c:numRef>
              <c:f>DE!$H$113:$H$164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DE!$R$113:$R$164</c:f>
              <c:numCache>
                <c:formatCode>General</c:formatCode>
                <c:ptCount val="52"/>
                <c:pt idx="0">
                  <c:v>275.16000000000003</c:v>
                </c:pt>
                <c:pt idx="1">
                  <c:v>229.2</c:v>
                </c:pt>
                <c:pt idx="2">
                  <c:v>284.31</c:v>
                </c:pt>
                <c:pt idx="3">
                  <c:v>397.55</c:v>
                </c:pt>
                <c:pt idx="4">
                  <c:v>266.77999999999997</c:v>
                </c:pt>
                <c:pt idx="5">
                  <c:v>247.19999999999996</c:v>
                </c:pt>
                <c:pt idx="6">
                  <c:v>250.58</c:v>
                </c:pt>
                <c:pt idx="7">
                  <c:v>299.27</c:v>
                </c:pt>
                <c:pt idx="8">
                  <c:v>318.88</c:v>
                </c:pt>
                <c:pt idx="9">
                  <c:v>699.92</c:v>
                </c:pt>
                <c:pt idx="10">
                  <c:v>454.46000000000004</c:v>
                </c:pt>
                <c:pt idx="11">
                  <c:v>296.16999999999996</c:v>
                </c:pt>
                <c:pt idx="12">
                  <c:v>252.43</c:v>
                </c:pt>
                <c:pt idx="13">
                  <c:v>312.42</c:v>
                </c:pt>
                <c:pt idx="14">
                  <c:v>301.63</c:v>
                </c:pt>
                <c:pt idx="15">
                  <c:v>295.42</c:v>
                </c:pt>
                <c:pt idx="16">
                  <c:v>152.32000000000002</c:v>
                </c:pt>
                <c:pt idx="17">
                  <c:v>218.39999999999998</c:v>
                </c:pt>
                <c:pt idx="18">
                  <c:v>276.26</c:v>
                </c:pt>
                <c:pt idx="19">
                  <c:v>298.29999999999995</c:v>
                </c:pt>
                <c:pt idx="20">
                  <c:v>243.87</c:v>
                </c:pt>
                <c:pt idx="21">
                  <c:v>204.64</c:v>
                </c:pt>
                <c:pt idx="22">
                  <c:v>229.4</c:v>
                </c:pt>
                <c:pt idx="23">
                  <c:v>295.29999999999995</c:v>
                </c:pt>
                <c:pt idx="24">
                  <c:v>420.18</c:v>
                </c:pt>
                <c:pt idx="25">
                  <c:v>413.18</c:v>
                </c:pt>
                <c:pt idx="26">
                  <c:v>410.73999999999995</c:v>
                </c:pt>
                <c:pt idx="27">
                  <c:v>506.79</c:v>
                </c:pt>
                <c:pt idx="28">
                  <c:v>630.77</c:v>
                </c:pt>
                <c:pt idx="29">
                  <c:v>419.36</c:v>
                </c:pt>
                <c:pt idx="30">
                  <c:v>497.15</c:v>
                </c:pt>
                <c:pt idx="31">
                  <c:v>491.38</c:v>
                </c:pt>
                <c:pt idx="32">
                  <c:v>670.46999999999991</c:v>
                </c:pt>
                <c:pt idx="33">
                  <c:v>836.71</c:v>
                </c:pt>
                <c:pt idx="34">
                  <c:v>819.99</c:v>
                </c:pt>
                <c:pt idx="35">
                  <c:v>451.41</c:v>
                </c:pt>
                <c:pt idx="36">
                  <c:v>628.25</c:v>
                </c:pt>
                <c:pt idx="37">
                  <c:v>516.18000000000006</c:v>
                </c:pt>
                <c:pt idx="38">
                  <c:v>625.4</c:v>
                </c:pt>
                <c:pt idx="39">
                  <c:v>497.28999999999996</c:v>
                </c:pt>
                <c:pt idx="40">
                  <c:v>472.26</c:v>
                </c:pt>
                <c:pt idx="41">
                  <c:v>205.33</c:v>
                </c:pt>
                <c:pt idx="42">
                  <c:v>161.25</c:v>
                </c:pt>
                <c:pt idx="43">
                  <c:v>225.27</c:v>
                </c:pt>
                <c:pt idx="44">
                  <c:v>240.60999999999999</c:v>
                </c:pt>
                <c:pt idx="45">
                  <c:v>281.41000000000003</c:v>
                </c:pt>
                <c:pt idx="46">
                  <c:v>267.75</c:v>
                </c:pt>
                <c:pt idx="47">
                  <c:v>383.97</c:v>
                </c:pt>
                <c:pt idx="48">
                  <c:v>344.25</c:v>
                </c:pt>
                <c:pt idx="49">
                  <c:v>549.73</c:v>
                </c:pt>
                <c:pt idx="50">
                  <c:v>240.48</c:v>
                </c:pt>
                <c:pt idx="51">
                  <c:v>170.09</c:v>
                </c:pt>
              </c:numCache>
            </c:numRef>
          </c:val>
          <c:smooth val="0"/>
          <c:extLst>
            <c:ext xmlns:c16="http://schemas.microsoft.com/office/drawing/2014/chart" uri="{C3380CC4-5D6E-409C-BE32-E72D297353CC}">
              <c16:uniqueId val="{00000009-D41C-4731-B4E6-4D06D4034535}"/>
            </c:ext>
          </c:extLst>
        </c:ser>
        <c:ser>
          <c:idx val="10"/>
          <c:order val="10"/>
          <c:tx>
            <c:strRef>
              <c:f>DE!$S$112</c:f>
              <c:strCache>
                <c:ptCount val="1"/>
                <c:pt idx="0">
                  <c:v>2023</c:v>
                </c:pt>
              </c:strCache>
            </c:strRef>
          </c:tx>
          <c:spPr>
            <a:ln w="19050" cap="rnd">
              <a:solidFill>
                <a:srgbClr val="00ECD1"/>
              </a:solidFill>
              <a:round/>
            </a:ln>
            <a:effectLst/>
          </c:spPr>
          <c:marker>
            <c:symbol val="none"/>
          </c:marker>
          <c:cat>
            <c:numRef>
              <c:f>DE!$H$113:$H$164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DE!$S$113:$S$164</c:f>
              <c:numCache>
                <c:formatCode>General</c:formatCode>
                <c:ptCount val="52"/>
                <c:pt idx="0">
                  <c:v>194.64999999999998</c:v>
                </c:pt>
                <c:pt idx="1">
                  <c:v>182.17000000000002</c:v>
                </c:pt>
                <c:pt idx="2">
                  <c:v>178.96</c:v>
                </c:pt>
                <c:pt idx="3">
                  <c:v>205.86</c:v>
                </c:pt>
                <c:pt idx="4">
                  <c:v>182.13</c:v>
                </c:pt>
                <c:pt idx="5">
                  <c:v>200.6</c:v>
                </c:pt>
                <c:pt idx="6">
                  <c:v>199.58</c:v>
                </c:pt>
                <c:pt idx="7">
                  <c:v>156.12</c:v>
                </c:pt>
                <c:pt idx="8">
                  <c:v>108.78</c:v>
                </c:pt>
                <c:pt idx="9">
                  <c:v>157.09</c:v>
                </c:pt>
                <c:pt idx="10">
                  <c:v>199.31</c:v>
                </c:pt>
                <c:pt idx="11">
                  <c:v>171.49</c:v>
                </c:pt>
                <c:pt idx="12">
                  <c:v>155.25</c:v>
                </c:pt>
                <c:pt idx="13">
                  <c:v>152.91999999999999</c:v>
                </c:pt>
                <c:pt idx="14">
                  <c:v>189.75</c:v>
                </c:pt>
                <c:pt idx="15">
                  <c:v>200.45999999999998</c:v>
                </c:pt>
                <c:pt idx="16">
                  <c:v>168.9</c:v>
                </c:pt>
                <c:pt idx="17">
                  <c:v>172.57000000000002</c:v>
                </c:pt>
                <c:pt idx="18">
                  <c:v>167.62</c:v>
                </c:pt>
                <c:pt idx="19">
                  <c:v>210.16</c:v>
                </c:pt>
                <c:pt idx="20">
                  <c:v>312.64</c:v>
                </c:pt>
                <c:pt idx="21">
                  <c:v>264.01</c:v>
                </c:pt>
                <c:pt idx="22">
                  <c:v>192.36</c:v>
                </c:pt>
                <c:pt idx="23">
                  <c:v>154.29</c:v>
                </c:pt>
                <c:pt idx="24">
                  <c:v>197.87</c:v>
                </c:pt>
                <c:pt idx="25">
                  <c:v>671.58</c:v>
                </c:pt>
                <c:pt idx="26">
                  <c:v>194.06</c:v>
                </c:pt>
                <c:pt idx="27">
                  <c:v>241.03</c:v>
                </c:pt>
                <c:pt idx="28">
                  <c:v>200.17</c:v>
                </c:pt>
                <c:pt idx="29">
                  <c:v>198.51</c:v>
                </c:pt>
                <c:pt idx="30">
                  <c:v>136.36000000000001</c:v>
                </c:pt>
                <c:pt idx="31">
                  <c:v>225.57000000000002</c:v>
                </c:pt>
                <c:pt idx="32">
                  <c:v>165.2</c:v>
                </c:pt>
                <c:pt idx="33">
                  <c:v>245.66</c:v>
                </c:pt>
                <c:pt idx="34">
                  <c:v>170.02</c:v>
                </c:pt>
                <c:pt idx="35">
                  <c:v>230</c:v>
                </c:pt>
                <c:pt idx="36">
                  <c:v>520.18999999999994</c:v>
                </c:pt>
                <c:pt idx="37">
                  <c:v>280.16000000000003</c:v>
                </c:pt>
                <c:pt idx="38">
                  <c:v>381.52</c:v>
                </c:pt>
                <c:pt idx="39">
                  <c:v>261.35000000000002</c:v>
                </c:pt>
                <c:pt idx="40">
                  <c:v>223.91</c:v>
                </c:pt>
                <c:pt idx="41">
                  <c:v>231.85</c:v>
                </c:pt>
                <c:pt idx="42">
                  <c:v>198.77999999999997</c:v>
                </c:pt>
                <c:pt idx="43">
                  <c:v>169.06</c:v>
                </c:pt>
                <c:pt idx="44">
                  <c:v>150.91</c:v>
                </c:pt>
                <c:pt idx="45">
                  <c:v>182.47</c:v>
                </c:pt>
                <c:pt idx="46">
                  <c:v>151.54</c:v>
                </c:pt>
                <c:pt idx="47">
                  <c:v>196.5</c:v>
                </c:pt>
                <c:pt idx="48">
                  <c:v>172.07999999999998</c:v>
                </c:pt>
                <c:pt idx="49">
                  <c:v>137.71</c:v>
                </c:pt>
                <c:pt idx="50">
                  <c:v>118.31</c:v>
                </c:pt>
                <c:pt idx="51">
                  <c:v>96.100000000000009</c:v>
                </c:pt>
              </c:numCache>
            </c:numRef>
          </c:val>
          <c:smooth val="0"/>
          <c:extLst>
            <c:ext xmlns:c16="http://schemas.microsoft.com/office/drawing/2014/chart" uri="{C3380CC4-5D6E-409C-BE32-E72D297353CC}">
              <c16:uniqueId val="{0000000A-D41C-4731-B4E6-4D06D4034535}"/>
            </c:ext>
          </c:extLst>
        </c:ser>
        <c:ser>
          <c:idx val="11"/>
          <c:order val="11"/>
          <c:tx>
            <c:strRef>
              <c:f>DE!$T$112</c:f>
              <c:strCache>
                <c:ptCount val="1"/>
                <c:pt idx="0">
                  <c:v>2024</c:v>
                </c:pt>
              </c:strCache>
            </c:strRef>
          </c:tx>
          <c:spPr>
            <a:ln w="28575" cap="rnd">
              <a:solidFill>
                <a:schemeClr val="accent6">
                  <a:lumMod val="60000"/>
                </a:schemeClr>
              </a:solidFill>
              <a:round/>
            </a:ln>
            <a:effectLst/>
          </c:spPr>
          <c:marker>
            <c:symbol val="none"/>
          </c:marker>
          <c:cat>
            <c:numRef>
              <c:f>DE!$H$113:$H$164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DE!$T$113:$T$164</c:f>
              <c:numCache>
                <c:formatCode>General</c:formatCode>
                <c:ptCount val="52"/>
                <c:pt idx="0">
                  <c:v>146.03</c:v>
                </c:pt>
                <c:pt idx="1">
                  <c:v>87.98</c:v>
                </c:pt>
                <c:pt idx="2">
                  <c:v>106.42000000000002</c:v>
                </c:pt>
                <c:pt idx="3">
                  <c:v>128.22</c:v>
                </c:pt>
                <c:pt idx="4">
                  <c:v>127.42</c:v>
                </c:pt>
                <c:pt idx="5">
                  <c:v>136.35</c:v>
                </c:pt>
                <c:pt idx="6">
                  <c:v>70.180000000000007</c:v>
                </c:pt>
                <c:pt idx="7">
                  <c:v>97.63000000000001</c:v>
                </c:pt>
                <c:pt idx="8">
                  <c:v>69.289999999999992</c:v>
                </c:pt>
                <c:pt idx="9">
                  <c:v>129.56</c:v>
                </c:pt>
                <c:pt idx="10">
                  <c:v>123.92999999999999</c:v>
                </c:pt>
                <c:pt idx="11">
                  <c:v>176.98999999999998</c:v>
                </c:pt>
                <c:pt idx="12">
                  <c:v>174.66</c:v>
                </c:pt>
                <c:pt idx="13">
                  <c:v>183.22</c:v>
                </c:pt>
                <c:pt idx="14">
                  <c:v>251.26</c:v>
                </c:pt>
                <c:pt idx="15">
                  <c:v>170.87</c:v>
                </c:pt>
                <c:pt idx="16">
                  <c:v>246.32</c:v>
                </c:pt>
                <c:pt idx="17">
                  <c:v>324.64</c:v>
                </c:pt>
                <c:pt idx="18">
                  <c:v>306.16999999999996</c:v>
                </c:pt>
                <c:pt idx="19">
                  <c:v>189.13</c:v>
                </c:pt>
                <c:pt idx="20">
                  <c:v>203.94</c:v>
                </c:pt>
                <c:pt idx="21">
                  <c:v>241.04000000000002</c:v>
                </c:pt>
                <c:pt idx="22">
                  <c:v>272.66000000000003</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smooth val="0"/>
          <c:extLst>
            <c:ext xmlns:c16="http://schemas.microsoft.com/office/drawing/2014/chart" uri="{C3380CC4-5D6E-409C-BE32-E72D297353CC}">
              <c16:uniqueId val="{0000000B-D41C-4731-B4E6-4D06D4034535}"/>
            </c:ext>
          </c:extLst>
        </c:ser>
        <c:dLbls>
          <c:showLegendKey val="0"/>
          <c:showVal val="0"/>
          <c:showCatName val="0"/>
          <c:showSerName val="0"/>
          <c:showPercent val="0"/>
          <c:showBubbleSize val="0"/>
        </c:dLbls>
        <c:smooth val="0"/>
        <c:axId val="435565960"/>
        <c:axId val="435559480"/>
        <c:extLst/>
      </c:lineChart>
      <c:catAx>
        <c:axId val="435565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59480"/>
        <c:crosses val="autoZero"/>
        <c:auto val="1"/>
        <c:lblAlgn val="ctr"/>
        <c:lblOffset val="100"/>
        <c:tickLblSkip val="4"/>
        <c:noMultiLvlLbl val="0"/>
      </c:catAx>
      <c:valAx>
        <c:axId val="435559480"/>
        <c:scaling>
          <c:orientation val="minMax"/>
          <c:max val="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65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solidFill>
                  <a:srgbClr val="3D3D3D"/>
                </a:solidFill>
              </a:rPr>
              <a:t>Difference between hourly</a:t>
            </a:r>
            <a:r>
              <a:rPr lang="en-GB" b="1" baseline="0" dirty="0">
                <a:solidFill>
                  <a:srgbClr val="3D3D3D"/>
                </a:solidFill>
              </a:rPr>
              <a:t> max upregulation and min downregulation price (FI area)</a:t>
            </a:r>
            <a:endParaRPr lang="en-GB" b="1" dirty="0">
              <a:solidFill>
                <a:srgbClr val="3D3D3D"/>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Reg!$I$112</c:f>
              <c:strCache>
                <c:ptCount val="1"/>
                <c:pt idx="0">
                  <c:v>2013</c:v>
                </c:pt>
              </c:strCache>
            </c:strRef>
          </c:tx>
          <c:spPr>
            <a:ln w="19050" cap="rnd">
              <a:solidFill>
                <a:srgbClr val="D8D8D8"/>
              </a:solidFill>
              <a:round/>
            </a:ln>
            <a:effectLst/>
          </c:spPr>
          <c:marker>
            <c:symbol val="none"/>
          </c:marker>
          <c:cat>
            <c:numRef>
              <c:f>Reg!$H$113:$H$164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Reg!$I$113:$I$164</c:f>
              <c:numCache>
                <c:formatCode>General</c:formatCode>
                <c:ptCount val="52"/>
                <c:pt idx="0">
                  <c:v>110.49000000000001</c:v>
                </c:pt>
                <c:pt idx="1">
                  <c:v>227.29</c:v>
                </c:pt>
                <c:pt idx="2">
                  <c:v>172.52</c:v>
                </c:pt>
                <c:pt idx="3">
                  <c:v>159.18</c:v>
                </c:pt>
                <c:pt idx="4">
                  <c:v>51.96</c:v>
                </c:pt>
                <c:pt idx="5">
                  <c:v>39.459999999999994</c:v>
                </c:pt>
                <c:pt idx="6">
                  <c:v>31.93</c:v>
                </c:pt>
                <c:pt idx="7">
                  <c:v>30.33</c:v>
                </c:pt>
                <c:pt idx="8">
                  <c:v>27</c:v>
                </c:pt>
                <c:pt idx="9">
                  <c:v>193.29</c:v>
                </c:pt>
                <c:pt idx="10">
                  <c:v>236.35999999999999</c:v>
                </c:pt>
                <c:pt idx="11">
                  <c:v>195.35999999999999</c:v>
                </c:pt>
                <c:pt idx="12">
                  <c:v>37.83</c:v>
                </c:pt>
                <c:pt idx="13">
                  <c:v>195.32999999999998</c:v>
                </c:pt>
                <c:pt idx="14">
                  <c:v>56.749999999999993</c:v>
                </c:pt>
                <c:pt idx="15">
                  <c:v>50.730000000000004</c:v>
                </c:pt>
                <c:pt idx="16">
                  <c:v>62.21</c:v>
                </c:pt>
                <c:pt idx="17">
                  <c:v>42.54</c:v>
                </c:pt>
                <c:pt idx="18">
                  <c:v>51.129999999999995</c:v>
                </c:pt>
                <c:pt idx="19">
                  <c:v>199.34</c:v>
                </c:pt>
                <c:pt idx="20">
                  <c:v>228.54</c:v>
                </c:pt>
                <c:pt idx="21">
                  <c:v>78.67</c:v>
                </c:pt>
                <c:pt idx="22">
                  <c:v>125.53999999999999</c:v>
                </c:pt>
                <c:pt idx="23">
                  <c:v>87.8</c:v>
                </c:pt>
                <c:pt idx="24">
                  <c:v>217.42</c:v>
                </c:pt>
                <c:pt idx="25">
                  <c:v>120.07</c:v>
                </c:pt>
                <c:pt idx="26">
                  <c:v>112.05</c:v>
                </c:pt>
                <c:pt idx="27">
                  <c:v>51.39</c:v>
                </c:pt>
                <c:pt idx="28">
                  <c:v>44.57</c:v>
                </c:pt>
                <c:pt idx="29">
                  <c:v>30.85</c:v>
                </c:pt>
                <c:pt idx="30">
                  <c:v>70</c:v>
                </c:pt>
                <c:pt idx="31">
                  <c:v>184.43</c:v>
                </c:pt>
                <c:pt idx="32">
                  <c:v>70.52</c:v>
                </c:pt>
                <c:pt idx="33">
                  <c:v>476.49</c:v>
                </c:pt>
                <c:pt idx="34">
                  <c:v>54.05</c:v>
                </c:pt>
                <c:pt idx="35">
                  <c:v>62.78</c:v>
                </c:pt>
                <c:pt idx="36">
                  <c:v>1975</c:v>
                </c:pt>
                <c:pt idx="37">
                  <c:v>118.66</c:v>
                </c:pt>
                <c:pt idx="38">
                  <c:v>261.51000000000005</c:v>
                </c:pt>
                <c:pt idx="39">
                  <c:v>51.239999999999995</c:v>
                </c:pt>
                <c:pt idx="40">
                  <c:v>189.14</c:v>
                </c:pt>
                <c:pt idx="41">
                  <c:v>321.49</c:v>
                </c:pt>
                <c:pt idx="42">
                  <c:v>62.269999999999996</c:v>
                </c:pt>
                <c:pt idx="43">
                  <c:v>285</c:v>
                </c:pt>
                <c:pt idx="44">
                  <c:v>64.210000000000008</c:v>
                </c:pt>
                <c:pt idx="45">
                  <c:v>41.06</c:v>
                </c:pt>
                <c:pt idx="46">
                  <c:v>62.5</c:v>
                </c:pt>
                <c:pt idx="47">
                  <c:v>52.16</c:v>
                </c:pt>
                <c:pt idx="48">
                  <c:v>195</c:v>
                </c:pt>
                <c:pt idx="49">
                  <c:v>173.9</c:v>
                </c:pt>
                <c:pt idx="50">
                  <c:v>99.1</c:v>
                </c:pt>
                <c:pt idx="51">
                  <c:v>46.44</c:v>
                </c:pt>
              </c:numCache>
            </c:numRef>
          </c:val>
          <c:smooth val="0"/>
          <c:extLst>
            <c:ext xmlns:c16="http://schemas.microsoft.com/office/drawing/2014/chart" uri="{C3380CC4-5D6E-409C-BE32-E72D297353CC}">
              <c16:uniqueId val="{00000000-5E38-4689-B6FA-165BB6D66F19}"/>
            </c:ext>
          </c:extLst>
        </c:ser>
        <c:ser>
          <c:idx val="1"/>
          <c:order val="1"/>
          <c:tx>
            <c:strRef>
              <c:f>Reg!$J$112</c:f>
              <c:strCache>
                <c:ptCount val="1"/>
                <c:pt idx="0">
                  <c:v>2014</c:v>
                </c:pt>
              </c:strCache>
            </c:strRef>
          </c:tx>
          <c:spPr>
            <a:ln w="19050" cap="rnd">
              <a:solidFill>
                <a:srgbClr val="D8D8D8"/>
              </a:solidFill>
              <a:round/>
            </a:ln>
            <a:effectLst/>
          </c:spPr>
          <c:marker>
            <c:symbol val="none"/>
          </c:marker>
          <c:cat>
            <c:numRef>
              <c:f>Reg!$H$113:$H$164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Reg!$J$113:$J$164</c:f>
              <c:numCache>
                <c:formatCode>General</c:formatCode>
                <c:ptCount val="52"/>
                <c:pt idx="0">
                  <c:v>125.83</c:v>
                </c:pt>
                <c:pt idx="1">
                  <c:v>123.27</c:v>
                </c:pt>
                <c:pt idx="2">
                  <c:v>473.95</c:v>
                </c:pt>
                <c:pt idx="3">
                  <c:v>126.21000000000001</c:v>
                </c:pt>
                <c:pt idx="4">
                  <c:v>59.92</c:v>
                </c:pt>
                <c:pt idx="5">
                  <c:v>78.28</c:v>
                </c:pt>
                <c:pt idx="6">
                  <c:v>62.430000000000007</c:v>
                </c:pt>
                <c:pt idx="7">
                  <c:v>78.539999999999992</c:v>
                </c:pt>
                <c:pt idx="8">
                  <c:v>135.13999999999999</c:v>
                </c:pt>
                <c:pt idx="9">
                  <c:v>58.54</c:v>
                </c:pt>
                <c:pt idx="10">
                  <c:v>39.26</c:v>
                </c:pt>
                <c:pt idx="11">
                  <c:v>137.43</c:v>
                </c:pt>
                <c:pt idx="12">
                  <c:v>36.369999999999997</c:v>
                </c:pt>
                <c:pt idx="13">
                  <c:v>130</c:v>
                </c:pt>
                <c:pt idx="14">
                  <c:v>98.75</c:v>
                </c:pt>
                <c:pt idx="15">
                  <c:v>73.050000000000011</c:v>
                </c:pt>
                <c:pt idx="16">
                  <c:v>56.46</c:v>
                </c:pt>
                <c:pt idx="17">
                  <c:v>87.88</c:v>
                </c:pt>
                <c:pt idx="18">
                  <c:v>208.42000000000002</c:v>
                </c:pt>
                <c:pt idx="19">
                  <c:v>295.08999999999997</c:v>
                </c:pt>
                <c:pt idx="20">
                  <c:v>300</c:v>
                </c:pt>
                <c:pt idx="21">
                  <c:v>112.3</c:v>
                </c:pt>
                <c:pt idx="22">
                  <c:v>129.52000000000001</c:v>
                </c:pt>
                <c:pt idx="23">
                  <c:v>223.44</c:v>
                </c:pt>
                <c:pt idx="24">
                  <c:v>126.77</c:v>
                </c:pt>
                <c:pt idx="25">
                  <c:v>59.75</c:v>
                </c:pt>
                <c:pt idx="26">
                  <c:v>297</c:v>
                </c:pt>
                <c:pt idx="27">
                  <c:v>40.090000000000003</c:v>
                </c:pt>
                <c:pt idx="28">
                  <c:v>57</c:v>
                </c:pt>
                <c:pt idx="29">
                  <c:v>157.32999999999998</c:v>
                </c:pt>
                <c:pt idx="30">
                  <c:v>83.41</c:v>
                </c:pt>
                <c:pt idx="31">
                  <c:v>73.8</c:v>
                </c:pt>
                <c:pt idx="32">
                  <c:v>63.460000000000008</c:v>
                </c:pt>
                <c:pt idx="33">
                  <c:v>66.78</c:v>
                </c:pt>
                <c:pt idx="34">
                  <c:v>39.64</c:v>
                </c:pt>
                <c:pt idx="35">
                  <c:v>37.44</c:v>
                </c:pt>
                <c:pt idx="36">
                  <c:v>33.22</c:v>
                </c:pt>
                <c:pt idx="37">
                  <c:v>71.59</c:v>
                </c:pt>
                <c:pt idx="38">
                  <c:v>95.050000000000011</c:v>
                </c:pt>
                <c:pt idx="39">
                  <c:v>52.91</c:v>
                </c:pt>
                <c:pt idx="40">
                  <c:v>117.8</c:v>
                </c:pt>
                <c:pt idx="41">
                  <c:v>99.5</c:v>
                </c:pt>
                <c:pt idx="42">
                  <c:v>90</c:v>
                </c:pt>
                <c:pt idx="43">
                  <c:v>316.07</c:v>
                </c:pt>
                <c:pt idx="44">
                  <c:v>139.46</c:v>
                </c:pt>
                <c:pt idx="45">
                  <c:v>483.43</c:v>
                </c:pt>
                <c:pt idx="46">
                  <c:v>59.32</c:v>
                </c:pt>
                <c:pt idx="47">
                  <c:v>56.07</c:v>
                </c:pt>
                <c:pt idx="48">
                  <c:v>96.12</c:v>
                </c:pt>
                <c:pt idx="49">
                  <c:v>51.320000000000007</c:v>
                </c:pt>
                <c:pt idx="50">
                  <c:v>251.45999999999998</c:v>
                </c:pt>
                <c:pt idx="51">
                  <c:v>273.73</c:v>
                </c:pt>
              </c:numCache>
            </c:numRef>
          </c:val>
          <c:smooth val="0"/>
          <c:extLst>
            <c:ext xmlns:c16="http://schemas.microsoft.com/office/drawing/2014/chart" uri="{C3380CC4-5D6E-409C-BE32-E72D297353CC}">
              <c16:uniqueId val="{00000001-5E38-4689-B6FA-165BB6D66F19}"/>
            </c:ext>
          </c:extLst>
        </c:ser>
        <c:ser>
          <c:idx val="2"/>
          <c:order val="2"/>
          <c:tx>
            <c:strRef>
              <c:f>Reg!$K$112</c:f>
              <c:strCache>
                <c:ptCount val="1"/>
                <c:pt idx="0">
                  <c:v>2015</c:v>
                </c:pt>
              </c:strCache>
            </c:strRef>
          </c:tx>
          <c:spPr>
            <a:ln w="19050" cap="rnd">
              <a:solidFill>
                <a:srgbClr val="D8D8D8"/>
              </a:solidFill>
              <a:round/>
            </a:ln>
            <a:effectLst/>
          </c:spPr>
          <c:marker>
            <c:symbol val="none"/>
          </c:marker>
          <c:cat>
            <c:numRef>
              <c:f>Reg!$H$113:$H$164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Reg!$K$113:$K$164</c:f>
              <c:numCache>
                <c:formatCode>General</c:formatCode>
                <c:ptCount val="52"/>
                <c:pt idx="0">
                  <c:v>194.96</c:v>
                </c:pt>
                <c:pt idx="1">
                  <c:v>46.54</c:v>
                </c:pt>
                <c:pt idx="2">
                  <c:v>61.31</c:v>
                </c:pt>
                <c:pt idx="3">
                  <c:v>114.46</c:v>
                </c:pt>
                <c:pt idx="4">
                  <c:v>78.83</c:v>
                </c:pt>
                <c:pt idx="5">
                  <c:v>60.32</c:v>
                </c:pt>
                <c:pt idx="6">
                  <c:v>981.48</c:v>
                </c:pt>
                <c:pt idx="7">
                  <c:v>680</c:v>
                </c:pt>
                <c:pt idx="8">
                  <c:v>296</c:v>
                </c:pt>
                <c:pt idx="9">
                  <c:v>41.949999999999996</c:v>
                </c:pt>
                <c:pt idx="10">
                  <c:v>133.12</c:v>
                </c:pt>
                <c:pt idx="11">
                  <c:v>82.07</c:v>
                </c:pt>
                <c:pt idx="12">
                  <c:v>283.89</c:v>
                </c:pt>
                <c:pt idx="13">
                  <c:v>82.75</c:v>
                </c:pt>
                <c:pt idx="14">
                  <c:v>51</c:v>
                </c:pt>
                <c:pt idx="15">
                  <c:v>42.94</c:v>
                </c:pt>
                <c:pt idx="16">
                  <c:v>61.05</c:v>
                </c:pt>
                <c:pt idx="17">
                  <c:v>285.08</c:v>
                </c:pt>
                <c:pt idx="18">
                  <c:v>73.959999999999994</c:v>
                </c:pt>
                <c:pt idx="19">
                  <c:v>152.16</c:v>
                </c:pt>
                <c:pt idx="20">
                  <c:v>95.84</c:v>
                </c:pt>
                <c:pt idx="21">
                  <c:v>137.66</c:v>
                </c:pt>
                <c:pt idx="22">
                  <c:v>319</c:v>
                </c:pt>
                <c:pt idx="23">
                  <c:v>73.28</c:v>
                </c:pt>
                <c:pt idx="24">
                  <c:v>56.85</c:v>
                </c:pt>
                <c:pt idx="25">
                  <c:v>62.91</c:v>
                </c:pt>
                <c:pt idx="26">
                  <c:v>199.43</c:v>
                </c:pt>
                <c:pt idx="27">
                  <c:v>103.37</c:v>
                </c:pt>
                <c:pt idx="28">
                  <c:v>98.5</c:v>
                </c:pt>
                <c:pt idx="29">
                  <c:v>100</c:v>
                </c:pt>
                <c:pt idx="30">
                  <c:v>200</c:v>
                </c:pt>
                <c:pt idx="31">
                  <c:v>315</c:v>
                </c:pt>
                <c:pt idx="32">
                  <c:v>312.91000000000003</c:v>
                </c:pt>
                <c:pt idx="33">
                  <c:v>197.9</c:v>
                </c:pt>
                <c:pt idx="34">
                  <c:v>148.1</c:v>
                </c:pt>
                <c:pt idx="35">
                  <c:v>118.4</c:v>
                </c:pt>
                <c:pt idx="36">
                  <c:v>186.8</c:v>
                </c:pt>
                <c:pt idx="37">
                  <c:v>205</c:v>
                </c:pt>
                <c:pt idx="38">
                  <c:v>146.19999999999999</c:v>
                </c:pt>
                <c:pt idx="39">
                  <c:v>1995.81</c:v>
                </c:pt>
                <c:pt idx="40">
                  <c:v>493</c:v>
                </c:pt>
                <c:pt idx="41">
                  <c:v>90.89</c:v>
                </c:pt>
                <c:pt idx="42">
                  <c:v>55.34</c:v>
                </c:pt>
                <c:pt idx="43">
                  <c:v>80.790000000000006</c:v>
                </c:pt>
                <c:pt idx="44">
                  <c:v>491.41</c:v>
                </c:pt>
                <c:pt idx="45">
                  <c:v>291.41000000000003</c:v>
                </c:pt>
                <c:pt idx="46">
                  <c:v>71.81</c:v>
                </c:pt>
                <c:pt idx="47">
                  <c:v>1985.91</c:v>
                </c:pt>
                <c:pt idx="48">
                  <c:v>142.04</c:v>
                </c:pt>
                <c:pt idx="49">
                  <c:v>114.8</c:v>
                </c:pt>
                <c:pt idx="50">
                  <c:v>277.89999999999998</c:v>
                </c:pt>
                <c:pt idx="51">
                  <c:v>137.1</c:v>
                </c:pt>
              </c:numCache>
            </c:numRef>
          </c:val>
          <c:smooth val="0"/>
          <c:extLst>
            <c:ext xmlns:c16="http://schemas.microsoft.com/office/drawing/2014/chart" uri="{C3380CC4-5D6E-409C-BE32-E72D297353CC}">
              <c16:uniqueId val="{00000002-5E38-4689-B6FA-165BB6D66F19}"/>
            </c:ext>
          </c:extLst>
        </c:ser>
        <c:ser>
          <c:idx val="3"/>
          <c:order val="3"/>
          <c:tx>
            <c:strRef>
              <c:f>Reg!$L$112</c:f>
              <c:strCache>
                <c:ptCount val="1"/>
                <c:pt idx="0">
                  <c:v>2016</c:v>
                </c:pt>
              </c:strCache>
            </c:strRef>
          </c:tx>
          <c:spPr>
            <a:ln w="19050" cap="rnd">
              <a:solidFill>
                <a:srgbClr val="D8D8D8"/>
              </a:solidFill>
              <a:round/>
            </a:ln>
            <a:effectLst/>
          </c:spPr>
          <c:marker>
            <c:symbol val="none"/>
          </c:marker>
          <c:cat>
            <c:numRef>
              <c:f>Reg!$H$113:$H$164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Reg!$L$113:$L$164</c:f>
              <c:numCache>
                <c:formatCode>General</c:formatCode>
                <c:ptCount val="52"/>
                <c:pt idx="0">
                  <c:v>492.44</c:v>
                </c:pt>
                <c:pt idx="1">
                  <c:v>196.25</c:v>
                </c:pt>
                <c:pt idx="2">
                  <c:v>2985.7</c:v>
                </c:pt>
                <c:pt idx="3">
                  <c:v>296</c:v>
                </c:pt>
                <c:pt idx="4">
                  <c:v>88.2</c:v>
                </c:pt>
                <c:pt idx="5">
                  <c:v>520</c:v>
                </c:pt>
                <c:pt idx="6">
                  <c:v>124.11</c:v>
                </c:pt>
                <c:pt idx="7">
                  <c:v>147.38999999999999</c:v>
                </c:pt>
                <c:pt idx="8">
                  <c:v>90.78</c:v>
                </c:pt>
                <c:pt idx="9">
                  <c:v>48.8</c:v>
                </c:pt>
                <c:pt idx="10">
                  <c:v>300.62</c:v>
                </c:pt>
                <c:pt idx="11">
                  <c:v>189.5</c:v>
                </c:pt>
                <c:pt idx="12">
                  <c:v>41.33</c:v>
                </c:pt>
                <c:pt idx="13">
                  <c:v>49.46</c:v>
                </c:pt>
                <c:pt idx="14">
                  <c:v>129.19</c:v>
                </c:pt>
                <c:pt idx="15">
                  <c:v>437.66</c:v>
                </c:pt>
                <c:pt idx="16">
                  <c:v>188.08</c:v>
                </c:pt>
                <c:pt idx="17">
                  <c:v>130.55000000000001</c:v>
                </c:pt>
                <c:pt idx="18">
                  <c:v>201.61</c:v>
                </c:pt>
                <c:pt idx="19">
                  <c:v>90.31</c:v>
                </c:pt>
                <c:pt idx="20">
                  <c:v>88.13</c:v>
                </c:pt>
                <c:pt idx="21">
                  <c:v>139</c:v>
                </c:pt>
                <c:pt idx="22">
                  <c:v>111.47</c:v>
                </c:pt>
                <c:pt idx="23">
                  <c:v>77.88</c:v>
                </c:pt>
                <c:pt idx="24">
                  <c:v>68.150000000000006</c:v>
                </c:pt>
                <c:pt idx="25">
                  <c:v>161.88</c:v>
                </c:pt>
                <c:pt idx="26">
                  <c:v>106.81</c:v>
                </c:pt>
                <c:pt idx="27">
                  <c:v>120</c:v>
                </c:pt>
                <c:pt idx="28">
                  <c:v>16.059999999999999</c:v>
                </c:pt>
                <c:pt idx="29">
                  <c:v>80.210000000000008</c:v>
                </c:pt>
                <c:pt idx="30">
                  <c:v>122.31</c:v>
                </c:pt>
                <c:pt idx="31">
                  <c:v>153.71</c:v>
                </c:pt>
                <c:pt idx="32">
                  <c:v>50.81</c:v>
                </c:pt>
                <c:pt idx="33">
                  <c:v>40.33</c:v>
                </c:pt>
                <c:pt idx="34">
                  <c:v>36.769999999999996</c:v>
                </c:pt>
                <c:pt idx="35">
                  <c:v>140.28</c:v>
                </c:pt>
                <c:pt idx="36">
                  <c:v>62.040000000000006</c:v>
                </c:pt>
                <c:pt idx="37">
                  <c:v>135.72999999999999</c:v>
                </c:pt>
                <c:pt idx="38">
                  <c:v>48.47</c:v>
                </c:pt>
                <c:pt idx="39">
                  <c:v>225</c:v>
                </c:pt>
                <c:pt idx="40">
                  <c:v>94.210000000000008</c:v>
                </c:pt>
                <c:pt idx="41">
                  <c:v>22.709999999999997</c:v>
                </c:pt>
                <c:pt idx="42">
                  <c:v>50.24</c:v>
                </c:pt>
                <c:pt idx="43">
                  <c:v>48.480000000000004</c:v>
                </c:pt>
                <c:pt idx="44">
                  <c:v>73.860000000000014</c:v>
                </c:pt>
                <c:pt idx="45">
                  <c:v>30.840000000000003</c:v>
                </c:pt>
                <c:pt idx="46">
                  <c:v>48.97</c:v>
                </c:pt>
                <c:pt idx="47">
                  <c:v>57.499999999999993</c:v>
                </c:pt>
                <c:pt idx="48">
                  <c:v>131.18</c:v>
                </c:pt>
                <c:pt idx="49">
                  <c:v>235.83999999999997</c:v>
                </c:pt>
                <c:pt idx="50">
                  <c:v>74.989999999999995</c:v>
                </c:pt>
                <c:pt idx="51">
                  <c:v>48.54</c:v>
                </c:pt>
              </c:numCache>
            </c:numRef>
          </c:val>
          <c:smooth val="0"/>
          <c:extLst>
            <c:ext xmlns:c16="http://schemas.microsoft.com/office/drawing/2014/chart" uri="{C3380CC4-5D6E-409C-BE32-E72D297353CC}">
              <c16:uniqueId val="{00000003-5E38-4689-B6FA-165BB6D66F19}"/>
            </c:ext>
          </c:extLst>
        </c:ser>
        <c:ser>
          <c:idx val="4"/>
          <c:order val="4"/>
          <c:tx>
            <c:strRef>
              <c:f>Reg!$M$112</c:f>
              <c:strCache>
                <c:ptCount val="1"/>
                <c:pt idx="0">
                  <c:v>2017</c:v>
                </c:pt>
              </c:strCache>
            </c:strRef>
          </c:tx>
          <c:spPr>
            <a:ln w="19050" cap="rnd">
              <a:solidFill>
                <a:srgbClr val="D8D8D8"/>
              </a:solidFill>
              <a:round/>
            </a:ln>
            <a:effectLst/>
          </c:spPr>
          <c:marker>
            <c:symbol val="none"/>
          </c:marker>
          <c:cat>
            <c:numRef>
              <c:f>Reg!$H$113:$H$164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Reg!$M$113:$M$164</c:f>
              <c:numCache>
                <c:formatCode>General</c:formatCode>
                <c:ptCount val="52"/>
                <c:pt idx="0">
                  <c:v>53.94</c:v>
                </c:pt>
                <c:pt idx="1">
                  <c:v>35.32</c:v>
                </c:pt>
                <c:pt idx="2">
                  <c:v>96.070000000000007</c:v>
                </c:pt>
                <c:pt idx="3">
                  <c:v>179.8</c:v>
                </c:pt>
                <c:pt idx="4">
                  <c:v>176</c:v>
                </c:pt>
                <c:pt idx="5">
                  <c:v>113.7</c:v>
                </c:pt>
                <c:pt idx="6">
                  <c:v>68.349999999999994</c:v>
                </c:pt>
                <c:pt idx="7">
                  <c:v>86</c:v>
                </c:pt>
                <c:pt idx="8">
                  <c:v>77</c:v>
                </c:pt>
                <c:pt idx="9">
                  <c:v>62.78</c:v>
                </c:pt>
                <c:pt idx="10">
                  <c:v>51.95</c:v>
                </c:pt>
                <c:pt idx="11">
                  <c:v>34.08</c:v>
                </c:pt>
                <c:pt idx="12">
                  <c:v>33.739999999999995</c:v>
                </c:pt>
                <c:pt idx="13">
                  <c:v>231.42000000000002</c:v>
                </c:pt>
                <c:pt idx="14">
                  <c:v>130.9</c:v>
                </c:pt>
                <c:pt idx="15">
                  <c:v>69.5</c:v>
                </c:pt>
                <c:pt idx="16">
                  <c:v>90.63</c:v>
                </c:pt>
                <c:pt idx="17">
                  <c:v>1037.3</c:v>
                </c:pt>
                <c:pt idx="18">
                  <c:v>51.51</c:v>
                </c:pt>
                <c:pt idx="19">
                  <c:v>91</c:v>
                </c:pt>
                <c:pt idx="20">
                  <c:v>149</c:v>
                </c:pt>
                <c:pt idx="21">
                  <c:v>138.72</c:v>
                </c:pt>
                <c:pt idx="22">
                  <c:v>148.13</c:v>
                </c:pt>
                <c:pt idx="23">
                  <c:v>129</c:v>
                </c:pt>
                <c:pt idx="24">
                  <c:v>46.97</c:v>
                </c:pt>
                <c:pt idx="25">
                  <c:v>698.48</c:v>
                </c:pt>
                <c:pt idx="26">
                  <c:v>104.78</c:v>
                </c:pt>
                <c:pt idx="27">
                  <c:v>78.900000000000006</c:v>
                </c:pt>
                <c:pt idx="28">
                  <c:v>73.150000000000006</c:v>
                </c:pt>
                <c:pt idx="29">
                  <c:v>122.42</c:v>
                </c:pt>
                <c:pt idx="30">
                  <c:v>293.66000000000003</c:v>
                </c:pt>
                <c:pt idx="31">
                  <c:v>135.81</c:v>
                </c:pt>
                <c:pt idx="32">
                  <c:v>140</c:v>
                </c:pt>
                <c:pt idx="33">
                  <c:v>96.9</c:v>
                </c:pt>
                <c:pt idx="34">
                  <c:v>71.449999999999989</c:v>
                </c:pt>
                <c:pt idx="35">
                  <c:v>122.4</c:v>
                </c:pt>
                <c:pt idx="36">
                  <c:v>260.35000000000002</c:v>
                </c:pt>
                <c:pt idx="37">
                  <c:v>115.56</c:v>
                </c:pt>
                <c:pt idx="38">
                  <c:v>299.06</c:v>
                </c:pt>
                <c:pt idx="39">
                  <c:v>300</c:v>
                </c:pt>
                <c:pt idx="40">
                  <c:v>118.24000000000001</c:v>
                </c:pt>
                <c:pt idx="41">
                  <c:v>137</c:v>
                </c:pt>
                <c:pt idx="42">
                  <c:v>686.39</c:v>
                </c:pt>
                <c:pt idx="43">
                  <c:v>257.01</c:v>
                </c:pt>
                <c:pt idx="44">
                  <c:v>33.31</c:v>
                </c:pt>
                <c:pt idx="45">
                  <c:v>68.86</c:v>
                </c:pt>
                <c:pt idx="46">
                  <c:v>197.81</c:v>
                </c:pt>
                <c:pt idx="47">
                  <c:v>184.58</c:v>
                </c:pt>
                <c:pt idx="48">
                  <c:v>189.5</c:v>
                </c:pt>
                <c:pt idx="49">
                  <c:v>38.24</c:v>
                </c:pt>
                <c:pt idx="50">
                  <c:v>77.88</c:v>
                </c:pt>
                <c:pt idx="51">
                  <c:v>50.19</c:v>
                </c:pt>
              </c:numCache>
            </c:numRef>
          </c:val>
          <c:smooth val="0"/>
          <c:extLst>
            <c:ext xmlns:c16="http://schemas.microsoft.com/office/drawing/2014/chart" uri="{C3380CC4-5D6E-409C-BE32-E72D297353CC}">
              <c16:uniqueId val="{00000004-5E38-4689-B6FA-165BB6D66F19}"/>
            </c:ext>
          </c:extLst>
        </c:ser>
        <c:ser>
          <c:idx val="5"/>
          <c:order val="5"/>
          <c:tx>
            <c:strRef>
              <c:f>Reg!$N$112</c:f>
              <c:strCache>
                <c:ptCount val="1"/>
                <c:pt idx="0">
                  <c:v>2018</c:v>
                </c:pt>
              </c:strCache>
            </c:strRef>
          </c:tx>
          <c:spPr>
            <a:ln w="19050" cap="rnd">
              <a:solidFill>
                <a:srgbClr val="D8D8D8"/>
              </a:solidFill>
              <a:round/>
            </a:ln>
            <a:effectLst/>
          </c:spPr>
          <c:marker>
            <c:symbol val="none"/>
          </c:marker>
          <c:cat>
            <c:numRef>
              <c:f>Reg!$H$113:$H$164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Reg!$N$113:$N$164</c:f>
              <c:numCache>
                <c:formatCode>General</c:formatCode>
                <c:ptCount val="52"/>
                <c:pt idx="0">
                  <c:v>39.39</c:v>
                </c:pt>
                <c:pt idx="1">
                  <c:v>283.39999999999998</c:v>
                </c:pt>
                <c:pt idx="2">
                  <c:v>148.47</c:v>
                </c:pt>
                <c:pt idx="3">
                  <c:v>184.84</c:v>
                </c:pt>
                <c:pt idx="4">
                  <c:v>110.1</c:v>
                </c:pt>
                <c:pt idx="5">
                  <c:v>79</c:v>
                </c:pt>
                <c:pt idx="6">
                  <c:v>128</c:v>
                </c:pt>
                <c:pt idx="7">
                  <c:v>286.02999999999997</c:v>
                </c:pt>
                <c:pt idx="8">
                  <c:v>334.76</c:v>
                </c:pt>
                <c:pt idx="9">
                  <c:v>83</c:v>
                </c:pt>
                <c:pt idx="10">
                  <c:v>76.5</c:v>
                </c:pt>
                <c:pt idx="11">
                  <c:v>39.72</c:v>
                </c:pt>
                <c:pt idx="12">
                  <c:v>270</c:v>
                </c:pt>
                <c:pt idx="13">
                  <c:v>44</c:v>
                </c:pt>
                <c:pt idx="14">
                  <c:v>69.14</c:v>
                </c:pt>
                <c:pt idx="15">
                  <c:v>71.88</c:v>
                </c:pt>
                <c:pt idx="16">
                  <c:v>107.38</c:v>
                </c:pt>
                <c:pt idx="17">
                  <c:v>285.07</c:v>
                </c:pt>
                <c:pt idx="18">
                  <c:v>3999</c:v>
                </c:pt>
                <c:pt idx="19">
                  <c:v>493</c:v>
                </c:pt>
                <c:pt idx="20">
                  <c:v>122.96</c:v>
                </c:pt>
                <c:pt idx="21">
                  <c:v>73</c:v>
                </c:pt>
                <c:pt idx="22">
                  <c:v>94.9</c:v>
                </c:pt>
                <c:pt idx="23">
                  <c:v>93.31</c:v>
                </c:pt>
                <c:pt idx="24">
                  <c:v>138.66</c:v>
                </c:pt>
                <c:pt idx="25">
                  <c:v>139</c:v>
                </c:pt>
                <c:pt idx="26">
                  <c:v>69.8</c:v>
                </c:pt>
                <c:pt idx="27">
                  <c:v>240.67000000000002</c:v>
                </c:pt>
                <c:pt idx="28">
                  <c:v>110.6</c:v>
                </c:pt>
                <c:pt idx="29">
                  <c:v>43.76</c:v>
                </c:pt>
                <c:pt idx="30">
                  <c:v>109.24000000000001</c:v>
                </c:pt>
                <c:pt idx="31">
                  <c:v>72.400000000000006</c:v>
                </c:pt>
                <c:pt idx="32">
                  <c:v>70.400000000000006</c:v>
                </c:pt>
                <c:pt idx="33">
                  <c:v>88.44</c:v>
                </c:pt>
                <c:pt idx="34">
                  <c:v>41</c:v>
                </c:pt>
                <c:pt idx="35">
                  <c:v>80.099999999999994</c:v>
                </c:pt>
                <c:pt idx="36">
                  <c:v>48.28</c:v>
                </c:pt>
                <c:pt idx="37">
                  <c:v>138</c:v>
                </c:pt>
                <c:pt idx="38">
                  <c:v>260.7</c:v>
                </c:pt>
                <c:pt idx="39">
                  <c:v>976.79</c:v>
                </c:pt>
                <c:pt idx="40">
                  <c:v>98</c:v>
                </c:pt>
                <c:pt idx="41">
                  <c:v>158.16999999999999</c:v>
                </c:pt>
                <c:pt idx="42">
                  <c:v>136</c:v>
                </c:pt>
                <c:pt idx="43">
                  <c:v>127.69</c:v>
                </c:pt>
                <c:pt idx="44">
                  <c:v>108</c:v>
                </c:pt>
                <c:pt idx="45">
                  <c:v>46.27000000000001</c:v>
                </c:pt>
                <c:pt idx="46">
                  <c:v>490</c:v>
                </c:pt>
                <c:pt idx="47">
                  <c:v>205.65</c:v>
                </c:pt>
                <c:pt idx="48">
                  <c:v>175.72</c:v>
                </c:pt>
                <c:pt idx="49">
                  <c:v>142.51000000000002</c:v>
                </c:pt>
                <c:pt idx="50">
                  <c:v>75.990000000000009</c:v>
                </c:pt>
                <c:pt idx="51">
                  <c:v>83</c:v>
                </c:pt>
              </c:numCache>
            </c:numRef>
          </c:val>
          <c:smooth val="0"/>
          <c:extLst>
            <c:ext xmlns:c16="http://schemas.microsoft.com/office/drawing/2014/chart" uri="{C3380CC4-5D6E-409C-BE32-E72D297353CC}">
              <c16:uniqueId val="{00000005-5E38-4689-B6FA-165BB6D66F19}"/>
            </c:ext>
          </c:extLst>
        </c:ser>
        <c:ser>
          <c:idx val="6"/>
          <c:order val="6"/>
          <c:tx>
            <c:strRef>
              <c:f>Reg!$O$112</c:f>
              <c:strCache>
                <c:ptCount val="1"/>
                <c:pt idx="0">
                  <c:v>2019</c:v>
                </c:pt>
              </c:strCache>
            </c:strRef>
          </c:tx>
          <c:spPr>
            <a:ln w="19050" cap="rnd">
              <a:solidFill>
                <a:srgbClr val="D8D8D8"/>
              </a:solidFill>
              <a:round/>
            </a:ln>
            <a:effectLst/>
          </c:spPr>
          <c:marker>
            <c:symbol val="none"/>
          </c:marker>
          <c:cat>
            <c:numRef>
              <c:f>Reg!$H$113:$H$164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Reg!$O$113:$O$164</c:f>
              <c:numCache>
                <c:formatCode>General</c:formatCode>
                <c:ptCount val="52"/>
                <c:pt idx="0">
                  <c:v>101.96</c:v>
                </c:pt>
                <c:pt idx="1">
                  <c:v>459.77</c:v>
                </c:pt>
                <c:pt idx="2">
                  <c:v>158.46</c:v>
                </c:pt>
                <c:pt idx="3">
                  <c:v>508.2</c:v>
                </c:pt>
                <c:pt idx="4">
                  <c:v>47.26</c:v>
                </c:pt>
                <c:pt idx="5">
                  <c:v>61.36</c:v>
                </c:pt>
                <c:pt idx="6">
                  <c:v>30.45</c:v>
                </c:pt>
                <c:pt idx="7">
                  <c:v>38.02000000000001</c:v>
                </c:pt>
                <c:pt idx="8">
                  <c:v>67</c:v>
                </c:pt>
                <c:pt idx="9">
                  <c:v>69.39</c:v>
                </c:pt>
                <c:pt idx="10">
                  <c:v>65.830000000000013</c:v>
                </c:pt>
                <c:pt idx="11">
                  <c:v>80.069999999999993</c:v>
                </c:pt>
                <c:pt idx="12">
                  <c:v>103.1</c:v>
                </c:pt>
                <c:pt idx="13">
                  <c:v>111</c:v>
                </c:pt>
                <c:pt idx="14">
                  <c:v>48.829999999999991</c:v>
                </c:pt>
                <c:pt idx="15">
                  <c:v>59.18</c:v>
                </c:pt>
                <c:pt idx="16">
                  <c:v>144.42000000000002</c:v>
                </c:pt>
                <c:pt idx="17">
                  <c:v>156</c:v>
                </c:pt>
                <c:pt idx="18">
                  <c:v>123.8</c:v>
                </c:pt>
                <c:pt idx="19">
                  <c:v>170</c:v>
                </c:pt>
                <c:pt idx="20">
                  <c:v>599</c:v>
                </c:pt>
                <c:pt idx="21">
                  <c:v>154</c:v>
                </c:pt>
                <c:pt idx="22">
                  <c:v>3010</c:v>
                </c:pt>
                <c:pt idx="23">
                  <c:v>81</c:v>
                </c:pt>
                <c:pt idx="24">
                  <c:v>609</c:v>
                </c:pt>
                <c:pt idx="25">
                  <c:v>83.97</c:v>
                </c:pt>
                <c:pt idx="26">
                  <c:v>118</c:v>
                </c:pt>
                <c:pt idx="27">
                  <c:v>66</c:v>
                </c:pt>
                <c:pt idx="28">
                  <c:v>74</c:v>
                </c:pt>
                <c:pt idx="29">
                  <c:v>92.2</c:v>
                </c:pt>
                <c:pt idx="30">
                  <c:v>69.599999999999994</c:v>
                </c:pt>
                <c:pt idx="31">
                  <c:v>195</c:v>
                </c:pt>
                <c:pt idx="32">
                  <c:v>111.09</c:v>
                </c:pt>
                <c:pt idx="33">
                  <c:v>133</c:v>
                </c:pt>
                <c:pt idx="34">
                  <c:v>186.98</c:v>
                </c:pt>
                <c:pt idx="35">
                  <c:v>161</c:v>
                </c:pt>
                <c:pt idx="36">
                  <c:v>150</c:v>
                </c:pt>
                <c:pt idx="37">
                  <c:v>100</c:v>
                </c:pt>
                <c:pt idx="38">
                  <c:v>183.98</c:v>
                </c:pt>
                <c:pt idx="39">
                  <c:v>88</c:v>
                </c:pt>
                <c:pt idx="40">
                  <c:v>377.42</c:v>
                </c:pt>
                <c:pt idx="41">
                  <c:v>124.5</c:v>
                </c:pt>
                <c:pt idx="42">
                  <c:v>100.6</c:v>
                </c:pt>
                <c:pt idx="43">
                  <c:v>474</c:v>
                </c:pt>
                <c:pt idx="44">
                  <c:v>165.8</c:v>
                </c:pt>
                <c:pt idx="45">
                  <c:v>66.2</c:v>
                </c:pt>
                <c:pt idx="46">
                  <c:v>73.16</c:v>
                </c:pt>
                <c:pt idx="47">
                  <c:v>190.92000000000002</c:v>
                </c:pt>
                <c:pt idx="48">
                  <c:v>206</c:v>
                </c:pt>
                <c:pt idx="49">
                  <c:v>275.33999999999997</c:v>
                </c:pt>
                <c:pt idx="50">
                  <c:v>115</c:v>
                </c:pt>
                <c:pt idx="51">
                  <c:v>56.47</c:v>
                </c:pt>
              </c:numCache>
            </c:numRef>
          </c:val>
          <c:smooth val="0"/>
          <c:extLst>
            <c:ext xmlns:c16="http://schemas.microsoft.com/office/drawing/2014/chart" uri="{C3380CC4-5D6E-409C-BE32-E72D297353CC}">
              <c16:uniqueId val="{00000006-5E38-4689-B6FA-165BB6D66F19}"/>
            </c:ext>
          </c:extLst>
        </c:ser>
        <c:ser>
          <c:idx val="7"/>
          <c:order val="7"/>
          <c:tx>
            <c:strRef>
              <c:f>Reg!$P$112</c:f>
              <c:strCache>
                <c:ptCount val="1"/>
                <c:pt idx="0">
                  <c:v>2020</c:v>
                </c:pt>
              </c:strCache>
            </c:strRef>
          </c:tx>
          <c:spPr>
            <a:ln w="19050" cap="rnd">
              <a:solidFill>
                <a:srgbClr val="FF5D64"/>
              </a:solidFill>
              <a:round/>
            </a:ln>
            <a:effectLst/>
          </c:spPr>
          <c:marker>
            <c:symbol val="none"/>
          </c:marker>
          <c:cat>
            <c:numRef>
              <c:f>Reg!$H$113:$H$164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Reg!$P$113:$P$164</c:f>
              <c:numCache>
                <c:formatCode>General</c:formatCode>
                <c:ptCount val="52"/>
                <c:pt idx="0">
                  <c:v>52.86</c:v>
                </c:pt>
                <c:pt idx="1">
                  <c:v>51.4</c:v>
                </c:pt>
                <c:pt idx="2">
                  <c:v>94</c:v>
                </c:pt>
                <c:pt idx="3">
                  <c:v>211.49</c:v>
                </c:pt>
                <c:pt idx="4">
                  <c:v>350</c:v>
                </c:pt>
                <c:pt idx="5">
                  <c:v>354.68</c:v>
                </c:pt>
                <c:pt idx="6">
                  <c:v>95.2</c:v>
                </c:pt>
                <c:pt idx="7">
                  <c:v>303.2</c:v>
                </c:pt>
                <c:pt idx="8">
                  <c:v>196.6</c:v>
                </c:pt>
                <c:pt idx="9">
                  <c:v>291.2</c:v>
                </c:pt>
                <c:pt idx="10">
                  <c:v>303.3</c:v>
                </c:pt>
                <c:pt idx="11">
                  <c:v>255.22</c:v>
                </c:pt>
                <c:pt idx="12">
                  <c:v>126.42999999999999</c:v>
                </c:pt>
                <c:pt idx="13">
                  <c:v>199.5</c:v>
                </c:pt>
                <c:pt idx="14">
                  <c:v>86</c:v>
                </c:pt>
                <c:pt idx="15">
                  <c:v>3501.4</c:v>
                </c:pt>
                <c:pt idx="16">
                  <c:v>80.31</c:v>
                </c:pt>
                <c:pt idx="17">
                  <c:v>136</c:v>
                </c:pt>
                <c:pt idx="18">
                  <c:v>79</c:v>
                </c:pt>
                <c:pt idx="19">
                  <c:v>2999</c:v>
                </c:pt>
                <c:pt idx="20">
                  <c:v>162.4</c:v>
                </c:pt>
                <c:pt idx="21">
                  <c:v>202</c:v>
                </c:pt>
                <c:pt idx="22">
                  <c:v>352</c:v>
                </c:pt>
                <c:pt idx="23">
                  <c:v>83</c:v>
                </c:pt>
                <c:pt idx="24">
                  <c:v>210.39</c:v>
                </c:pt>
                <c:pt idx="25">
                  <c:v>324</c:v>
                </c:pt>
                <c:pt idx="26">
                  <c:v>96.5</c:v>
                </c:pt>
                <c:pt idx="27">
                  <c:v>71.45</c:v>
                </c:pt>
                <c:pt idx="28">
                  <c:v>85.5</c:v>
                </c:pt>
                <c:pt idx="29">
                  <c:v>120.04</c:v>
                </c:pt>
                <c:pt idx="30">
                  <c:v>121</c:v>
                </c:pt>
                <c:pt idx="31">
                  <c:v>100</c:v>
                </c:pt>
                <c:pt idx="32">
                  <c:v>119</c:v>
                </c:pt>
                <c:pt idx="33">
                  <c:v>232</c:v>
                </c:pt>
                <c:pt idx="34">
                  <c:v>89</c:v>
                </c:pt>
                <c:pt idx="35">
                  <c:v>190</c:v>
                </c:pt>
                <c:pt idx="36">
                  <c:v>104.27</c:v>
                </c:pt>
                <c:pt idx="37">
                  <c:v>897.13</c:v>
                </c:pt>
                <c:pt idx="38">
                  <c:v>91</c:v>
                </c:pt>
                <c:pt idx="39">
                  <c:v>127.06</c:v>
                </c:pt>
                <c:pt idx="40">
                  <c:v>86.62</c:v>
                </c:pt>
                <c:pt idx="41">
                  <c:v>114.78</c:v>
                </c:pt>
                <c:pt idx="42">
                  <c:v>200</c:v>
                </c:pt>
                <c:pt idx="43">
                  <c:v>87.59</c:v>
                </c:pt>
                <c:pt idx="44">
                  <c:v>138.49</c:v>
                </c:pt>
                <c:pt idx="45">
                  <c:v>178.23999999999998</c:v>
                </c:pt>
                <c:pt idx="46">
                  <c:v>213.89</c:v>
                </c:pt>
                <c:pt idx="47">
                  <c:v>319.89999999999998</c:v>
                </c:pt>
                <c:pt idx="48">
                  <c:v>251.60999999999999</c:v>
                </c:pt>
                <c:pt idx="49">
                  <c:v>3493</c:v>
                </c:pt>
                <c:pt idx="50">
                  <c:v>191.47</c:v>
                </c:pt>
                <c:pt idx="51">
                  <c:v>125</c:v>
                </c:pt>
              </c:numCache>
            </c:numRef>
          </c:val>
          <c:smooth val="0"/>
          <c:extLst>
            <c:ext xmlns:c16="http://schemas.microsoft.com/office/drawing/2014/chart" uri="{C3380CC4-5D6E-409C-BE32-E72D297353CC}">
              <c16:uniqueId val="{00000007-5E38-4689-B6FA-165BB6D66F19}"/>
            </c:ext>
          </c:extLst>
        </c:ser>
        <c:ser>
          <c:idx val="8"/>
          <c:order val="8"/>
          <c:tx>
            <c:strRef>
              <c:f>Reg!$Q$112</c:f>
              <c:strCache>
                <c:ptCount val="1"/>
                <c:pt idx="0">
                  <c:v>2021</c:v>
                </c:pt>
              </c:strCache>
            </c:strRef>
          </c:tx>
          <c:spPr>
            <a:ln w="19050" cap="rnd">
              <a:solidFill>
                <a:srgbClr val="F89AA6"/>
              </a:solidFill>
              <a:round/>
            </a:ln>
            <a:effectLst/>
          </c:spPr>
          <c:marker>
            <c:symbol val="none"/>
          </c:marker>
          <c:cat>
            <c:numRef>
              <c:f>Reg!$H$113:$H$164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Reg!$Q$113:$Q$164</c:f>
              <c:numCache>
                <c:formatCode>General</c:formatCode>
                <c:ptCount val="52"/>
                <c:pt idx="0">
                  <c:v>180.9</c:v>
                </c:pt>
                <c:pt idx="1">
                  <c:v>983.18</c:v>
                </c:pt>
                <c:pt idx="2">
                  <c:v>203.36</c:v>
                </c:pt>
                <c:pt idx="3">
                  <c:v>50.5</c:v>
                </c:pt>
                <c:pt idx="4">
                  <c:v>203.79</c:v>
                </c:pt>
                <c:pt idx="5">
                  <c:v>231</c:v>
                </c:pt>
                <c:pt idx="6">
                  <c:v>393</c:v>
                </c:pt>
                <c:pt idx="7">
                  <c:v>260.5</c:v>
                </c:pt>
                <c:pt idx="8">
                  <c:v>90.49</c:v>
                </c:pt>
                <c:pt idx="9">
                  <c:v>447.42</c:v>
                </c:pt>
                <c:pt idx="10">
                  <c:v>103</c:v>
                </c:pt>
                <c:pt idx="11">
                  <c:v>186.54000000000002</c:v>
                </c:pt>
                <c:pt idx="12">
                  <c:v>79.599999999999994</c:v>
                </c:pt>
                <c:pt idx="13">
                  <c:v>282.97000000000003</c:v>
                </c:pt>
                <c:pt idx="14">
                  <c:v>184.03</c:v>
                </c:pt>
                <c:pt idx="15">
                  <c:v>156</c:v>
                </c:pt>
                <c:pt idx="16">
                  <c:v>84.9</c:v>
                </c:pt>
                <c:pt idx="17">
                  <c:v>186.7</c:v>
                </c:pt>
                <c:pt idx="18">
                  <c:v>169</c:v>
                </c:pt>
                <c:pt idx="19">
                  <c:v>549.04999999999995</c:v>
                </c:pt>
                <c:pt idx="20">
                  <c:v>256</c:v>
                </c:pt>
                <c:pt idx="21">
                  <c:v>153.44999999999999</c:v>
                </c:pt>
                <c:pt idx="22">
                  <c:v>261</c:v>
                </c:pt>
                <c:pt idx="23">
                  <c:v>191</c:v>
                </c:pt>
                <c:pt idx="24">
                  <c:v>807.5</c:v>
                </c:pt>
                <c:pt idx="25">
                  <c:v>402.95</c:v>
                </c:pt>
                <c:pt idx="26">
                  <c:v>148.77000000000001</c:v>
                </c:pt>
                <c:pt idx="27">
                  <c:v>230</c:v>
                </c:pt>
                <c:pt idx="28">
                  <c:v>129</c:v>
                </c:pt>
                <c:pt idx="29">
                  <c:v>219.92000000000002</c:v>
                </c:pt>
                <c:pt idx="30">
                  <c:v>130.97</c:v>
                </c:pt>
                <c:pt idx="31">
                  <c:v>254</c:v>
                </c:pt>
                <c:pt idx="32">
                  <c:v>304</c:v>
                </c:pt>
                <c:pt idx="33">
                  <c:v>322.81</c:v>
                </c:pt>
                <c:pt idx="34">
                  <c:v>157</c:v>
                </c:pt>
                <c:pt idx="35">
                  <c:v>168.5</c:v>
                </c:pt>
                <c:pt idx="36">
                  <c:v>158.78</c:v>
                </c:pt>
                <c:pt idx="37">
                  <c:v>200</c:v>
                </c:pt>
                <c:pt idx="38">
                  <c:v>195.42</c:v>
                </c:pt>
                <c:pt idx="39">
                  <c:v>183</c:v>
                </c:pt>
                <c:pt idx="40">
                  <c:v>281.93</c:v>
                </c:pt>
                <c:pt idx="41">
                  <c:v>253.9</c:v>
                </c:pt>
                <c:pt idx="42">
                  <c:v>2996</c:v>
                </c:pt>
                <c:pt idx="43">
                  <c:v>153</c:v>
                </c:pt>
                <c:pt idx="44">
                  <c:v>283.89</c:v>
                </c:pt>
                <c:pt idx="45">
                  <c:v>450</c:v>
                </c:pt>
                <c:pt idx="46">
                  <c:v>4998</c:v>
                </c:pt>
                <c:pt idx="47">
                  <c:v>376.87</c:v>
                </c:pt>
                <c:pt idx="48">
                  <c:v>2460</c:v>
                </c:pt>
                <c:pt idx="49">
                  <c:v>405.38</c:v>
                </c:pt>
                <c:pt idx="50">
                  <c:v>634</c:v>
                </c:pt>
                <c:pt idx="51">
                  <c:v>352.53000000000003</c:v>
                </c:pt>
              </c:numCache>
            </c:numRef>
          </c:val>
          <c:smooth val="0"/>
          <c:extLst>
            <c:ext xmlns:c16="http://schemas.microsoft.com/office/drawing/2014/chart" uri="{C3380CC4-5D6E-409C-BE32-E72D297353CC}">
              <c16:uniqueId val="{00000008-5E38-4689-B6FA-165BB6D66F19}"/>
            </c:ext>
          </c:extLst>
        </c:ser>
        <c:ser>
          <c:idx val="9"/>
          <c:order val="9"/>
          <c:tx>
            <c:strRef>
              <c:f>Reg!$R$112</c:f>
              <c:strCache>
                <c:ptCount val="1"/>
                <c:pt idx="0">
                  <c:v>2022</c:v>
                </c:pt>
              </c:strCache>
            </c:strRef>
          </c:tx>
          <c:spPr>
            <a:ln w="19050" cap="rnd">
              <a:solidFill>
                <a:srgbClr val="4545CF"/>
              </a:solidFill>
              <a:round/>
            </a:ln>
            <a:effectLst/>
          </c:spPr>
          <c:marker>
            <c:symbol val="none"/>
          </c:marker>
          <c:cat>
            <c:numRef>
              <c:f>Reg!$H$113:$H$164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Reg!$R$113:$R$164</c:f>
              <c:numCache>
                <c:formatCode>General</c:formatCode>
                <c:ptCount val="52"/>
                <c:pt idx="0">
                  <c:v>668</c:v>
                </c:pt>
                <c:pt idx="1">
                  <c:v>397.11</c:v>
                </c:pt>
                <c:pt idx="2">
                  <c:v>290</c:v>
                </c:pt>
                <c:pt idx="3">
                  <c:v>395.99</c:v>
                </c:pt>
                <c:pt idx="4">
                  <c:v>3504</c:v>
                </c:pt>
                <c:pt idx="5">
                  <c:v>200.5</c:v>
                </c:pt>
                <c:pt idx="6">
                  <c:v>176</c:v>
                </c:pt>
                <c:pt idx="7">
                  <c:v>755</c:v>
                </c:pt>
                <c:pt idx="8">
                  <c:v>510.84</c:v>
                </c:pt>
                <c:pt idx="9">
                  <c:v>643.62</c:v>
                </c:pt>
                <c:pt idx="10">
                  <c:v>300</c:v>
                </c:pt>
                <c:pt idx="11">
                  <c:v>306</c:v>
                </c:pt>
                <c:pt idx="12">
                  <c:v>316.56</c:v>
                </c:pt>
                <c:pt idx="13">
                  <c:v>313</c:v>
                </c:pt>
                <c:pt idx="14">
                  <c:v>707</c:v>
                </c:pt>
                <c:pt idx="15">
                  <c:v>201</c:v>
                </c:pt>
                <c:pt idx="16">
                  <c:v>599.32000000000005</c:v>
                </c:pt>
                <c:pt idx="17">
                  <c:v>295.87</c:v>
                </c:pt>
                <c:pt idx="18">
                  <c:v>401.5</c:v>
                </c:pt>
                <c:pt idx="19">
                  <c:v>501.96000000000004</c:v>
                </c:pt>
                <c:pt idx="20">
                  <c:v>401</c:v>
                </c:pt>
                <c:pt idx="21">
                  <c:v>700</c:v>
                </c:pt>
                <c:pt idx="22">
                  <c:v>1303</c:v>
                </c:pt>
                <c:pt idx="23">
                  <c:v>385.62</c:v>
                </c:pt>
                <c:pt idx="24">
                  <c:v>673.98</c:v>
                </c:pt>
                <c:pt idx="25">
                  <c:v>504.56</c:v>
                </c:pt>
                <c:pt idx="26">
                  <c:v>486.08</c:v>
                </c:pt>
                <c:pt idx="27">
                  <c:v>1001.5</c:v>
                </c:pt>
                <c:pt idx="28">
                  <c:v>1000</c:v>
                </c:pt>
                <c:pt idx="29">
                  <c:v>382</c:v>
                </c:pt>
                <c:pt idx="30">
                  <c:v>644</c:v>
                </c:pt>
                <c:pt idx="31">
                  <c:v>881.14</c:v>
                </c:pt>
                <c:pt idx="32">
                  <c:v>5012.1899999999996</c:v>
                </c:pt>
                <c:pt idx="33">
                  <c:v>835</c:v>
                </c:pt>
                <c:pt idx="34">
                  <c:v>808.69</c:v>
                </c:pt>
                <c:pt idx="35">
                  <c:v>4858.33</c:v>
                </c:pt>
                <c:pt idx="36">
                  <c:v>462.97</c:v>
                </c:pt>
                <c:pt idx="37">
                  <c:v>3555</c:v>
                </c:pt>
                <c:pt idx="38">
                  <c:v>583.18000000000006</c:v>
                </c:pt>
                <c:pt idx="39">
                  <c:v>530</c:v>
                </c:pt>
                <c:pt idx="40">
                  <c:v>311.51</c:v>
                </c:pt>
                <c:pt idx="41">
                  <c:v>398.2</c:v>
                </c:pt>
                <c:pt idx="42">
                  <c:v>381.83</c:v>
                </c:pt>
                <c:pt idx="43">
                  <c:v>392</c:v>
                </c:pt>
                <c:pt idx="44">
                  <c:v>399</c:v>
                </c:pt>
                <c:pt idx="45">
                  <c:v>699</c:v>
                </c:pt>
                <c:pt idx="46">
                  <c:v>910</c:v>
                </c:pt>
                <c:pt idx="47">
                  <c:v>545</c:v>
                </c:pt>
                <c:pt idx="48">
                  <c:v>840</c:v>
                </c:pt>
                <c:pt idx="49">
                  <c:v>656.19</c:v>
                </c:pt>
                <c:pt idx="50">
                  <c:v>330</c:v>
                </c:pt>
                <c:pt idx="51">
                  <c:v>457.61</c:v>
                </c:pt>
              </c:numCache>
            </c:numRef>
          </c:val>
          <c:smooth val="0"/>
          <c:extLst>
            <c:ext xmlns:c16="http://schemas.microsoft.com/office/drawing/2014/chart" uri="{C3380CC4-5D6E-409C-BE32-E72D297353CC}">
              <c16:uniqueId val="{00000009-5E38-4689-B6FA-165BB6D66F19}"/>
            </c:ext>
          </c:extLst>
        </c:ser>
        <c:ser>
          <c:idx val="10"/>
          <c:order val="10"/>
          <c:tx>
            <c:strRef>
              <c:f>Reg!$S$112</c:f>
              <c:strCache>
                <c:ptCount val="1"/>
                <c:pt idx="0">
                  <c:v>2023</c:v>
                </c:pt>
              </c:strCache>
            </c:strRef>
          </c:tx>
          <c:spPr>
            <a:ln w="19050" cap="rnd">
              <a:solidFill>
                <a:srgbClr val="00ECD1"/>
              </a:solidFill>
              <a:round/>
            </a:ln>
            <a:effectLst/>
          </c:spPr>
          <c:marker>
            <c:symbol val="none"/>
          </c:marker>
          <c:cat>
            <c:numRef>
              <c:f>Reg!$H$113:$H$164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Reg!$S$113:$S$164</c:f>
              <c:numCache>
                <c:formatCode>General</c:formatCode>
                <c:ptCount val="52"/>
                <c:pt idx="0">
                  <c:v>245.84</c:v>
                </c:pt>
                <c:pt idx="1">
                  <c:v>174</c:v>
                </c:pt>
                <c:pt idx="2">
                  <c:v>295.5</c:v>
                </c:pt>
                <c:pt idx="3">
                  <c:v>347</c:v>
                </c:pt>
                <c:pt idx="4">
                  <c:v>1006</c:v>
                </c:pt>
                <c:pt idx="5">
                  <c:v>402.5</c:v>
                </c:pt>
                <c:pt idx="6">
                  <c:v>297</c:v>
                </c:pt>
                <c:pt idx="7">
                  <c:v>483</c:v>
                </c:pt>
                <c:pt idx="8">
                  <c:v>3002.6</c:v>
                </c:pt>
                <c:pt idx="9">
                  <c:v>367.21</c:v>
                </c:pt>
                <c:pt idx="10">
                  <c:v>550</c:v>
                </c:pt>
                <c:pt idx="11">
                  <c:v>170</c:v>
                </c:pt>
                <c:pt idx="12">
                  <c:v>615</c:v>
                </c:pt>
                <c:pt idx="13">
                  <c:v>374.78999999999996</c:v>
                </c:pt>
                <c:pt idx="14">
                  <c:v>2316</c:v>
                </c:pt>
                <c:pt idx="15">
                  <c:v>171.98</c:v>
                </c:pt>
                <c:pt idx="16">
                  <c:v>276</c:v>
                </c:pt>
                <c:pt idx="17">
                  <c:v>1130</c:v>
                </c:pt>
                <c:pt idx="18">
                  <c:v>228.51999999999998</c:v>
                </c:pt>
                <c:pt idx="19">
                  <c:v>320</c:v>
                </c:pt>
                <c:pt idx="20">
                  <c:v>286</c:v>
                </c:pt>
                <c:pt idx="21">
                  <c:v>123.46</c:v>
                </c:pt>
                <c:pt idx="22">
                  <c:v>598.65</c:v>
                </c:pt>
                <c:pt idx="23">
                  <c:v>1077.8400000000001</c:v>
                </c:pt>
                <c:pt idx="24">
                  <c:v>138.38999999999999</c:v>
                </c:pt>
                <c:pt idx="25">
                  <c:v>366.37</c:v>
                </c:pt>
                <c:pt idx="26">
                  <c:v>98</c:v>
                </c:pt>
                <c:pt idx="27">
                  <c:v>166.51</c:v>
                </c:pt>
                <c:pt idx="28">
                  <c:v>45.59</c:v>
                </c:pt>
                <c:pt idx="29">
                  <c:v>40.18</c:v>
                </c:pt>
                <c:pt idx="30">
                  <c:v>119.38</c:v>
                </c:pt>
                <c:pt idx="31">
                  <c:v>210</c:v>
                </c:pt>
                <c:pt idx="32">
                  <c:v>1000</c:v>
                </c:pt>
                <c:pt idx="33">
                  <c:v>546.95000000000005</c:v>
                </c:pt>
                <c:pt idx="34">
                  <c:v>3025</c:v>
                </c:pt>
                <c:pt idx="35">
                  <c:v>1748</c:v>
                </c:pt>
                <c:pt idx="36">
                  <c:v>420</c:v>
                </c:pt>
                <c:pt idx="37">
                  <c:v>356.5</c:v>
                </c:pt>
                <c:pt idx="38">
                  <c:v>206</c:v>
                </c:pt>
                <c:pt idx="39">
                  <c:v>1014</c:v>
                </c:pt>
                <c:pt idx="40">
                  <c:v>310.39</c:v>
                </c:pt>
                <c:pt idx="41">
                  <c:v>206.13</c:v>
                </c:pt>
                <c:pt idx="42">
                  <c:v>248.82</c:v>
                </c:pt>
                <c:pt idx="43">
                  <c:v>584.23</c:v>
                </c:pt>
                <c:pt idx="44">
                  <c:v>171.5</c:v>
                </c:pt>
                <c:pt idx="45">
                  <c:v>298</c:v>
                </c:pt>
                <c:pt idx="46">
                  <c:v>1500</c:v>
                </c:pt>
                <c:pt idx="47">
                  <c:v>530.47</c:v>
                </c:pt>
                <c:pt idx="48">
                  <c:v>2955.01</c:v>
                </c:pt>
                <c:pt idx="49">
                  <c:v>506</c:v>
                </c:pt>
                <c:pt idx="50">
                  <c:v>243</c:v>
                </c:pt>
                <c:pt idx="51">
                  <c:v>135</c:v>
                </c:pt>
              </c:numCache>
            </c:numRef>
          </c:val>
          <c:smooth val="0"/>
          <c:extLst>
            <c:ext xmlns:c16="http://schemas.microsoft.com/office/drawing/2014/chart" uri="{C3380CC4-5D6E-409C-BE32-E72D297353CC}">
              <c16:uniqueId val="{0000000A-5E38-4689-B6FA-165BB6D66F19}"/>
            </c:ext>
          </c:extLst>
        </c:ser>
        <c:ser>
          <c:idx val="11"/>
          <c:order val="11"/>
          <c:tx>
            <c:strRef>
              <c:f>Reg!$T$112</c:f>
              <c:strCache>
                <c:ptCount val="1"/>
                <c:pt idx="0">
                  <c:v>2024</c:v>
                </c:pt>
              </c:strCache>
            </c:strRef>
          </c:tx>
          <c:spPr>
            <a:ln w="28575" cap="rnd">
              <a:solidFill>
                <a:schemeClr val="accent6">
                  <a:lumMod val="60000"/>
                </a:schemeClr>
              </a:solidFill>
              <a:round/>
            </a:ln>
            <a:effectLst/>
          </c:spPr>
          <c:marker>
            <c:symbol val="none"/>
          </c:marker>
          <c:cat>
            <c:numRef>
              <c:f>Reg!$H$113:$H$164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Reg!$T$113:$T$164</c:f>
              <c:numCache>
                <c:formatCode>General</c:formatCode>
                <c:ptCount val="52"/>
                <c:pt idx="0">
                  <c:v>2978.77</c:v>
                </c:pt>
                <c:pt idx="1">
                  <c:v>1211.1400000000001</c:v>
                </c:pt>
                <c:pt idx="2">
                  <c:v>519.97</c:v>
                </c:pt>
                <c:pt idx="3">
                  <c:v>506</c:v>
                </c:pt>
                <c:pt idx="4">
                  <c:v>107.75999999999999</c:v>
                </c:pt>
                <c:pt idx="5">
                  <c:v>317.92</c:v>
                </c:pt>
                <c:pt idx="6">
                  <c:v>205</c:v>
                </c:pt>
                <c:pt idx="7">
                  <c:v>160</c:v>
                </c:pt>
                <c:pt idx="8">
                  <c:v>500.02</c:v>
                </c:pt>
                <c:pt idx="9">
                  <c:v>365</c:v>
                </c:pt>
                <c:pt idx="10">
                  <c:v>160</c:v>
                </c:pt>
                <c:pt idx="11">
                  <c:v>305</c:v>
                </c:pt>
                <c:pt idx="12">
                  <c:v>200.74</c:v>
                </c:pt>
                <c:pt idx="13">
                  <c:v>269.96000000000004</c:v>
                </c:pt>
                <c:pt idx="14">
                  <c:v>213</c:v>
                </c:pt>
                <c:pt idx="15">
                  <c:v>201.73</c:v>
                </c:pt>
                <c:pt idx="16">
                  <c:v>399</c:v>
                </c:pt>
                <c:pt idx="17">
                  <c:v>470</c:v>
                </c:pt>
                <c:pt idx="18">
                  <c:v>763</c:v>
                </c:pt>
                <c:pt idx="19">
                  <c:v>560</c:v>
                </c:pt>
                <c:pt idx="20">
                  <c:v>115</c:v>
                </c:pt>
                <c:pt idx="21">
                  <c:v>3035</c:v>
                </c:pt>
                <c:pt idx="22">
                  <c:v>3020.45</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smooth val="0"/>
          <c:extLst>
            <c:ext xmlns:c16="http://schemas.microsoft.com/office/drawing/2014/chart" uri="{C3380CC4-5D6E-409C-BE32-E72D297353CC}">
              <c16:uniqueId val="{0000000B-5E38-4689-B6FA-165BB6D66F19}"/>
            </c:ext>
          </c:extLst>
        </c:ser>
        <c:dLbls>
          <c:showLegendKey val="0"/>
          <c:showVal val="0"/>
          <c:showCatName val="0"/>
          <c:showSerName val="0"/>
          <c:showPercent val="0"/>
          <c:showBubbleSize val="0"/>
        </c:dLbls>
        <c:smooth val="0"/>
        <c:axId val="435565960"/>
        <c:axId val="435559480"/>
        <c:extLst/>
      </c:lineChart>
      <c:catAx>
        <c:axId val="435565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59480"/>
        <c:crosses val="autoZero"/>
        <c:auto val="1"/>
        <c:lblAlgn val="ctr"/>
        <c:lblOffset val="100"/>
        <c:tickLblSkip val="2"/>
        <c:noMultiLvlLbl val="0"/>
      </c:catAx>
      <c:valAx>
        <c:axId val="43555948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65960"/>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solidFill>
                  <a:srgbClr val="3D3D3D"/>
                </a:solidFill>
              </a:rPr>
              <a:t>How man</a:t>
            </a:r>
            <a:r>
              <a:rPr lang="en-GB" b="1" baseline="0" dirty="0">
                <a:solidFill>
                  <a:srgbClr val="3D3D3D"/>
                </a:solidFill>
              </a:rPr>
              <a:t>y weeks saw this difference above 500 €/MWh?</a:t>
            </a:r>
            <a:endParaRPr lang="en-GB" b="1" dirty="0">
              <a:solidFill>
                <a:srgbClr val="3D3D3D"/>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spPr>
            <a:ln w="28575" cap="rnd">
              <a:solidFill>
                <a:srgbClr val="FF5D64"/>
              </a:solidFill>
              <a:round/>
            </a:ln>
            <a:effectLst/>
          </c:spPr>
          <c:marker>
            <c:symbol val="none"/>
          </c:marker>
          <c:cat>
            <c:numRef>
              <c:f>Reg!$I$166:$T$166</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Reg!$I$167:$T$167</c:f>
              <c:numCache>
                <c:formatCode>General</c:formatCode>
                <c:ptCount val="12"/>
                <c:pt idx="0">
                  <c:v>1</c:v>
                </c:pt>
                <c:pt idx="1">
                  <c:v>0</c:v>
                </c:pt>
                <c:pt idx="2">
                  <c:v>4</c:v>
                </c:pt>
                <c:pt idx="3">
                  <c:v>2</c:v>
                </c:pt>
                <c:pt idx="4">
                  <c:v>3</c:v>
                </c:pt>
                <c:pt idx="5">
                  <c:v>2</c:v>
                </c:pt>
                <c:pt idx="6">
                  <c:v>4</c:v>
                </c:pt>
                <c:pt idx="7">
                  <c:v>4</c:v>
                </c:pt>
                <c:pt idx="8">
                  <c:v>7</c:v>
                </c:pt>
                <c:pt idx="9">
                  <c:v>28</c:v>
                </c:pt>
                <c:pt idx="10">
                  <c:v>18</c:v>
                </c:pt>
                <c:pt idx="11">
                  <c:v>9</c:v>
                </c:pt>
              </c:numCache>
            </c:numRef>
          </c:val>
          <c:smooth val="0"/>
          <c:extLst>
            <c:ext xmlns:c16="http://schemas.microsoft.com/office/drawing/2014/chart" uri="{C3380CC4-5D6E-409C-BE32-E72D297353CC}">
              <c16:uniqueId val="{00000000-CD41-45B0-8745-AFD71098DBBC}"/>
            </c:ext>
          </c:extLst>
        </c:ser>
        <c:dLbls>
          <c:showLegendKey val="0"/>
          <c:showVal val="0"/>
          <c:showCatName val="0"/>
          <c:showSerName val="0"/>
          <c:showPercent val="0"/>
          <c:showBubbleSize val="0"/>
        </c:dLbls>
        <c:smooth val="0"/>
        <c:axId val="1587654448"/>
        <c:axId val="1587662008"/>
      </c:lineChart>
      <c:catAx>
        <c:axId val="158765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7662008"/>
        <c:crosses val="autoZero"/>
        <c:auto val="1"/>
        <c:lblAlgn val="ctr"/>
        <c:lblOffset val="100"/>
        <c:noMultiLvlLbl val="0"/>
      </c:catAx>
      <c:valAx>
        <c:axId val="1587662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7654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3D3D3D"/>
                </a:solidFill>
                <a:latin typeface="Verdana" panose="020B0604030504040204" pitchFamily="34" charset="0"/>
                <a:ea typeface="Verdana" panose="020B0604030504040204" pitchFamily="34" charset="0"/>
                <a:cs typeface="+mn-cs"/>
              </a:defRPr>
            </a:pPr>
            <a:r>
              <a:rPr lang="en-GB" sz="1400" b="1" dirty="0"/>
              <a:t>Nordic wind power capacity</a:t>
            </a:r>
          </a:p>
        </c:rich>
      </c:tx>
      <c:overlay val="0"/>
      <c:spPr>
        <a:noFill/>
        <a:ln>
          <a:noFill/>
        </a:ln>
        <a:effectLst/>
      </c:spPr>
      <c:txPr>
        <a:bodyPr rot="0" spcFirstLastPara="1" vertOverflow="ellipsis" vert="horz" wrap="square" anchor="ctr" anchorCtr="1"/>
        <a:lstStyle/>
        <a:p>
          <a:pPr>
            <a:defRPr sz="960" b="0" i="0" u="none" strike="noStrike" kern="1200" spc="0" baseline="0">
              <a:solidFill>
                <a:srgbClr val="3D3D3D"/>
              </a:solidFill>
              <a:latin typeface="Verdana" panose="020B0604030504040204" pitchFamily="34" charset="0"/>
              <a:ea typeface="Verdana" panose="020B0604030504040204" pitchFamily="34" charset="0"/>
              <a:cs typeface="+mn-cs"/>
            </a:defRPr>
          </a:pPr>
          <a:endParaRPr lang="en-US"/>
        </a:p>
      </c:txPr>
    </c:title>
    <c:autoTitleDeleted val="0"/>
    <c:plotArea>
      <c:layout/>
      <c:lineChart>
        <c:grouping val="standard"/>
        <c:varyColors val="0"/>
        <c:ser>
          <c:idx val="0"/>
          <c:order val="0"/>
          <c:tx>
            <c:strRef>
              <c:f>'Nordic graphs'!$B$2</c:f>
              <c:strCache>
                <c:ptCount val="1"/>
                <c:pt idx="0">
                  <c:v>FI</c:v>
                </c:pt>
              </c:strCache>
            </c:strRef>
          </c:tx>
          <c:spPr>
            <a:ln w="19050" cap="rnd">
              <a:solidFill>
                <a:srgbClr val="4545CF"/>
              </a:solidFill>
              <a:round/>
            </a:ln>
            <a:effectLst/>
          </c:spPr>
          <c:marker>
            <c:symbol val="none"/>
          </c:marker>
          <c:cat>
            <c:numRef>
              <c:f>'Nordic graphs'!$A$3:$A$15</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graphs'!$B$3:$B$15</c:f>
              <c:numCache>
                <c:formatCode>General</c:formatCode>
                <c:ptCount val="13"/>
                <c:pt idx="0">
                  <c:v>1533</c:v>
                </c:pt>
                <c:pt idx="1">
                  <c:v>2044</c:v>
                </c:pt>
                <c:pt idx="2">
                  <c:v>2041</c:v>
                </c:pt>
                <c:pt idx="3">
                  <c:v>2284</c:v>
                </c:pt>
                <c:pt idx="4">
                  <c:v>2586</c:v>
                </c:pt>
                <c:pt idx="5">
                  <c:v>3257</c:v>
                </c:pt>
                <c:pt idx="6">
                  <c:v>5677</c:v>
                </c:pt>
                <c:pt idx="7">
                  <c:v>6944</c:v>
                </c:pt>
              </c:numCache>
            </c:numRef>
          </c:val>
          <c:smooth val="0"/>
          <c:extLst>
            <c:ext xmlns:c16="http://schemas.microsoft.com/office/drawing/2014/chart" uri="{C3380CC4-5D6E-409C-BE32-E72D297353CC}">
              <c16:uniqueId val="{00000000-6BDE-4E6A-BCE6-8A2120345FCD}"/>
            </c:ext>
          </c:extLst>
        </c:ser>
        <c:ser>
          <c:idx val="1"/>
          <c:order val="1"/>
          <c:tx>
            <c:strRef>
              <c:f>'Nordic graphs'!$C$2</c:f>
              <c:strCache>
                <c:ptCount val="1"/>
                <c:pt idx="0">
                  <c:v>FI forecast</c:v>
                </c:pt>
              </c:strCache>
            </c:strRef>
          </c:tx>
          <c:spPr>
            <a:ln w="19050" cap="rnd">
              <a:solidFill>
                <a:srgbClr val="4545CF"/>
              </a:solidFill>
              <a:prstDash val="dash"/>
              <a:round/>
            </a:ln>
            <a:effectLst/>
          </c:spPr>
          <c:marker>
            <c:symbol val="none"/>
          </c:marker>
          <c:cat>
            <c:numRef>
              <c:f>'Nordic graphs'!$A$3:$A$15</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graphs'!$C$3:$C$15</c:f>
              <c:numCache>
                <c:formatCode>General</c:formatCode>
                <c:ptCount val="13"/>
                <c:pt idx="8">
                  <c:v>8000</c:v>
                </c:pt>
                <c:pt idx="9">
                  <c:v>9200</c:v>
                </c:pt>
                <c:pt idx="10">
                  <c:v>10200</c:v>
                </c:pt>
                <c:pt idx="11">
                  <c:v>11200</c:v>
                </c:pt>
                <c:pt idx="12">
                  <c:v>12500</c:v>
                </c:pt>
              </c:numCache>
            </c:numRef>
          </c:val>
          <c:smooth val="0"/>
          <c:extLst>
            <c:ext xmlns:c16="http://schemas.microsoft.com/office/drawing/2014/chart" uri="{C3380CC4-5D6E-409C-BE32-E72D297353CC}">
              <c16:uniqueId val="{00000001-6BDE-4E6A-BCE6-8A2120345FCD}"/>
            </c:ext>
          </c:extLst>
        </c:ser>
        <c:ser>
          <c:idx val="2"/>
          <c:order val="2"/>
          <c:tx>
            <c:strRef>
              <c:f>'Nordic graphs'!$D$2</c:f>
              <c:strCache>
                <c:ptCount val="1"/>
                <c:pt idx="0">
                  <c:v>SE</c:v>
                </c:pt>
              </c:strCache>
            </c:strRef>
          </c:tx>
          <c:spPr>
            <a:ln w="19050" cap="rnd">
              <a:solidFill>
                <a:schemeClr val="accent4"/>
              </a:solidFill>
              <a:round/>
            </a:ln>
            <a:effectLst/>
          </c:spPr>
          <c:marker>
            <c:symbol val="none"/>
          </c:marker>
          <c:cat>
            <c:numRef>
              <c:f>'Nordic graphs'!$A$3:$A$15</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graphs'!$D$3:$D$15</c:f>
              <c:numCache>
                <c:formatCode>0</c:formatCode>
                <c:ptCount val="13"/>
                <c:pt idx="0">
                  <c:v>6434</c:v>
                </c:pt>
                <c:pt idx="1">
                  <c:v>6611</c:v>
                </c:pt>
                <c:pt idx="2">
                  <c:v>7300</c:v>
                </c:pt>
                <c:pt idx="3">
                  <c:v>8681</c:v>
                </c:pt>
                <c:pt idx="4">
                  <c:v>10082</c:v>
                </c:pt>
                <c:pt idx="5">
                  <c:v>12116</c:v>
                </c:pt>
                <c:pt idx="6">
                  <c:v>14278</c:v>
                </c:pt>
                <c:pt idx="7">
                  <c:v>16252</c:v>
                </c:pt>
              </c:numCache>
            </c:numRef>
          </c:val>
          <c:smooth val="0"/>
          <c:extLst>
            <c:ext xmlns:c16="http://schemas.microsoft.com/office/drawing/2014/chart" uri="{C3380CC4-5D6E-409C-BE32-E72D297353CC}">
              <c16:uniqueId val="{00000002-6BDE-4E6A-BCE6-8A2120345FCD}"/>
            </c:ext>
          </c:extLst>
        </c:ser>
        <c:ser>
          <c:idx val="3"/>
          <c:order val="3"/>
          <c:tx>
            <c:strRef>
              <c:f>'Nordic graphs'!$E$2</c:f>
              <c:strCache>
                <c:ptCount val="1"/>
                <c:pt idx="0">
                  <c:v>SE forecast</c:v>
                </c:pt>
              </c:strCache>
            </c:strRef>
          </c:tx>
          <c:spPr>
            <a:ln w="19050" cap="rnd">
              <a:solidFill>
                <a:srgbClr val="FFED57"/>
              </a:solidFill>
              <a:prstDash val="dash"/>
              <a:round/>
            </a:ln>
            <a:effectLst/>
          </c:spPr>
          <c:marker>
            <c:symbol val="none"/>
          </c:marker>
          <c:cat>
            <c:numRef>
              <c:f>'Nordic graphs'!$A$3:$A$15</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graphs'!$E$3:$E$15</c:f>
              <c:numCache>
                <c:formatCode>General</c:formatCode>
                <c:ptCount val="13"/>
                <c:pt idx="8" formatCode="0">
                  <c:v>17217</c:v>
                </c:pt>
                <c:pt idx="9" formatCode="0">
                  <c:v>18291</c:v>
                </c:pt>
                <c:pt idx="10" formatCode="0">
                  <c:v>19716</c:v>
                </c:pt>
                <c:pt idx="11" formatCode="0">
                  <c:v>20600</c:v>
                </c:pt>
                <c:pt idx="12" formatCode="0">
                  <c:v>21750</c:v>
                </c:pt>
              </c:numCache>
            </c:numRef>
          </c:val>
          <c:smooth val="0"/>
          <c:extLst>
            <c:ext xmlns:c16="http://schemas.microsoft.com/office/drawing/2014/chart" uri="{C3380CC4-5D6E-409C-BE32-E72D297353CC}">
              <c16:uniqueId val="{00000003-6BDE-4E6A-BCE6-8A2120345FCD}"/>
            </c:ext>
          </c:extLst>
        </c:ser>
        <c:ser>
          <c:idx val="4"/>
          <c:order val="4"/>
          <c:tx>
            <c:strRef>
              <c:f>'Nordic graphs'!$F$2</c:f>
              <c:strCache>
                <c:ptCount val="1"/>
                <c:pt idx="0">
                  <c:v>NO</c:v>
                </c:pt>
              </c:strCache>
            </c:strRef>
          </c:tx>
          <c:spPr>
            <a:ln w="19050" cap="rnd">
              <a:solidFill>
                <a:srgbClr val="00ECD1"/>
              </a:solidFill>
              <a:round/>
            </a:ln>
            <a:effectLst/>
          </c:spPr>
          <c:marker>
            <c:symbol val="none"/>
          </c:marker>
          <c:cat>
            <c:numRef>
              <c:f>'Nordic graphs'!$A$3:$A$15</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graphs'!$F$3:$F$15</c:f>
              <c:numCache>
                <c:formatCode>0</c:formatCode>
                <c:ptCount val="13"/>
                <c:pt idx="0">
                  <c:v>920</c:v>
                </c:pt>
                <c:pt idx="1">
                  <c:v>1244</c:v>
                </c:pt>
                <c:pt idx="2">
                  <c:v>1711</c:v>
                </c:pt>
                <c:pt idx="3">
                  <c:v>2918</c:v>
                </c:pt>
                <c:pt idx="4">
                  <c:v>3977</c:v>
                </c:pt>
                <c:pt idx="5">
                  <c:v>5065</c:v>
                </c:pt>
                <c:pt idx="6">
                  <c:v>5079</c:v>
                </c:pt>
                <c:pt idx="7">
                  <c:v>5083</c:v>
                </c:pt>
              </c:numCache>
            </c:numRef>
          </c:val>
          <c:smooth val="0"/>
          <c:extLst>
            <c:ext xmlns:c16="http://schemas.microsoft.com/office/drawing/2014/chart" uri="{C3380CC4-5D6E-409C-BE32-E72D297353CC}">
              <c16:uniqueId val="{00000004-6BDE-4E6A-BCE6-8A2120345FCD}"/>
            </c:ext>
          </c:extLst>
        </c:ser>
        <c:ser>
          <c:idx val="5"/>
          <c:order val="5"/>
          <c:tx>
            <c:strRef>
              <c:f>'Nordic graphs'!$G$2</c:f>
              <c:strCache>
                <c:ptCount val="1"/>
                <c:pt idx="0">
                  <c:v>NO forecast</c:v>
                </c:pt>
              </c:strCache>
            </c:strRef>
          </c:tx>
          <c:spPr>
            <a:ln w="19050" cap="rnd">
              <a:solidFill>
                <a:srgbClr val="00ECD1"/>
              </a:solidFill>
              <a:prstDash val="dash"/>
              <a:round/>
            </a:ln>
            <a:effectLst/>
          </c:spPr>
          <c:marker>
            <c:symbol val="none"/>
          </c:marker>
          <c:cat>
            <c:numRef>
              <c:f>'Nordic graphs'!$A$3:$A$15</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graphs'!$G$3:$G$15</c:f>
              <c:numCache>
                <c:formatCode>General</c:formatCode>
                <c:ptCount val="13"/>
                <c:pt idx="8" formatCode="0">
                  <c:v>5083</c:v>
                </c:pt>
                <c:pt idx="9" formatCode="0">
                  <c:v>5083</c:v>
                </c:pt>
                <c:pt idx="10" formatCode="0">
                  <c:v>5083</c:v>
                </c:pt>
                <c:pt idx="11" formatCode="0">
                  <c:v>5106</c:v>
                </c:pt>
                <c:pt idx="12" formatCode="0">
                  <c:v>5197</c:v>
                </c:pt>
              </c:numCache>
            </c:numRef>
          </c:val>
          <c:smooth val="0"/>
          <c:extLst>
            <c:ext xmlns:c16="http://schemas.microsoft.com/office/drawing/2014/chart" uri="{C3380CC4-5D6E-409C-BE32-E72D297353CC}">
              <c16:uniqueId val="{00000005-6BDE-4E6A-BCE6-8A2120345FCD}"/>
            </c:ext>
          </c:extLst>
        </c:ser>
        <c:ser>
          <c:idx val="6"/>
          <c:order val="6"/>
          <c:tx>
            <c:strRef>
              <c:f>'Nordic graphs'!$H$2</c:f>
              <c:strCache>
                <c:ptCount val="1"/>
                <c:pt idx="0">
                  <c:v>DK</c:v>
                </c:pt>
              </c:strCache>
            </c:strRef>
          </c:tx>
          <c:spPr>
            <a:ln w="19050" cap="rnd">
              <a:solidFill>
                <a:srgbClr val="FF5D64"/>
              </a:solidFill>
              <a:round/>
            </a:ln>
            <a:effectLst/>
          </c:spPr>
          <c:marker>
            <c:symbol val="none"/>
          </c:marker>
          <c:cat>
            <c:numRef>
              <c:f>'Nordic graphs'!$A$3:$A$15</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graphs'!$H$3:$H$15</c:f>
              <c:numCache>
                <c:formatCode>General</c:formatCode>
                <c:ptCount val="13"/>
                <c:pt idx="0">
                  <c:v>5249</c:v>
                </c:pt>
                <c:pt idx="1">
                  <c:v>5493</c:v>
                </c:pt>
                <c:pt idx="2">
                  <c:v>6118</c:v>
                </c:pt>
                <c:pt idx="3">
                  <c:v>6106</c:v>
                </c:pt>
                <c:pt idx="4">
                  <c:v>6320</c:v>
                </c:pt>
                <c:pt idx="5">
                  <c:v>7008</c:v>
                </c:pt>
                <c:pt idx="6">
                  <c:v>7104</c:v>
                </c:pt>
                <c:pt idx="7">
                  <c:v>7281</c:v>
                </c:pt>
              </c:numCache>
            </c:numRef>
          </c:val>
          <c:smooth val="0"/>
          <c:extLst>
            <c:ext xmlns:c16="http://schemas.microsoft.com/office/drawing/2014/chart" uri="{C3380CC4-5D6E-409C-BE32-E72D297353CC}">
              <c16:uniqueId val="{00000006-6BDE-4E6A-BCE6-8A2120345FCD}"/>
            </c:ext>
          </c:extLst>
        </c:ser>
        <c:ser>
          <c:idx val="7"/>
          <c:order val="7"/>
          <c:tx>
            <c:strRef>
              <c:f>'Nordic graphs'!$I$2</c:f>
              <c:strCache>
                <c:ptCount val="1"/>
                <c:pt idx="0">
                  <c:v>DK forecast</c:v>
                </c:pt>
              </c:strCache>
            </c:strRef>
          </c:tx>
          <c:spPr>
            <a:ln w="19050" cap="rnd">
              <a:solidFill>
                <a:srgbClr val="FF5D64"/>
              </a:solidFill>
              <a:prstDash val="dash"/>
              <a:round/>
            </a:ln>
            <a:effectLst/>
          </c:spPr>
          <c:marker>
            <c:symbol val="none"/>
          </c:marker>
          <c:cat>
            <c:numRef>
              <c:f>'Nordic graphs'!$A$3:$A$15</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graphs'!$I$3:$I$15</c:f>
              <c:numCache>
                <c:formatCode>General</c:formatCode>
                <c:ptCount val="13"/>
                <c:pt idx="8" formatCode="0">
                  <c:v>7773</c:v>
                </c:pt>
                <c:pt idx="9" formatCode="0">
                  <c:v>7910</c:v>
                </c:pt>
                <c:pt idx="10" formatCode="0">
                  <c:v>8020</c:v>
                </c:pt>
                <c:pt idx="11" formatCode="0">
                  <c:v>9290</c:v>
                </c:pt>
                <c:pt idx="12" formatCode="0">
                  <c:v>10300</c:v>
                </c:pt>
              </c:numCache>
            </c:numRef>
          </c:val>
          <c:smooth val="0"/>
          <c:extLst>
            <c:ext xmlns:c16="http://schemas.microsoft.com/office/drawing/2014/chart" uri="{C3380CC4-5D6E-409C-BE32-E72D297353CC}">
              <c16:uniqueId val="{00000007-6BDE-4E6A-BCE6-8A2120345FCD}"/>
            </c:ext>
          </c:extLst>
        </c:ser>
        <c:dLbls>
          <c:showLegendKey val="0"/>
          <c:showVal val="0"/>
          <c:showCatName val="0"/>
          <c:showSerName val="0"/>
          <c:showPercent val="0"/>
          <c:showBubbleSize val="0"/>
        </c:dLbls>
        <c:smooth val="0"/>
        <c:axId val="720223696"/>
        <c:axId val="720224416"/>
      </c:lineChart>
      <c:catAx>
        <c:axId val="72022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crossAx val="720224416"/>
        <c:crosses val="autoZero"/>
        <c:auto val="1"/>
        <c:lblAlgn val="ctr"/>
        <c:lblOffset val="100"/>
        <c:noMultiLvlLbl val="0"/>
      </c:catAx>
      <c:valAx>
        <c:axId val="720224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r>
                  <a:rPr lang="en-GB" dirty="0"/>
                  <a:t>MW</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crossAx val="720223696"/>
        <c:crosses val="autoZero"/>
        <c:crossBetween val="between"/>
        <c:majorUnit val="2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rgbClr val="3D3D3D"/>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rgbClr val="3D3D3D"/>
                </a:solidFill>
                <a:latin typeface="Verdana" panose="020B0604030504040204" pitchFamily="34" charset="0"/>
                <a:ea typeface="Verdana" panose="020B0604030504040204" pitchFamily="34" charset="0"/>
                <a:cs typeface="+mn-cs"/>
              </a:defRPr>
            </a:pPr>
            <a:r>
              <a:rPr lang="sv-SE" sz="1400" b="1" dirty="0"/>
              <a:t>Nordic</a:t>
            </a:r>
            <a:r>
              <a:rPr lang="sv-SE" sz="1400" b="1" baseline="0" dirty="0"/>
              <a:t> solar power capacity</a:t>
            </a:r>
            <a:endParaRPr lang="sv-SE" sz="1400" b="1" dirty="0"/>
          </a:p>
        </c:rich>
      </c:tx>
      <c:overlay val="0"/>
      <c:spPr>
        <a:noFill/>
        <a:ln>
          <a:noFill/>
        </a:ln>
        <a:effectLst/>
      </c:spPr>
      <c:txPr>
        <a:bodyPr rot="0" spcFirstLastPara="1" vertOverflow="ellipsis" vert="horz" wrap="square" anchor="ctr" anchorCtr="1"/>
        <a:lstStyle/>
        <a:p>
          <a:pPr>
            <a:defRPr sz="960" b="0" i="0" u="none" strike="noStrike" kern="1200" spc="0" baseline="0">
              <a:solidFill>
                <a:srgbClr val="3D3D3D"/>
              </a:solidFill>
              <a:latin typeface="Verdana" panose="020B0604030504040204" pitchFamily="34" charset="0"/>
              <a:ea typeface="Verdana" panose="020B0604030504040204" pitchFamily="34" charset="0"/>
              <a:cs typeface="+mn-cs"/>
            </a:defRPr>
          </a:pPr>
          <a:endParaRPr lang="en-US"/>
        </a:p>
      </c:txPr>
    </c:title>
    <c:autoTitleDeleted val="0"/>
    <c:plotArea>
      <c:layout/>
      <c:lineChart>
        <c:grouping val="standard"/>
        <c:varyColors val="0"/>
        <c:ser>
          <c:idx val="0"/>
          <c:order val="0"/>
          <c:tx>
            <c:strRef>
              <c:f>'Nordic graphs'!$B$2</c:f>
              <c:strCache>
                <c:ptCount val="1"/>
                <c:pt idx="0">
                  <c:v>FI</c:v>
                </c:pt>
              </c:strCache>
            </c:strRef>
          </c:tx>
          <c:spPr>
            <a:ln w="19050" cap="rnd">
              <a:solidFill>
                <a:srgbClr val="4545CF"/>
              </a:solidFill>
              <a:round/>
            </a:ln>
            <a:effectLst/>
          </c:spPr>
          <c:marker>
            <c:symbol val="none"/>
          </c:marker>
          <c:cat>
            <c:numRef>
              <c:f>'Nordic graphs'!$A$30:$A$42</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graphs'!$B$30:$B$42</c:f>
              <c:numCache>
                <c:formatCode>General</c:formatCode>
                <c:ptCount val="13"/>
                <c:pt idx="0">
                  <c:v>27</c:v>
                </c:pt>
                <c:pt idx="1">
                  <c:v>66</c:v>
                </c:pt>
                <c:pt idx="2">
                  <c:v>120</c:v>
                </c:pt>
                <c:pt idx="3">
                  <c:v>203</c:v>
                </c:pt>
                <c:pt idx="4">
                  <c:v>293</c:v>
                </c:pt>
                <c:pt idx="5">
                  <c:v>400</c:v>
                </c:pt>
                <c:pt idx="6">
                  <c:v>606</c:v>
                </c:pt>
                <c:pt idx="7">
                  <c:v>1018</c:v>
                </c:pt>
              </c:numCache>
            </c:numRef>
          </c:val>
          <c:smooth val="0"/>
          <c:extLst>
            <c:ext xmlns:c16="http://schemas.microsoft.com/office/drawing/2014/chart" uri="{C3380CC4-5D6E-409C-BE32-E72D297353CC}">
              <c16:uniqueId val="{00000000-41C1-406D-8A47-495167DDD51B}"/>
            </c:ext>
          </c:extLst>
        </c:ser>
        <c:ser>
          <c:idx val="1"/>
          <c:order val="1"/>
          <c:tx>
            <c:strRef>
              <c:f>'Nordic graphs'!$C$2</c:f>
              <c:strCache>
                <c:ptCount val="1"/>
                <c:pt idx="0">
                  <c:v>FI prog</c:v>
                </c:pt>
              </c:strCache>
            </c:strRef>
          </c:tx>
          <c:spPr>
            <a:ln w="19050" cap="rnd">
              <a:solidFill>
                <a:srgbClr val="4545CF"/>
              </a:solidFill>
              <a:prstDash val="dash"/>
              <a:round/>
            </a:ln>
            <a:effectLst/>
          </c:spPr>
          <c:marker>
            <c:symbol val="none"/>
          </c:marker>
          <c:cat>
            <c:numRef>
              <c:f>'Nordic graphs'!$A$30:$A$42</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graphs'!$C$30:$C$42</c:f>
              <c:numCache>
                <c:formatCode>General</c:formatCode>
                <c:ptCount val="13"/>
                <c:pt idx="8">
                  <c:v>1800</c:v>
                </c:pt>
                <c:pt idx="9">
                  <c:v>3000</c:v>
                </c:pt>
                <c:pt idx="10">
                  <c:v>4000</c:v>
                </c:pt>
                <c:pt idx="11">
                  <c:v>5000</c:v>
                </c:pt>
                <c:pt idx="12">
                  <c:v>6000</c:v>
                </c:pt>
              </c:numCache>
            </c:numRef>
          </c:val>
          <c:smooth val="0"/>
          <c:extLst>
            <c:ext xmlns:c16="http://schemas.microsoft.com/office/drawing/2014/chart" uri="{C3380CC4-5D6E-409C-BE32-E72D297353CC}">
              <c16:uniqueId val="{00000001-41C1-406D-8A47-495167DDD51B}"/>
            </c:ext>
          </c:extLst>
        </c:ser>
        <c:ser>
          <c:idx val="2"/>
          <c:order val="2"/>
          <c:tx>
            <c:strRef>
              <c:f>'Nordic graphs'!$D$2</c:f>
              <c:strCache>
                <c:ptCount val="1"/>
                <c:pt idx="0">
                  <c:v>SE</c:v>
                </c:pt>
              </c:strCache>
            </c:strRef>
          </c:tx>
          <c:spPr>
            <a:ln w="19050" cap="rnd">
              <a:solidFill>
                <a:srgbClr val="FFED57"/>
              </a:solidFill>
              <a:round/>
            </a:ln>
            <a:effectLst/>
          </c:spPr>
          <c:marker>
            <c:symbol val="none"/>
          </c:marker>
          <c:cat>
            <c:numRef>
              <c:f>'Nordic graphs'!$A$30:$A$42</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graphs'!$D$30:$D$42</c:f>
              <c:numCache>
                <c:formatCode>General</c:formatCode>
                <c:ptCount val="13"/>
                <c:pt idx="0">
                  <c:v>138</c:v>
                </c:pt>
                <c:pt idx="1">
                  <c:v>229</c:v>
                </c:pt>
                <c:pt idx="2">
                  <c:v>410</c:v>
                </c:pt>
                <c:pt idx="3">
                  <c:v>697</c:v>
                </c:pt>
                <c:pt idx="4">
                  <c:v>1087</c:v>
                </c:pt>
                <c:pt idx="5">
                  <c:v>1591</c:v>
                </c:pt>
                <c:pt idx="6">
                  <c:v>2400</c:v>
                </c:pt>
                <c:pt idx="7">
                  <c:v>3200</c:v>
                </c:pt>
              </c:numCache>
            </c:numRef>
          </c:val>
          <c:smooth val="0"/>
          <c:extLst>
            <c:ext xmlns:c16="http://schemas.microsoft.com/office/drawing/2014/chart" uri="{C3380CC4-5D6E-409C-BE32-E72D297353CC}">
              <c16:uniqueId val="{00000002-41C1-406D-8A47-495167DDD51B}"/>
            </c:ext>
          </c:extLst>
        </c:ser>
        <c:ser>
          <c:idx val="3"/>
          <c:order val="3"/>
          <c:tx>
            <c:strRef>
              <c:f>'Nordic graphs'!$E$2</c:f>
              <c:strCache>
                <c:ptCount val="1"/>
                <c:pt idx="0">
                  <c:v>SE prog</c:v>
                </c:pt>
              </c:strCache>
            </c:strRef>
          </c:tx>
          <c:spPr>
            <a:ln w="19050" cap="rnd">
              <a:solidFill>
                <a:srgbClr val="FFED57"/>
              </a:solidFill>
              <a:prstDash val="dash"/>
              <a:round/>
            </a:ln>
            <a:effectLst/>
          </c:spPr>
          <c:marker>
            <c:symbol val="none"/>
          </c:marker>
          <c:cat>
            <c:numRef>
              <c:f>'Nordic graphs'!$A$30:$A$42</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graphs'!$E$30:$E$42</c:f>
              <c:numCache>
                <c:formatCode>General</c:formatCode>
                <c:ptCount val="13"/>
                <c:pt idx="8">
                  <c:v>4000</c:v>
                </c:pt>
                <c:pt idx="9">
                  <c:v>4800</c:v>
                </c:pt>
                <c:pt idx="10">
                  <c:v>5600</c:v>
                </c:pt>
                <c:pt idx="11">
                  <c:v>6400</c:v>
                </c:pt>
                <c:pt idx="12">
                  <c:v>7200</c:v>
                </c:pt>
              </c:numCache>
            </c:numRef>
          </c:val>
          <c:smooth val="0"/>
          <c:extLst>
            <c:ext xmlns:c16="http://schemas.microsoft.com/office/drawing/2014/chart" uri="{C3380CC4-5D6E-409C-BE32-E72D297353CC}">
              <c16:uniqueId val="{00000003-41C1-406D-8A47-495167DDD51B}"/>
            </c:ext>
          </c:extLst>
        </c:ser>
        <c:ser>
          <c:idx val="4"/>
          <c:order val="4"/>
          <c:tx>
            <c:strRef>
              <c:f>'Nordic graphs'!$F$2</c:f>
              <c:strCache>
                <c:ptCount val="1"/>
                <c:pt idx="0">
                  <c:v>NO</c:v>
                </c:pt>
              </c:strCache>
            </c:strRef>
          </c:tx>
          <c:spPr>
            <a:ln w="19050" cap="rnd">
              <a:solidFill>
                <a:srgbClr val="00ECD1"/>
              </a:solidFill>
              <a:round/>
            </a:ln>
            <a:effectLst/>
          </c:spPr>
          <c:marker>
            <c:symbol val="none"/>
          </c:marker>
          <c:cat>
            <c:numRef>
              <c:f>'Nordic graphs'!$A$30:$A$42</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graphs'!$F$30:$F$42</c:f>
              <c:numCache>
                <c:formatCode>General</c:formatCode>
                <c:ptCount val="13"/>
                <c:pt idx="0">
                  <c:v>5</c:v>
                </c:pt>
                <c:pt idx="1">
                  <c:v>25</c:v>
                </c:pt>
                <c:pt idx="2">
                  <c:v>35</c:v>
                </c:pt>
                <c:pt idx="3">
                  <c:v>50</c:v>
                </c:pt>
                <c:pt idx="4">
                  <c:v>120</c:v>
                </c:pt>
                <c:pt idx="5">
                  <c:v>160</c:v>
                </c:pt>
                <c:pt idx="6">
                  <c:v>310</c:v>
                </c:pt>
                <c:pt idx="7">
                  <c:v>615.99999999999989</c:v>
                </c:pt>
              </c:numCache>
            </c:numRef>
          </c:val>
          <c:smooth val="0"/>
          <c:extLst>
            <c:ext xmlns:c16="http://schemas.microsoft.com/office/drawing/2014/chart" uri="{C3380CC4-5D6E-409C-BE32-E72D297353CC}">
              <c16:uniqueId val="{00000004-41C1-406D-8A47-495167DDD51B}"/>
            </c:ext>
          </c:extLst>
        </c:ser>
        <c:ser>
          <c:idx val="5"/>
          <c:order val="5"/>
          <c:tx>
            <c:strRef>
              <c:f>'Nordic graphs'!$G$2</c:f>
              <c:strCache>
                <c:ptCount val="1"/>
                <c:pt idx="0">
                  <c:v>NO prog</c:v>
                </c:pt>
              </c:strCache>
            </c:strRef>
          </c:tx>
          <c:spPr>
            <a:ln w="19050" cap="rnd">
              <a:solidFill>
                <a:srgbClr val="00ECD1"/>
              </a:solidFill>
              <a:prstDash val="dash"/>
              <a:round/>
            </a:ln>
            <a:effectLst/>
          </c:spPr>
          <c:marker>
            <c:symbol val="none"/>
          </c:marker>
          <c:cat>
            <c:numRef>
              <c:f>'Nordic graphs'!$A$30:$A$42</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graphs'!$G$30:$G$42</c:f>
              <c:numCache>
                <c:formatCode>General</c:formatCode>
                <c:ptCount val="13"/>
                <c:pt idx="8">
                  <c:v>700</c:v>
                </c:pt>
                <c:pt idx="9">
                  <c:v>900</c:v>
                </c:pt>
                <c:pt idx="10">
                  <c:v>1100</c:v>
                </c:pt>
                <c:pt idx="11">
                  <c:v>1300</c:v>
                </c:pt>
                <c:pt idx="12">
                  <c:v>1500</c:v>
                </c:pt>
              </c:numCache>
            </c:numRef>
          </c:val>
          <c:smooth val="0"/>
          <c:extLst>
            <c:ext xmlns:c16="http://schemas.microsoft.com/office/drawing/2014/chart" uri="{C3380CC4-5D6E-409C-BE32-E72D297353CC}">
              <c16:uniqueId val="{00000005-41C1-406D-8A47-495167DDD51B}"/>
            </c:ext>
          </c:extLst>
        </c:ser>
        <c:ser>
          <c:idx val="6"/>
          <c:order val="6"/>
          <c:tx>
            <c:strRef>
              <c:f>'Nordic graphs'!$H$2</c:f>
              <c:strCache>
                <c:ptCount val="1"/>
                <c:pt idx="0">
                  <c:v>DK</c:v>
                </c:pt>
              </c:strCache>
            </c:strRef>
          </c:tx>
          <c:spPr>
            <a:ln w="19050" cap="rnd">
              <a:solidFill>
                <a:srgbClr val="FF5D64"/>
              </a:solidFill>
              <a:round/>
            </a:ln>
            <a:effectLst/>
          </c:spPr>
          <c:marker>
            <c:symbol val="none"/>
          </c:marker>
          <c:cat>
            <c:numRef>
              <c:f>'Nordic graphs'!$A$30:$A$42</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graphs'!$H$30:$H$42</c:f>
              <c:numCache>
                <c:formatCode>General</c:formatCode>
                <c:ptCount val="13"/>
                <c:pt idx="0">
                  <c:v>816</c:v>
                </c:pt>
                <c:pt idx="1">
                  <c:v>1036</c:v>
                </c:pt>
                <c:pt idx="2">
                  <c:v>1164</c:v>
                </c:pt>
                <c:pt idx="3">
                  <c:v>1260</c:v>
                </c:pt>
                <c:pt idx="4">
                  <c:v>1335</c:v>
                </c:pt>
                <c:pt idx="5">
                  <c:v>1604</c:v>
                </c:pt>
                <c:pt idx="6">
                  <c:v>2622</c:v>
                </c:pt>
                <c:pt idx="7">
                  <c:v>3765</c:v>
                </c:pt>
              </c:numCache>
            </c:numRef>
          </c:val>
          <c:smooth val="0"/>
          <c:extLst>
            <c:ext xmlns:c16="http://schemas.microsoft.com/office/drawing/2014/chart" uri="{C3380CC4-5D6E-409C-BE32-E72D297353CC}">
              <c16:uniqueId val="{00000006-41C1-406D-8A47-495167DDD51B}"/>
            </c:ext>
          </c:extLst>
        </c:ser>
        <c:ser>
          <c:idx val="7"/>
          <c:order val="7"/>
          <c:tx>
            <c:strRef>
              <c:f>'Nordic graphs'!$I$2</c:f>
              <c:strCache>
                <c:ptCount val="1"/>
                <c:pt idx="0">
                  <c:v>DK prog</c:v>
                </c:pt>
              </c:strCache>
            </c:strRef>
          </c:tx>
          <c:spPr>
            <a:ln w="19050" cap="rnd">
              <a:solidFill>
                <a:srgbClr val="FF5D64"/>
              </a:solidFill>
              <a:prstDash val="dash"/>
              <a:round/>
            </a:ln>
            <a:effectLst/>
          </c:spPr>
          <c:marker>
            <c:symbol val="none"/>
          </c:marker>
          <c:cat>
            <c:numRef>
              <c:f>'Nordic graphs'!$A$30:$A$42</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graphs'!$I$30:$I$42</c:f>
              <c:numCache>
                <c:formatCode>General</c:formatCode>
                <c:ptCount val="13"/>
                <c:pt idx="8">
                  <c:v>4150</c:v>
                </c:pt>
                <c:pt idx="9">
                  <c:v>5300</c:v>
                </c:pt>
                <c:pt idx="10">
                  <c:v>6450</c:v>
                </c:pt>
                <c:pt idx="11">
                  <c:v>7600</c:v>
                </c:pt>
                <c:pt idx="12">
                  <c:v>8750</c:v>
                </c:pt>
              </c:numCache>
            </c:numRef>
          </c:val>
          <c:smooth val="0"/>
          <c:extLst>
            <c:ext xmlns:c16="http://schemas.microsoft.com/office/drawing/2014/chart" uri="{C3380CC4-5D6E-409C-BE32-E72D297353CC}">
              <c16:uniqueId val="{00000007-41C1-406D-8A47-495167DDD51B}"/>
            </c:ext>
          </c:extLst>
        </c:ser>
        <c:dLbls>
          <c:showLegendKey val="0"/>
          <c:showVal val="0"/>
          <c:showCatName val="0"/>
          <c:showSerName val="0"/>
          <c:showPercent val="0"/>
          <c:showBubbleSize val="0"/>
        </c:dLbls>
        <c:smooth val="0"/>
        <c:axId val="720223696"/>
        <c:axId val="720224416"/>
      </c:lineChart>
      <c:catAx>
        <c:axId val="72022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crossAx val="720224416"/>
        <c:crosses val="autoZero"/>
        <c:auto val="1"/>
        <c:lblAlgn val="ctr"/>
        <c:lblOffset val="100"/>
        <c:noMultiLvlLbl val="0"/>
      </c:catAx>
      <c:valAx>
        <c:axId val="720224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r>
                  <a:rPr lang="en-GB"/>
                  <a:t>MW</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crossAx val="720223696"/>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rgbClr val="3D3D3D"/>
          </a:solidFill>
          <a:latin typeface="Verdana" panose="020B0604030504040204" pitchFamily="34" charset="0"/>
          <a:ea typeface="Verdana" panose="020B060403050404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3D3D3D"/>
                </a:solidFill>
                <a:latin typeface="Verdana" panose="020B0604030504040204" pitchFamily="34" charset="0"/>
                <a:ea typeface="Verdana" panose="020B0604030504040204" pitchFamily="34" charset="0"/>
                <a:cs typeface="+mn-cs"/>
              </a:defRPr>
            </a:pPr>
            <a:r>
              <a:rPr lang="en-GB" sz="1400" b="1" dirty="0"/>
              <a:t>Germany, wind and solar</a:t>
            </a:r>
          </a:p>
        </c:rich>
      </c:tx>
      <c:overlay val="0"/>
      <c:spPr>
        <a:noFill/>
        <a:ln>
          <a:noFill/>
        </a:ln>
        <a:effectLst/>
      </c:spPr>
      <c:txPr>
        <a:bodyPr rot="0" spcFirstLastPara="1" vertOverflow="ellipsis" vert="horz" wrap="square" anchor="ctr" anchorCtr="1"/>
        <a:lstStyle/>
        <a:p>
          <a:pPr>
            <a:defRPr sz="960" b="0" i="0" u="none" strike="noStrike" kern="1200" spc="0" baseline="0">
              <a:solidFill>
                <a:srgbClr val="3D3D3D"/>
              </a:solidFill>
              <a:latin typeface="Verdana" panose="020B0604030504040204" pitchFamily="34" charset="0"/>
              <a:ea typeface="Verdana" panose="020B0604030504040204" pitchFamily="34" charset="0"/>
              <a:cs typeface="+mn-cs"/>
            </a:defRPr>
          </a:pPr>
          <a:endParaRPr lang="en-US"/>
        </a:p>
      </c:txPr>
    </c:title>
    <c:autoTitleDeleted val="0"/>
    <c:plotArea>
      <c:layout/>
      <c:lineChart>
        <c:grouping val="standard"/>
        <c:varyColors val="0"/>
        <c:ser>
          <c:idx val="0"/>
          <c:order val="0"/>
          <c:tx>
            <c:strRef>
              <c:f>'Nordic graphs'!$B$48</c:f>
              <c:strCache>
                <c:ptCount val="1"/>
                <c:pt idx="0">
                  <c:v>Germany, wind</c:v>
                </c:pt>
              </c:strCache>
            </c:strRef>
          </c:tx>
          <c:spPr>
            <a:ln w="28575" cap="rnd">
              <a:solidFill>
                <a:schemeClr val="accent1"/>
              </a:solidFill>
              <a:round/>
            </a:ln>
            <a:effectLst/>
          </c:spPr>
          <c:marker>
            <c:symbol val="none"/>
          </c:marker>
          <c:cat>
            <c:numRef>
              <c:f>'Nordic graphs'!$A$49:$A$61</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graphs'!$B$49:$B$61</c:f>
              <c:numCache>
                <c:formatCode>General</c:formatCode>
                <c:ptCount val="13"/>
                <c:pt idx="0">
                  <c:v>50.01397</c:v>
                </c:pt>
                <c:pt idx="1">
                  <c:v>56.013229999999993</c:v>
                </c:pt>
                <c:pt idx="2">
                  <c:v>58.904729999999994</c:v>
                </c:pt>
                <c:pt idx="3">
                  <c:v>61.52597999999999</c:v>
                </c:pt>
                <c:pt idx="4">
                  <c:v>62.937179999999991</c:v>
                </c:pt>
                <c:pt idx="5">
                  <c:v>64.566879999999983</c:v>
                </c:pt>
                <c:pt idx="6">
                  <c:v>67.013779999999997</c:v>
                </c:pt>
                <c:pt idx="7">
                  <c:v>70.277879999999996</c:v>
                </c:pt>
                <c:pt idx="8">
                  <c:v>75.554879999999983</c:v>
                </c:pt>
                <c:pt idx="9">
                  <c:v>82.402879999999982</c:v>
                </c:pt>
                <c:pt idx="10">
                  <c:v>93.98287999999998</c:v>
                </c:pt>
                <c:pt idx="11">
                  <c:v>105.56287999999998</c:v>
                </c:pt>
                <c:pt idx="12">
                  <c:v>117.14287999999999</c:v>
                </c:pt>
              </c:numCache>
            </c:numRef>
          </c:val>
          <c:smooth val="0"/>
          <c:extLst>
            <c:ext xmlns:c16="http://schemas.microsoft.com/office/drawing/2014/chart" uri="{C3380CC4-5D6E-409C-BE32-E72D297353CC}">
              <c16:uniqueId val="{00000000-A192-423F-BCF1-522F2A5B516E}"/>
            </c:ext>
          </c:extLst>
        </c:ser>
        <c:ser>
          <c:idx val="1"/>
          <c:order val="1"/>
          <c:tx>
            <c:strRef>
              <c:f>'Nordic graphs'!$C$48</c:f>
              <c:strCache>
                <c:ptCount val="1"/>
                <c:pt idx="0">
                  <c:v>Germany, solar</c:v>
                </c:pt>
              </c:strCache>
            </c:strRef>
          </c:tx>
          <c:spPr>
            <a:ln w="28575" cap="rnd">
              <a:solidFill>
                <a:schemeClr val="accent2"/>
              </a:solidFill>
              <a:round/>
            </a:ln>
            <a:effectLst/>
          </c:spPr>
          <c:marker>
            <c:symbol val="none"/>
          </c:marker>
          <c:cat>
            <c:numRef>
              <c:f>'Nordic graphs'!$A$49:$A$61</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graphs'!$C$49:$C$61</c:f>
              <c:numCache>
                <c:formatCode>General</c:formatCode>
                <c:ptCount val="13"/>
                <c:pt idx="0">
                  <c:v>41.173178898000003</c:v>
                </c:pt>
                <c:pt idx="1">
                  <c:v>42.401550233999998</c:v>
                </c:pt>
                <c:pt idx="2">
                  <c:v>45.9</c:v>
                </c:pt>
                <c:pt idx="3">
                  <c:v>49.8</c:v>
                </c:pt>
                <c:pt idx="4">
                  <c:v>54.699999999999996</c:v>
                </c:pt>
                <c:pt idx="5">
                  <c:v>59.699999999999996</c:v>
                </c:pt>
                <c:pt idx="6">
                  <c:v>67.7</c:v>
                </c:pt>
                <c:pt idx="7">
                  <c:v>81.8</c:v>
                </c:pt>
                <c:pt idx="8">
                  <c:v>95.8</c:v>
                </c:pt>
                <c:pt idx="9">
                  <c:v>109.8</c:v>
                </c:pt>
                <c:pt idx="10">
                  <c:v>128.80000000000001</c:v>
                </c:pt>
                <c:pt idx="11">
                  <c:v>147.80000000000001</c:v>
                </c:pt>
                <c:pt idx="12">
                  <c:v>166.8</c:v>
                </c:pt>
              </c:numCache>
            </c:numRef>
          </c:val>
          <c:smooth val="0"/>
          <c:extLst>
            <c:ext xmlns:c16="http://schemas.microsoft.com/office/drawing/2014/chart" uri="{C3380CC4-5D6E-409C-BE32-E72D297353CC}">
              <c16:uniqueId val="{00000001-A192-423F-BCF1-522F2A5B516E}"/>
            </c:ext>
          </c:extLst>
        </c:ser>
        <c:dLbls>
          <c:showLegendKey val="0"/>
          <c:showVal val="0"/>
          <c:showCatName val="0"/>
          <c:showSerName val="0"/>
          <c:showPercent val="0"/>
          <c:showBubbleSize val="0"/>
        </c:dLbls>
        <c:smooth val="0"/>
        <c:axId val="1107351400"/>
        <c:axId val="1107360400"/>
      </c:lineChart>
      <c:catAx>
        <c:axId val="110735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crossAx val="1107360400"/>
        <c:crosses val="autoZero"/>
        <c:auto val="1"/>
        <c:lblAlgn val="ctr"/>
        <c:lblOffset val="100"/>
        <c:noMultiLvlLbl val="0"/>
      </c:catAx>
      <c:valAx>
        <c:axId val="1107360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r>
                  <a:rPr lang="en-GB"/>
                  <a:t>GW</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crossAx val="1107351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rgbClr val="3D3D3D"/>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3D3D3D"/>
                </a:solidFill>
                <a:latin typeface="Verdana" panose="020B0604030504040204" pitchFamily="34" charset="0"/>
                <a:ea typeface="Verdana" panose="020B0604030504040204" pitchFamily="34" charset="0"/>
                <a:cs typeface="+mn-cs"/>
              </a:defRPr>
            </a:pPr>
            <a:r>
              <a:rPr lang="en-GB" sz="1400" b="1" dirty="0"/>
              <a:t>Netherlands and Poland, wind and solar</a:t>
            </a:r>
          </a:p>
        </c:rich>
      </c:tx>
      <c:overlay val="0"/>
      <c:spPr>
        <a:noFill/>
        <a:ln>
          <a:noFill/>
        </a:ln>
        <a:effectLst/>
      </c:spPr>
      <c:txPr>
        <a:bodyPr rot="0" spcFirstLastPara="1" vertOverflow="ellipsis" vert="horz" wrap="square" anchor="ctr" anchorCtr="1"/>
        <a:lstStyle/>
        <a:p>
          <a:pPr>
            <a:defRPr sz="960" b="0" i="0" u="none" strike="noStrike" kern="1200" spc="0" baseline="0">
              <a:solidFill>
                <a:srgbClr val="3D3D3D"/>
              </a:solidFill>
              <a:latin typeface="Verdana" panose="020B0604030504040204" pitchFamily="34" charset="0"/>
              <a:ea typeface="Verdana" panose="020B0604030504040204" pitchFamily="34" charset="0"/>
              <a:cs typeface="+mn-cs"/>
            </a:defRPr>
          </a:pPr>
          <a:endParaRPr lang="en-US"/>
        </a:p>
      </c:txPr>
    </c:title>
    <c:autoTitleDeleted val="0"/>
    <c:plotArea>
      <c:layout>
        <c:manualLayout>
          <c:layoutTarget val="inner"/>
          <c:xMode val="edge"/>
          <c:yMode val="edge"/>
          <c:x val="0.10098685185185186"/>
          <c:y val="0.20089358974358976"/>
          <c:w val="0.87314277777777782"/>
          <c:h val="0.56998504273504269"/>
        </c:manualLayout>
      </c:layout>
      <c:lineChart>
        <c:grouping val="standard"/>
        <c:varyColors val="0"/>
        <c:ser>
          <c:idx val="2"/>
          <c:order val="0"/>
          <c:tx>
            <c:strRef>
              <c:f>'Nordic graphs'!$D$48</c:f>
              <c:strCache>
                <c:ptCount val="1"/>
                <c:pt idx="0">
                  <c:v>NL, wind</c:v>
                </c:pt>
              </c:strCache>
            </c:strRef>
          </c:tx>
          <c:spPr>
            <a:ln w="28575" cap="rnd">
              <a:solidFill>
                <a:schemeClr val="accent3"/>
              </a:solidFill>
              <a:round/>
            </a:ln>
            <a:effectLst/>
          </c:spPr>
          <c:marker>
            <c:symbol val="none"/>
          </c:marker>
          <c:cat>
            <c:numRef>
              <c:f>'Nordic graphs'!$A$49:$A$61</c:f>
              <c:numCache>
                <c:formatCode>General</c:formatCode>
                <c:ptCount val="13"/>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numCache>
            </c:numRef>
          </c:cat>
          <c:val>
            <c:numRef>
              <c:f>'Nordic graphs'!$D$49:$D$61</c:f>
              <c:numCache>
                <c:formatCode>General</c:formatCode>
                <c:ptCount val="13"/>
                <c:pt idx="0">
                  <c:v>4.2569999999999997</c:v>
                </c:pt>
                <c:pt idx="1">
                  <c:v>4.202</c:v>
                </c:pt>
                <c:pt idx="2">
                  <c:v>4.3929999999999998</c:v>
                </c:pt>
                <c:pt idx="3">
                  <c:v>4.484</c:v>
                </c:pt>
                <c:pt idx="4">
                  <c:v>6.6470000000000002</c:v>
                </c:pt>
                <c:pt idx="5">
                  <c:v>7.673</c:v>
                </c:pt>
                <c:pt idx="6">
                  <c:v>8.7539999999999996</c:v>
                </c:pt>
                <c:pt idx="7">
                  <c:v>10.747999999999999</c:v>
                </c:pt>
                <c:pt idx="8">
                  <c:v>11.946999999999999</c:v>
                </c:pt>
                <c:pt idx="9">
                  <c:v>12.247</c:v>
                </c:pt>
                <c:pt idx="10">
                  <c:v>12.827</c:v>
                </c:pt>
                <c:pt idx="11">
                  <c:v>14.167</c:v>
                </c:pt>
                <c:pt idx="12">
                  <c:v>14.366999999999999</c:v>
                </c:pt>
              </c:numCache>
            </c:numRef>
          </c:val>
          <c:smooth val="0"/>
          <c:extLst>
            <c:ext xmlns:c16="http://schemas.microsoft.com/office/drawing/2014/chart" uri="{C3380CC4-5D6E-409C-BE32-E72D297353CC}">
              <c16:uniqueId val="{00000000-0937-4198-8A15-8FCC1CABD64F}"/>
            </c:ext>
          </c:extLst>
        </c:ser>
        <c:ser>
          <c:idx val="0"/>
          <c:order val="1"/>
          <c:tx>
            <c:strRef>
              <c:f>'Nordic graphs'!$E$48</c:f>
              <c:strCache>
                <c:ptCount val="1"/>
                <c:pt idx="0">
                  <c:v>NL, solar</c:v>
                </c:pt>
              </c:strCache>
            </c:strRef>
          </c:tx>
          <c:spPr>
            <a:ln w="28575" cap="rnd">
              <a:solidFill>
                <a:schemeClr val="accent1"/>
              </a:solidFill>
              <a:round/>
            </a:ln>
            <a:effectLst/>
          </c:spPr>
          <c:marker>
            <c:symbol val="none"/>
          </c:marker>
          <c:val>
            <c:numRef>
              <c:f>'Nordic graphs'!$E$49:$E$61</c:f>
              <c:numCache>
                <c:formatCode>General</c:formatCode>
                <c:ptCount val="13"/>
                <c:pt idx="0">
                  <c:v>2.04</c:v>
                </c:pt>
                <c:pt idx="1">
                  <c:v>2.9019999999999997</c:v>
                </c:pt>
                <c:pt idx="2">
                  <c:v>4.4000000000000004</c:v>
                </c:pt>
                <c:pt idx="3">
                  <c:v>7</c:v>
                </c:pt>
                <c:pt idx="4">
                  <c:v>10.5</c:v>
                </c:pt>
                <c:pt idx="5">
                  <c:v>14.1</c:v>
                </c:pt>
                <c:pt idx="6">
                  <c:v>18.2</c:v>
                </c:pt>
                <c:pt idx="7">
                  <c:v>22.7</c:v>
                </c:pt>
                <c:pt idx="8">
                  <c:v>25.7</c:v>
                </c:pt>
                <c:pt idx="9">
                  <c:v>28.7</c:v>
                </c:pt>
                <c:pt idx="10">
                  <c:v>31.7</c:v>
                </c:pt>
                <c:pt idx="11">
                  <c:v>34.700000000000003</c:v>
                </c:pt>
                <c:pt idx="12">
                  <c:v>35.310903508771936</c:v>
                </c:pt>
              </c:numCache>
            </c:numRef>
          </c:val>
          <c:smooth val="0"/>
          <c:extLst>
            <c:ext xmlns:c16="http://schemas.microsoft.com/office/drawing/2014/chart" uri="{C3380CC4-5D6E-409C-BE32-E72D297353CC}">
              <c16:uniqueId val="{00000001-0937-4198-8A15-8FCC1CABD64F}"/>
            </c:ext>
          </c:extLst>
        </c:ser>
        <c:ser>
          <c:idx val="1"/>
          <c:order val="2"/>
          <c:tx>
            <c:strRef>
              <c:f>'Nordic graphs'!$F$48</c:f>
              <c:strCache>
                <c:ptCount val="1"/>
                <c:pt idx="0">
                  <c:v>PL, wind</c:v>
                </c:pt>
              </c:strCache>
            </c:strRef>
          </c:tx>
          <c:spPr>
            <a:ln w="28575" cap="rnd">
              <a:solidFill>
                <a:schemeClr val="accent2"/>
              </a:solidFill>
              <a:round/>
            </a:ln>
            <a:effectLst/>
          </c:spPr>
          <c:marker>
            <c:symbol val="none"/>
          </c:marker>
          <c:val>
            <c:numRef>
              <c:f>'Nordic graphs'!$F$49:$F$61</c:f>
              <c:numCache>
                <c:formatCode>General</c:formatCode>
                <c:ptCount val="13"/>
                <c:pt idx="0">
                  <c:v>5.7359999999999998</c:v>
                </c:pt>
                <c:pt idx="1">
                  <c:v>5.774</c:v>
                </c:pt>
                <c:pt idx="2">
                  <c:v>5.8</c:v>
                </c:pt>
                <c:pt idx="3">
                  <c:v>5.944</c:v>
                </c:pt>
                <c:pt idx="4">
                  <c:v>6.4139999999999997</c:v>
                </c:pt>
                <c:pt idx="5">
                  <c:v>8.11</c:v>
                </c:pt>
                <c:pt idx="6">
                  <c:v>9.1150000000000002</c:v>
                </c:pt>
                <c:pt idx="7">
                  <c:v>9.8859999999999992</c:v>
                </c:pt>
                <c:pt idx="8">
                  <c:v>10.473714285714285</c:v>
                </c:pt>
                <c:pt idx="9">
                  <c:v>11.061428571428571</c:v>
                </c:pt>
                <c:pt idx="10">
                  <c:v>11.649142857142857</c:v>
                </c:pt>
                <c:pt idx="11">
                  <c:v>13.353857142857144</c:v>
                </c:pt>
                <c:pt idx="12">
                  <c:v>15.491571428571429</c:v>
                </c:pt>
              </c:numCache>
            </c:numRef>
          </c:val>
          <c:smooth val="0"/>
          <c:extLst>
            <c:ext xmlns:c16="http://schemas.microsoft.com/office/drawing/2014/chart" uri="{C3380CC4-5D6E-409C-BE32-E72D297353CC}">
              <c16:uniqueId val="{00000002-0937-4198-8A15-8FCC1CABD64F}"/>
            </c:ext>
          </c:extLst>
        </c:ser>
        <c:ser>
          <c:idx val="3"/>
          <c:order val="3"/>
          <c:tx>
            <c:strRef>
              <c:f>'Nordic graphs'!$G$48</c:f>
              <c:strCache>
                <c:ptCount val="1"/>
                <c:pt idx="0">
                  <c:v>PL, solar</c:v>
                </c:pt>
              </c:strCache>
            </c:strRef>
          </c:tx>
          <c:spPr>
            <a:ln w="28575" cap="rnd">
              <a:solidFill>
                <a:schemeClr val="accent4"/>
              </a:solidFill>
              <a:round/>
            </a:ln>
            <a:effectLst/>
          </c:spPr>
          <c:marker>
            <c:symbol val="none"/>
          </c:marker>
          <c:val>
            <c:numRef>
              <c:f>'Nordic graphs'!$G$49:$G$61</c:f>
              <c:numCache>
                <c:formatCode>General</c:formatCode>
                <c:ptCount val="13"/>
                <c:pt idx="0">
                  <c:v>0.31</c:v>
                </c:pt>
                <c:pt idx="1">
                  <c:v>0.436</c:v>
                </c:pt>
                <c:pt idx="2">
                  <c:v>0.64900000000000002</c:v>
                </c:pt>
                <c:pt idx="3">
                  <c:v>1.5069999999999999</c:v>
                </c:pt>
                <c:pt idx="4">
                  <c:v>3.4369999999999998</c:v>
                </c:pt>
                <c:pt idx="5">
                  <c:v>6.984</c:v>
                </c:pt>
                <c:pt idx="6">
                  <c:v>11.609</c:v>
                </c:pt>
                <c:pt idx="7">
                  <c:v>16.077999999999999</c:v>
                </c:pt>
                <c:pt idx="8">
                  <c:v>19.077999999999999</c:v>
                </c:pt>
                <c:pt idx="9">
                  <c:v>21.577999999999999</c:v>
                </c:pt>
                <c:pt idx="10">
                  <c:v>23.577999999999999</c:v>
                </c:pt>
                <c:pt idx="11">
                  <c:v>24.577999999999999</c:v>
                </c:pt>
                <c:pt idx="12">
                  <c:v>25.577999999999999</c:v>
                </c:pt>
              </c:numCache>
            </c:numRef>
          </c:val>
          <c:smooth val="0"/>
          <c:extLst>
            <c:ext xmlns:c16="http://schemas.microsoft.com/office/drawing/2014/chart" uri="{C3380CC4-5D6E-409C-BE32-E72D297353CC}">
              <c16:uniqueId val="{00000003-0937-4198-8A15-8FCC1CABD64F}"/>
            </c:ext>
          </c:extLst>
        </c:ser>
        <c:dLbls>
          <c:showLegendKey val="0"/>
          <c:showVal val="0"/>
          <c:showCatName val="0"/>
          <c:showSerName val="0"/>
          <c:showPercent val="0"/>
          <c:showBubbleSize val="0"/>
        </c:dLbls>
        <c:smooth val="0"/>
        <c:axId val="1107351400"/>
        <c:axId val="1107360400"/>
      </c:lineChart>
      <c:catAx>
        <c:axId val="110735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crossAx val="1107360400"/>
        <c:crosses val="autoZero"/>
        <c:auto val="1"/>
        <c:lblAlgn val="ctr"/>
        <c:lblOffset val="100"/>
        <c:noMultiLvlLbl val="0"/>
      </c:catAx>
      <c:valAx>
        <c:axId val="1107360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r>
                  <a:rPr lang="en-GB"/>
                  <a:t>GW</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crossAx val="1107351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3D3D3D"/>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rgbClr val="3D3D3D"/>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dirty="0"/>
              <a:t>Finnish combustion-based</a:t>
            </a:r>
            <a:r>
              <a:rPr lang="en-GB" sz="1200" b="1" baseline="0" dirty="0"/>
              <a:t> electricity per month</a:t>
            </a:r>
            <a:endParaRPr lang="en-GB" sz="1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Tabelle1!$B$3</c:f>
              <c:strCache>
                <c:ptCount val="1"/>
                <c:pt idx="0">
                  <c:v>2013</c:v>
                </c:pt>
              </c:strCache>
            </c:strRef>
          </c:tx>
          <c:spPr>
            <a:ln w="28575" cap="rnd">
              <a:solidFill>
                <a:schemeClr val="accent1"/>
              </a:solidFill>
              <a:round/>
            </a:ln>
            <a:effectLst/>
          </c:spPr>
          <c:marker>
            <c:symbol val="none"/>
          </c:marker>
          <c:cat>
            <c:strRef>
              <c:f>Tabelle1!$C$2:$N$2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Tabelle1!$C$3:$N$3</c:f>
              <c:numCache>
                <c:formatCode>0</c:formatCode>
                <c:ptCount val="12"/>
                <c:pt idx="0">
                  <c:v>3681.1979327594972</c:v>
                </c:pt>
                <c:pt idx="1">
                  <c:v>3381.722177350076</c:v>
                </c:pt>
                <c:pt idx="2">
                  <c:v>3905.6888282795362</c:v>
                </c:pt>
                <c:pt idx="3">
                  <c:v>3203.9786413249631</c:v>
                </c:pt>
                <c:pt idx="4">
                  <c:v>1945.3281199576356</c:v>
                </c:pt>
                <c:pt idx="5">
                  <c:v>1471.2796323055079</c:v>
                </c:pt>
                <c:pt idx="6">
                  <c:v>1418.9805570267565</c:v>
                </c:pt>
                <c:pt idx="7">
                  <c:v>1737.8433244950747</c:v>
                </c:pt>
                <c:pt idx="8">
                  <c:v>2391.1415207032264</c:v>
                </c:pt>
                <c:pt idx="9">
                  <c:v>2985.7782493333207</c:v>
                </c:pt>
                <c:pt idx="10">
                  <c:v>3042.7244858814151</c:v>
                </c:pt>
                <c:pt idx="11">
                  <c:v>3044.0287101308613</c:v>
                </c:pt>
              </c:numCache>
            </c:numRef>
          </c:val>
          <c:smooth val="0"/>
          <c:extLst>
            <c:ext xmlns:c16="http://schemas.microsoft.com/office/drawing/2014/chart" uri="{C3380CC4-5D6E-409C-BE32-E72D297353CC}">
              <c16:uniqueId val="{00000000-FC79-4556-99D9-B79BBEECB26C}"/>
            </c:ext>
          </c:extLst>
        </c:ser>
        <c:ser>
          <c:idx val="1"/>
          <c:order val="1"/>
          <c:tx>
            <c:strRef>
              <c:f>Tabelle1!$B$4</c:f>
              <c:strCache>
                <c:ptCount val="1"/>
                <c:pt idx="0">
                  <c:v>2018</c:v>
                </c:pt>
              </c:strCache>
            </c:strRef>
          </c:tx>
          <c:spPr>
            <a:ln w="28575" cap="rnd">
              <a:solidFill>
                <a:schemeClr val="accent2"/>
              </a:solidFill>
              <a:round/>
            </a:ln>
            <a:effectLst/>
          </c:spPr>
          <c:marker>
            <c:symbol val="none"/>
          </c:marker>
          <c:cat>
            <c:strRef>
              <c:f>Tabelle1!$C$2:$N$2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Tabelle1!$C$4:$N$4</c:f>
              <c:numCache>
                <c:formatCode>0</c:formatCode>
                <c:ptCount val="12"/>
                <c:pt idx="0">
                  <c:v>2842.1099713023673</c:v>
                </c:pt>
                <c:pt idx="1">
                  <c:v>2918.7287730208809</c:v>
                </c:pt>
                <c:pt idx="2">
                  <c:v>3260.2280384409096</c:v>
                </c:pt>
                <c:pt idx="3">
                  <c:v>2096.1296181987132</c:v>
                </c:pt>
                <c:pt idx="4">
                  <c:v>1354.265650308887</c:v>
                </c:pt>
                <c:pt idx="5">
                  <c:v>1257.0620109106967</c:v>
                </c:pt>
                <c:pt idx="6">
                  <c:v>1537.0071719726282</c:v>
                </c:pt>
                <c:pt idx="7">
                  <c:v>1595.6886419202219</c:v>
                </c:pt>
                <c:pt idx="8">
                  <c:v>1760.2136355270502</c:v>
                </c:pt>
                <c:pt idx="9">
                  <c:v>2226.1586028307402</c:v>
                </c:pt>
                <c:pt idx="10">
                  <c:v>2581.2163036417237</c:v>
                </c:pt>
                <c:pt idx="11">
                  <c:v>3139.7961063925814</c:v>
                </c:pt>
              </c:numCache>
            </c:numRef>
          </c:val>
          <c:smooth val="0"/>
          <c:extLst>
            <c:ext xmlns:c16="http://schemas.microsoft.com/office/drawing/2014/chart" uri="{C3380CC4-5D6E-409C-BE32-E72D297353CC}">
              <c16:uniqueId val="{00000001-FC79-4556-99D9-B79BBEECB26C}"/>
            </c:ext>
          </c:extLst>
        </c:ser>
        <c:ser>
          <c:idx val="2"/>
          <c:order val="2"/>
          <c:tx>
            <c:strRef>
              <c:f>Tabelle1!$B$5</c:f>
              <c:strCache>
                <c:ptCount val="1"/>
                <c:pt idx="0">
                  <c:v>2023</c:v>
                </c:pt>
              </c:strCache>
            </c:strRef>
          </c:tx>
          <c:spPr>
            <a:ln w="28575" cap="rnd">
              <a:solidFill>
                <a:schemeClr val="accent3"/>
              </a:solidFill>
              <a:round/>
            </a:ln>
            <a:effectLst/>
          </c:spPr>
          <c:marker>
            <c:symbol val="none"/>
          </c:marker>
          <c:cat>
            <c:strRef>
              <c:f>Tabelle1!$C$2:$N$2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Tabelle1!$C$5:$N$5</c:f>
              <c:numCache>
                <c:formatCode>0</c:formatCode>
                <c:ptCount val="12"/>
                <c:pt idx="0">
                  <c:v>2012.9175049208466</c:v>
                </c:pt>
                <c:pt idx="1">
                  <c:v>1828.7038832907026</c:v>
                </c:pt>
                <c:pt idx="2">
                  <c:v>1920.7618296862956</c:v>
                </c:pt>
                <c:pt idx="3">
                  <c:v>1327.2159384056849</c:v>
                </c:pt>
                <c:pt idx="4">
                  <c:v>824.94448609081144</c:v>
                </c:pt>
                <c:pt idx="5">
                  <c:v>575.42284036667797</c:v>
                </c:pt>
                <c:pt idx="6">
                  <c:v>635.59936987582341</c:v>
                </c:pt>
                <c:pt idx="7">
                  <c:v>859.08878181708201</c:v>
                </c:pt>
                <c:pt idx="8">
                  <c:v>653.40957309125474</c:v>
                </c:pt>
                <c:pt idx="9">
                  <c:v>999.14782551102462</c:v>
                </c:pt>
                <c:pt idx="10">
                  <c:v>1609.2107688735607</c:v>
                </c:pt>
                <c:pt idx="11">
                  <c:v>1904.5939760227548</c:v>
                </c:pt>
              </c:numCache>
            </c:numRef>
          </c:val>
          <c:smooth val="0"/>
          <c:extLst>
            <c:ext xmlns:c16="http://schemas.microsoft.com/office/drawing/2014/chart" uri="{C3380CC4-5D6E-409C-BE32-E72D297353CC}">
              <c16:uniqueId val="{00000002-FC79-4556-99D9-B79BBEECB26C}"/>
            </c:ext>
          </c:extLst>
        </c:ser>
        <c:dLbls>
          <c:showLegendKey val="0"/>
          <c:showVal val="0"/>
          <c:showCatName val="0"/>
          <c:showSerName val="0"/>
          <c:showPercent val="0"/>
          <c:showBubbleSize val="0"/>
        </c:dLbls>
        <c:smooth val="0"/>
        <c:axId val="1052070144"/>
        <c:axId val="1052070504"/>
      </c:lineChart>
      <c:catAx>
        <c:axId val="105207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2070504"/>
        <c:crosses val="autoZero"/>
        <c:auto val="1"/>
        <c:lblAlgn val="ctr"/>
        <c:lblOffset val="100"/>
        <c:noMultiLvlLbl val="0"/>
      </c:catAx>
      <c:valAx>
        <c:axId val="1052070504"/>
        <c:scaling>
          <c:orientation val="minMax"/>
          <c:max val="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207014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dirty="0"/>
              <a:t>The emission intensity</a:t>
            </a:r>
            <a:r>
              <a:rPr lang="en-GB" sz="1200" baseline="0" dirty="0"/>
              <a:t> of Finnish electricity production</a:t>
            </a:r>
            <a:endParaRPr lang="en-GB"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dLbl>
              <c:idx val="0"/>
              <c:layout>
                <c:manualLayout>
                  <c:x val="-3.9720882608958272E-2"/>
                  <c:y val="-3.70918333713013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53-420B-9449-FB18AB12FBBE}"/>
                </c:ext>
              </c:extLst>
            </c:dLbl>
            <c:dLbl>
              <c:idx val="19"/>
              <c:layout>
                <c:manualLayout>
                  <c:x val="-2.4825551630598918E-2"/>
                  <c:y val="-5.8287166726330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53-420B-9449-FB18AB12FBB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'001_14qt_2023'!$A$8:$A$27</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strCache>
            </c:strRef>
          </c:cat>
          <c:val>
            <c:numRef>
              <c:f>'001_14qt_2023'!$B$8:$B$27</c:f>
              <c:numCache>
                <c:formatCode>0.0</c:formatCode>
                <c:ptCount val="20"/>
                <c:pt idx="0">
                  <c:v>260</c:v>
                </c:pt>
                <c:pt idx="1">
                  <c:v>161.6</c:v>
                </c:pt>
                <c:pt idx="2">
                  <c:v>268.39999999999998</c:v>
                </c:pt>
                <c:pt idx="3">
                  <c:v>239</c:v>
                </c:pt>
                <c:pt idx="4">
                  <c:v>175.5</c:v>
                </c:pt>
                <c:pt idx="5">
                  <c:v>188.8</c:v>
                </c:pt>
                <c:pt idx="6">
                  <c:v>230.4</c:v>
                </c:pt>
                <c:pt idx="7">
                  <c:v>188.7</c:v>
                </c:pt>
                <c:pt idx="8">
                  <c:v>131</c:v>
                </c:pt>
                <c:pt idx="9">
                  <c:v>166.7</c:v>
                </c:pt>
                <c:pt idx="10">
                  <c:v>140.6</c:v>
                </c:pt>
                <c:pt idx="11">
                  <c:v>104.9</c:v>
                </c:pt>
                <c:pt idx="12">
                  <c:v>114.2</c:v>
                </c:pt>
                <c:pt idx="13">
                  <c:v>100.3</c:v>
                </c:pt>
                <c:pt idx="14">
                  <c:v>113.5</c:v>
                </c:pt>
                <c:pt idx="15">
                  <c:v>87.1</c:v>
                </c:pt>
                <c:pt idx="16">
                  <c:v>67.7</c:v>
                </c:pt>
                <c:pt idx="17">
                  <c:v>75.3</c:v>
                </c:pt>
                <c:pt idx="18">
                  <c:v>65.8</c:v>
                </c:pt>
                <c:pt idx="19">
                  <c:v>40</c:v>
                </c:pt>
              </c:numCache>
            </c:numRef>
          </c:val>
          <c:smooth val="0"/>
          <c:extLst>
            <c:ext xmlns:c16="http://schemas.microsoft.com/office/drawing/2014/chart" uri="{C3380CC4-5D6E-409C-BE32-E72D297353CC}">
              <c16:uniqueId val="{00000000-BB53-420B-9449-FB18AB12FBBE}"/>
            </c:ext>
          </c:extLst>
        </c:ser>
        <c:dLbls>
          <c:showLegendKey val="0"/>
          <c:showVal val="0"/>
          <c:showCatName val="0"/>
          <c:showSerName val="0"/>
          <c:showPercent val="0"/>
          <c:showBubbleSize val="0"/>
        </c:dLbls>
        <c:smooth val="0"/>
        <c:axId val="1303782552"/>
        <c:axId val="1303783632"/>
      </c:lineChart>
      <c:catAx>
        <c:axId val="130378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3783632"/>
        <c:crosses val="autoZero"/>
        <c:auto val="1"/>
        <c:lblAlgn val="ctr"/>
        <c:lblOffset val="100"/>
        <c:tickLblSkip val="1"/>
        <c:noMultiLvlLbl val="0"/>
      </c:catAx>
      <c:valAx>
        <c:axId val="1303783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gCO2/kWh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37825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solidFill>
                  <a:schemeClr val="tx2"/>
                </a:solidFill>
              </a:rPr>
              <a:t>Difference between</a:t>
            </a:r>
            <a:r>
              <a:rPr lang="en-GB" b="1" baseline="0" dirty="0">
                <a:solidFill>
                  <a:schemeClr val="tx2"/>
                </a:solidFill>
              </a:rPr>
              <a:t> max and min hourly price in each week (FI area)</a:t>
            </a:r>
            <a:endParaRPr lang="en-GB" b="1" dirty="0">
              <a:solidFill>
                <a:schemeClr val="tx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All!$M$112</c:f>
              <c:strCache>
                <c:ptCount val="1"/>
                <c:pt idx="0">
                  <c:v>2013</c:v>
                </c:pt>
              </c:strCache>
            </c:strRef>
          </c:tx>
          <c:spPr>
            <a:ln w="19050" cap="rnd">
              <a:solidFill>
                <a:schemeClr val="accent1"/>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All!$M$113:$M$164</c:f>
              <c:numCache>
                <c:formatCode>General</c:formatCode>
                <c:ptCount val="52"/>
                <c:pt idx="0">
                  <c:v>20.69</c:v>
                </c:pt>
                <c:pt idx="1">
                  <c:v>21.96</c:v>
                </c:pt>
                <c:pt idx="2">
                  <c:v>50.199999999999996</c:v>
                </c:pt>
                <c:pt idx="3">
                  <c:v>46.08</c:v>
                </c:pt>
                <c:pt idx="4">
                  <c:v>21.1</c:v>
                </c:pt>
                <c:pt idx="5">
                  <c:v>22.699999999999996</c:v>
                </c:pt>
                <c:pt idx="6">
                  <c:v>27.480000000000004</c:v>
                </c:pt>
                <c:pt idx="7">
                  <c:v>20.059999999999995</c:v>
                </c:pt>
                <c:pt idx="8">
                  <c:v>18.399999999999999</c:v>
                </c:pt>
                <c:pt idx="9">
                  <c:v>164.23999999999998</c:v>
                </c:pt>
                <c:pt idx="10">
                  <c:v>44.879999999999995</c:v>
                </c:pt>
                <c:pt idx="11">
                  <c:v>56.76</c:v>
                </c:pt>
                <c:pt idx="12">
                  <c:v>12.71</c:v>
                </c:pt>
                <c:pt idx="13">
                  <c:v>67.31</c:v>
                </c:pt>
                <c:pt idx="14">
                  <c:v>56.470000000000006</c:v>
                </c:pt>
                <c:pt idx="15">
                  <c:v>50.730000000000004</c:v>
                </c:pt>
                <c:pt idx="16">
                  <c:v>37.659999999999997</c:v>
                </c:pt>
                <c:pt idx="17">
                  <c:v>23.810000000000002</c:v>
                </c:pt>
                <c:pt idx="18">
                  <c:v>26.43</c:v>
                </c:pt>
                <c:pt idx="19">
                  <c:v>31.57</c:v>
                </c:pt>
                <c:pt idx="20">
                  <c:v>45.699999999999996</c:v>
                </c:pt>
                <c:pt idx="21">
                  <c:v>38.590000000000003</c:v>
                </c:pt>
                <c:pt idx="22">
                  <c:v>85.32</c:v>
                </c:pt>
                <c:pt idx="23">
                  <c:v>87.8</c:v>
                </c:pt>
                <c:pt idx="24">
                  <c:v>53.69</c:v>
                </c:pt>
                <c:pt idx="25">
                  <c:v>108.66</c:v>
                </c:pt>
                <c:pt idx="26">
                  <c:v>50.14</c:v>
                </c:pt>
                <c:pt idx="27">
                  <c:v>50.350000000000009</c:v>
                </c:pt>
                <c:pt idx="28">
                  <c:v>19.429999999999996</c:v>
                </c:pt>
                <c:pt idx="29">
                  <c:v>16.769999999999996</c:v>
                </c:pt>
                <c:pt idx="30">
                  <c:v>17.989999999999998</c:v>
                </c:pt>
                <c:pt idx="31">
                  <c:v>69.92</c:v>
                </c:pt>
                <c:pt idx="32">
                  <c:v>59.399999999999991</c:v>
                </c:pt>
                <c:pt idx="33">
                  <c:v>44.04</c:v>
                </c:pt>
                <c:pt idx="34">
                  <c:v>36.679999999999993</c:v>
                </c:pt>
                <c:pt idx="35">
                  <c:v>50.45</c:v>
                </c:pt>
                <c:pt idx="36">
                  <c:v>83.289999999999992</c:v>
                </c:pt>
                <c:pt idx="37">
                  <c:v>56.660000000000004</c:v>
                </c:pt>
                <c:pt idx="38">
                  <c:v>63.09</c:v>
                </c:pt>
                <c:pt idx="39">
                  <c:v>51.239999999999995</c:v>
                </c:pt>
                <c:pt idx="40">
                  <c:v>21.439999999999998</c:v>
                </c:pt>
                <c:pt idx="41">
                  <c:v>173.28</c:v>
                </c:pt>
                <c:pt idx="42">
                  <c:v>37.9</c:v>
                </c:pt>
                <c:pt idx="43">
                  <c:v>74.87</c:v>
                </c:pt>
                <c:pt idx="44">
                  <c:v>35.35</c:v>
                </c:pt>
                <c:pt idx="45">
                  <c:v>26.349999999999998</c:v>
                </c:pt>
                <c:pt idx="46">
                  <c:v>22.04</c:v>
                </c:pt>
                <c:pt idx="47">
                  <c:v>50.08</c:v>
                </c:pt>
                <c:pt idx="48">
                  <c:v>49.47</c:v>
                </c:pt>
                <c:pt idx="49">
                  <c:v>121.67999999999999</c:v>
                </c:pt>
                <c:pt idx="50">
                  <c:v>31.99</c:v>
                </c:pt>
                <c:pt idx="51">
                  <c:v>25.389999999999997</c:v>
                </c:pt>
              </c:numCache>
            </c:numRef>
          </c:val>
          <c:smooth val="0"/>
          <c:extLst>
            <c:ext xmlns:c16="http://schemas.microsoft.com/office/drawing/2014/chart" uri="{C3380CC4-5D6E-409C-BE32-E72D297353CC}">
              <c16:uniqueId val="{00000000-F193-46B6-A1AA-4AA275B6A7CE}"/>
            </c:ext>
          </c:extLst>
        </c:ser>
        <c:ser>
          <c:idx val="1"/>
          <c:order val="1"/>
          <c:tx>
            <c:strRef>
              <c:f>All!$N$112</c:f>
              <c:strCache>
                <c:ptCount val="1"/>
                <c:pt idx="0">
                  <c:v>2014</c:v>
                </c:pt>
              </c:strCache>
            </c:strRef>
          </c:tx>
          <c:spPr>
            <a:ln w="19050" cap="rnd">
              <a:solidFill>
                <a:schemeClr val="accent2"/>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All!$N$113:$N$164</c:f>
              <c:numCache>
                <c:formatCode>General</c:formatCode>
                <c:ptCount val="52"/>
                <c:pt idx="0">
                  <c:v>29.83</c:v>
                </c:pt>
                <c:pt idx="1">
                  <c:v>33.49</c:v>
                </c:pt>
                <c:pt idx="2">
                  <c:v>72.02</c:v>
                </c:pt>
                <c:pt idx="3">
                  <c:v>46.099999999999994</c:v>
                </c:pt>
                <c:pt idx="4">
                  <c:v>32.450000000000003</c:v>
                </c:pt>
                <c:pt idx="5">
                  <c:v>28.22</c:v>
                </c:pt>
                <c:pt idx="6">
                  <c:v>44.88</c:v>
                </c:pt>
                <c:pt idx="7">
                  <c:v>34.71</c:v>
                </c:pt>
                <c:pt idx="8">
                  <c:v>40.520000000000003</c:v>
                </c:pt>
                <c:pt idx="9">
                  <c:v>31.240000000000002</c:v>
                </c:pt>
                <c:pt idx="10">
                  <c:v>35.589999999999996</c:v>
                </c:pt>
                <c:pt idx="11">
                  <c:v>55.27</c:v>
                </c:pt>
                <c:pt idx="12">
                  <c:v>27.849999999999998</c:v>
                </c:pt>
                <c:pt idx="13">
                  <c:v>36.879999999999995</c:v>
                </c:pt>
                <c:pt idx="14">
                  <c:v>46.8</c:v>
                </c:pt>
                <c:pt idx="15">
                  <c:v>61.760000000000005</c:v>
                </c:pt>
                <c:pt idx="16">
                  <c:v>42.600000000000009</c:v>
                </c:pt>
                <c:pt idx="17">
                  <c:v>31.459999999999997</c:v>
                </c:pt>
                <c:pt idx="18">
                  <c:v>52.350000000000009</c:v>
                </c:pt>
                <c:pt idx="19">
                  <c:v>48.980000000000004</c:v>
                </c:pt>
                <c:pt idx="20">
                  <c:v>72.97</c:v>
                </c:pt>
                <c:pt idx="21">
                  <c:v>102.05</c:v>
                </c:pt>
                <c:pt idx="22">
                  <c:v>102.71000000000001</c:v>
                </c:pt>
                <c:pt idx="23">
                  <c:v>85.09</c:v>
                </c:pt>
                <c:pt idx="24">
                  <c:v>54.41</c:v>
                </c:pt>
                <c:pt idx="25">
                  <c:v>55.95</c:v>
                </c:pt>
                <c:pt idx="26">
                  <c:v>60.400000000000006</c:v>
                </c:pt>
                <c:pt idx="27">
                  <c:v>28.319999999999997</c:v>
                </c:pt>
                <c:pt idx="28">
                  <c:v>35.619999999999997</c:v>
                </c:pt>
                <c:pt idx="29">
                  <c:v>28.599999999999998</c:v>
                </c:pt>
                <c:pt idx="30">
                  <c:v>45.22</c:v>
                </c:pt>
                <c:pt idx="31">
                  <c:v>47.149999999999991</c:v>
                </c:pt>
                <c:pt idx="32">
                  <c:v>57.89</c:v>
                </c:pt>
                <c:pt idx="33">
                  <c:v>27.409999999999997</c:v>
                </c:pt>
                <c:pt idx="34">
                  <c:v>30.91</c:v>
                </c:pt>
                <c:pt idx="35">
                  <c:v>22.209999999999997</c:v>
                </c:pt>
                <c:pt idx="36">
                  <c:v>25.970000000000002</c:v>
                </c:pt>
                <c:pt idx="37">
                  <c:v>47.94</c:v>
                </c:pt>
                <c:pt idx="38">
                  <c:v>64.38</c:v>
                </c:pt>
                <c:pt idx="39">
                  <c:v>35.549999999999997</c:v>
                </c:pt>
                <c:pt idx="40">
                  <c:v>33.15</c:v>
                </c:pt>
                <c:pt idx="41">
                  <c:v>45.459999999999994</c:v>
                </c:pt>
                <c:pt idx="42">
                  <c:v>69.930000000000007</c:v>
                </c:pt>
                <c:pt idx="43">
                  <c:v>56.69</c:v>
                </c:pt>
                <c:pt idx="44">
                  <c:v>96.05</c:v>
                </c:pt>
                <c:pt idx="45">
                  <c:v>56.999999999999993</c:v>
                </c:pt>
                <c:pt idx="46">
                  <c:v>49.76</c:v>
                </c:pt>
                <c:pt idx="47">
                  <c:v>56.07</c:v>
                </c:pt>
                <c:pt idx="48">
                  <c:v>46.03</c:v>
                </c:pt>
                <c:pt idx="49">
                  <c:v>43.95</c:v>
                </c:pt>
                <c:pt idx="50">
                  <c:v>42.7</c:v>
                </c:pt>
                <c:pt idx="51">
                  <c:v>19.309999999999999</c:v>
                </c:pt>
              </c:numCache>
            </c:numRef>
          </c:val>
          <c:smooth val="0"/>
          <c:extLst>
            <c:ext xmlns:c16="http://schemas.microsoft.com/office/drawing/2014/chart" uri="{C3380CC4-5D6E-409C-BE32-E72D297353CC}">
              <c16:uniqueId val="{00000001-F193-46B6-A1AA-4AA275B6A7CE}"/>
            </c:ext>
          </c:extLst>
        </c:ser>
        <c:ser>
          <c:idx val="2"/>
          <c:order val="2"/>
          <c:tx>
            <c:strRef>
              <c:f>All!$O$112</c:f>
              <c:strCache>
                <c:ptCount val="1"/>
                <c:pt idx="0">
                  <c:v>2015</c:v>
                </c:pt>
              </c:strCache>
            </c:strRef>
          </c:tx>
          <c:spPr>
            <a:ln w="19050" cap="rnd">
              <a:solidFill>
                <a:schemeClr val="accent3"/>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All!$O$113:$O$164</c:f>
              <c:numCache>
                <c:formatCode>General</c:formatCode>
                <c:ptCount val="52"/>
                <c:pt idx="0">
                  <c:v>194.96</c:v>
                </c:pt>
                <c:pt idx="1">
                  <c:v>35.400000000000006</c:v>
                </c:pt>
                <c:pt idx="2">
                  <c:v>50.2</c:v>
                </c:pt>
                <c:pt idx="3">
                  <c:v>32.17</c:v>
                </c:pt>
                <c:pt idx="4">
                  <c:v>41.98</c:v>
                </c:pt>
                <c:pt idx="5">
                  <c:v>36.989999999999995</c:v>
                </c:pt>
                <c:pt idx="6">
                  <c:v>45.08</c:v>
                </c:pt>
                <c:pt idx="7">
                  <c:v>37.989999999999995</c:v>
                </c:pt>
                <c:pt idx="8">
                  <c:v>32.89</c:v>
                </c:pt>
                <c:pt idx="9">
                  <c:v>38.319999999999993</c:v>
                </c:pt>
                <c:pt idx="10">
                  <c:v>37.070000000000007</c:v>
                </c:pt>
                <c:pt idx="11">
                  <c:v>21.99</c:v>
                </c:pt>
                <c:pt idx="12">
                  <c:v>21.540000000000003</c:v>
                </c:pt>
                <c:pt idx="13">
                  <c:v>43.44</c:v>
                </c:pt>
                <c:pt idx="14">
                  <c:v>40.97</c:v>
                </c:pt>
                <c:pt idx="15">
                  <c:v>35.120000000000005</c:v>
                </c:pt>
                <c:pt idx="16">
                  <c:v>36.950000000000003</c:v>
                </c:pt>
                <c:pt idx="17">
                  <c:v>53.65</c:v>
                </c:pt>
                <c:pt idx="18">
                  <c:v>60.569999999999993</c:v>
                </c:pt>
                <c:pt idx="19">
                  <c:v>48.53</c:v>
                </c:pt>
                <c:pt idx="20">
                  <c:v>45.43</c:v>
                </c:pt>
                <c:pt idx="21">
                  <c:v>55.09</c:v>
                </c:pt>
                <c:pt idx="22">
                  <c:v>61.160000000000004</c:v>
                </c:pt>
                <c:pt idx="23">
                  <c:v>63.080000000000005</c:v>
                </c:pt>
                <c:pt idx="24">
                  <c:v>53.46</c:v>
                </c:pt>
                <c:pt idx="25">
                  <c:v>60.66</c:v>
                </c:pt>
                <c:pt idx="26">
                  <c:v>60.870000000000005</c:v>
                </c:pt>
                <c:pt idx="27">
                  <c:v>63.71</c:v>
                </c:pt>
                <c:pt idx="28">
                  <c:v>61.67</c:v>
                </c:pt>
                <c:pt idx="29">
                  <c:v>74.53</c:v>
                </c:pt>
                <c:pt idx="30">
                  <c:v>57.95</c:v>
                </c:pt>
                <c:pt idx="31">
                  <c:v>57.58</c:v>
                </c:pt>
                <c:pt idx="32">
                  <c:v>71.37</c:v>
                </c:pt>
                <c:pt idx="33">
                  <c:v>50.64</c:v>
                </c:pt>
                <c:pt idx="34">
                  <c:v>60.709999999999994</c:v>
                </c:pt>
                <c:pt idx="35">
                  <c:v>63.470000000000006</c:v>
                </c:pt>
                <c:pt idx="36">
                  <c:v>41.959999999999994</c:v>
                </c:pt>
                <c:pt idx="37">
                  <c:v>55.55</c:v>
                </c:pt>
                <c:pt idx="38">
                  <c:v>54.370000000000005</c:v>
                </c:pt>
                <c:pt idx="39">
                  <c:v>63.099999999999994</c:v>
                </c:pt>
                <c:pt idx="40">
                  <c:v>138.91999999999999</c:v>
                </c:pt>
                <c:pt idx="41">
                  <c:v>87.2</c:v>
                </c:pt>
                <c:pt idx="42">
                  <c:v>47.95</c:v>
                </c:pt>
                <c:pt idx="43">
                  <c:v>48.8</c:v>
                </c:pt>
                <c:pt idx="44">
                  <c:v>50.57</c:v>
                </c:pt>
                <c:pt idx="45">
                  <c:v>49.07</c:v>
                </c:pt>
                <c:pt idx="46">
                  <c:v>32.17</c:v>
                </c:pt>
                <c:pt idx="47">
                  <c:v>133.16</c:v>
                </c:pt>
                <c:pt idx="48">
                  <c:v>61.33</c:v>
                </c:pt>
                <c:pt idx="49">
                  <c:v>41.02</c:v>
                </c:pt>
                <c:pt idx="50">
                  <c:v>54.01</c:v>
                </c:pt>
                <c:pt idx="51">
                  <c:v>51.03</c:v>
                </c:pt>
              </c:numCache>
            </c:numRef>
          </c:val>
          <c:smooth val="0"/>
          <c:extLst>
            <c:ext xmlns:c16="http://schemas.microsoft.com/office/drawing/2014/chart" uri="{C3380CC4-5D6E-409C-BE32-E72D297353CC}">
              <c16:uniqueId val="{00000002-F193-46B6-A1AA-4AA275B6A7CE}"/>
            </c:ext>
          </c:extLst>
        </c:ser>
        <c:ser>
          <c:idx val="3"/>
          <c:order val="3"/>
          <c:tx>
            <c:strRef>
              <c:f>All!$P$112</c:f>
              <c:strCache>
                <c:ptCount val="1"/>
                <c:pt idx="0">
                  <c:v>2016</c:v>
                </c:pt>
              </c:strCache>
            </c:strRef>
          </c:tx>
          <c:spPr>
            <a:ln w="19050" cap="rnd">
              <a:solidFill>
                <a:schemeClr val="accent4"/>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All!$P$113:$P$164</c:f>
              <c:numCache>
                <c:formatCode>General</c:formatCode>
                <c:ptCount val="52"/>
                <c:pt idx="0">
                  <c:v>84.45</c:v>
                </c:pt>
                <c:pt idx="1">
                  <c:v>136.52000000000001</c:v>
                </c:pt>
                <c:pt idx="2">
                  <c:v>193.67000000000002</c:v>
                </c:pt>
                <c:pt idx="3">
                  <c:v>52.63</c:v>
                </c:pt>
                <c:pt idx="4">
                  <c:v>39.07</c:v>
                </c:pt>
                <c:pt idx="5">
                  <c:v>45.239999999999995</c:v>
                </c:pt>
                <c:pt idx="6">
                  <c:v>33.07</c:v>
                </c:pt>
                <c:pt idx="7">
                  <c:v>32.429999999999993</c:v>
                </c:pt>
                <c:pt idx="8">
                  <c:v>30.5</c:v>
                </c:pt>
                <c:pt idx="9">
                  <c:v>25.44</c:v>
                </c:pt>
                <c:pt idx="10">
                  <c:v>25.61</c:v>
                </c:pt>
                <c:pt idx="11">
                  <c:v>57.21</c:v>
                </c:pt>
                <c:pt idx="12">
                  <c:v>33.620000000000005</c:v>
                </c:pt>
                <c:pt idx="13">
                  <c:v>29.61</c:v>
                </c:pt>
                <c:pt idx="14">
                  <c:v>27.269999999999996</c:v>
                </c:pt>
                <c:pt idx="15">
                  <c:v>27.660000000000004</c:v>
                </c:pt>
                <c:pt idx="16">
                  <c:v>31.48</c:v>
                </c:pt>
                <c:pt idx="17">
                  <c:v>41.89</c:v>
                </c:pt>
                <c:pt idx="18">
                  <c:v>35.5</c:v>
                </c:pt>
                <c:pt idx="19">
                  <c:v>76.56</c:v>
                </c:pt>
                <c:pt idx="20">
                  <c:v>51.480000000000004</c:v>
                </c:pt>
                <c:pt idx="21">
                  <c:v>51.519999999999996</c:v>
                </c:pt>
                <c:pt idx="22">
                  <c:v>105.03</c:v>
                </c:pt>
                <c:pt idx="23">
                  <c:v>52.589999999999996</c:v>
                </c:pt>
                <c:pt idx="24">
                  <c:v>28.449999999999996</c:v>
                </c:pt>
                <c:pt idx="25">
                  <c:v>155.74</c:v>
                </c:pt>
                <c:pt idx="26">
                  <c:v>42.86</c:v>
                </c:pt>
                <c:pt idx="27">
                  <c:v>35.56</c:v>
                </c:pt>
                <c:pt idx="28">
                  <c:v>15.169999999999998</c:v>
                </c:pt>
                <c:pt idx="29">
                  <c:v>25.26</c:v>
                </c:pt>
                <c:pt idx="30">
                  <c:v>33.25</c:v>
                </c:pt>
                <c:pt idx="31">
                  <c:v>43.870000000000005</c:v>
                </c:pt>
                <c:pt idx="32">
                  <c:v>23.26</c:v>
                </c:pt>
                <c:pt idx="33">
                  <c:v>29.08</c:v>
                </c:pt>
                <c:pt idx="34">
                  <c:v>26.009999999999998</c:v>
                </c:pt>
                <c:pt idx="35">
                  <c:v>39.019999999999996</c:v>
                </c:pt>
                <c:pt idx="36">
                  <c:v>50.820000000000007</c:v>
                </c:pt>
                <c:pt idx="37">
                  <c:v>30.839999999999996</c:v>
                </c:pt>
                <c:pt idx="38">
                  <c:v>41.53</c:v>
                </c:pt>
                <c:pt idx="39">
                  <c:v>46.129999999999995</c:v>
                </c:pt>
                <c:pt idx="40">
                  <c:v>52.83</c:v>
                </c:pt>
                <c:pt idx="41">
                  <c:v>19.959999999999997</c:v>
                </c:pt>
                <c:pt idx="42">
                  <c:v>41.84</c:v>
                </c:pt>
                <c:pt idx="43">
                  <c:v>27.71</c:v>
                </c:pt>
                <c:pt idx="44">
                  <c:v>71.31</c:v>
                </c:pt>
                <c:pt idx="45">
                  <c:v>25.049999999999997</c:v>
                </c:pt>
                <c:pt idx="46">
                  <c:v>38.019999999999996</c:v>
                </c:pt>
                <c:pt idx="47">
                  <c:v>42.849999999999994</c:v>
                </c:pt>
                <c:pt idx="48">
                  <c:v>64.13</c:v>
                </c:pt>
                <c:pt idx="49">
                  <c:v>50.33</c:v>
                </c:pt>
                <c:pt idx="50">
                  <c:v>38</c:v>
                </c:pt>
                <c:pt idx="51">
                  <c:v>42.5</c:v>
                </c:pt>
              </c:numCache>
            </c:numRef>
          </c:val>
          <c:smooth val="0"/>
          <c:extLst>
            <c:ext xmlns:c16="http://schemas.microsoft.com/office/drawing/2014/chart" uri="{C3380CC4-5D6E-409C-BE32-E72D297353CC}">
              <c16:uniqueId val="{00000003-F193-46B6-A1AA-4AA275B6A7CE}"/>
            </c:ext>
          </c:extLst>
        </c:ser>
        <c:ser>
          <c:idx val="4"/>
          <c:order val="4"/>
          <c:tx>
            <c:strRef>
              <c:f>All!$Q$112</c:f>
              <c:strCache>
                <c:ptCount val="1"/>
                <c:pt idx="0">
                  <c:v>2017</c:v>
                </c:pt>
              </c:strCache>
            </c:strRef>
          </c:tx>
          <c:spPr>
            <a:ln w="19050" cap="rnd">
              <a:solidFill>
                <a:schemeClr val="accent5"/>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All!$Q$113:$Q$164</c:f>
              <c:numCache>
                <c:formatCode>General</c:formatCode>
                <c:ptCount val="52"/>
                <c:pt idx="0">
                  <c:v>48.57</c:v>
                </c:pt>
                <c:pt idx="1">
                  <c:v>30.169999999999998</c:v>
                </c:pt>
                <c:pt idx="2">
                  <c:v>91.23</c:v>
                </c:pt>
                <c:pt idx="3">
                  <c:v>49.1</c:v>
                </c:pt>
                <c:pt idx="4">
                  <c:v>23.4</c:v>
                </c:pt>
                <c:pt idx="5">
                  <c:v>40.42</c:v>
                </c:pt>
                <c:pt idx="6">
                  <c:v>43.35</c:v>
                </c:pt>
                <c:pt idx="7">
                  <c:v>39.01</c:v>
                </c:pt>
                <c:pt idx="8">
                  <c:v>28.43</c:v>
                </c:pt>
                <c:pt idx="9">
                  <c:v>30.01</c:v>
                </c:pt>
                <c:pt idx="10">
                  <c:v>38.480000000000004</c:v>
                </c:pt>
                <c:pt idx="11">
                  <c:v>27.869999999999997</c:v>
                </c:pt>
                <c:pt idx="12">
                  <c:v>24.55</c:v>
                </c:pt>
                <c:pt idx="13">
                  <c:v>32.010000000000005</c:v>
                </c:pt>
                <c:pt idx="14">
                  <c:v>45.23</c:v>
                </c:pt>
                <c:pt idx="15">
                  <c:v>31.320000000000004</c:v>
                </c:pt>
                <c:pt idx="16">
                  <c:v>78.22</c:v>
                </c:pt>
                <c:pt idx="17">
                  <c:v>14.109999999999996</c:v>
                </c:pt>
                <c:pt idx="18">
                  <c:v>23.75</c:v>
                </c:pt>
                <c:pt idx="19">
                  <c:v>36.980000000000004</c:v>
                </c:pt>
                <c:pt idx="20">
                  <c:v>90.94</c:v>
                </c:pt>
                <c:pt idx="21">
                  <c:v>37.730000000000004</c:v>
                </c:pt>
                <c:pt idx="22">
                  <c:v>95.64</c:v>
                </c:pt>
                <c:pt idx="23">
                  <c:v>52.6</c:v>
                </c:pt>
                <c:pt idx="24">
                  <c:v>38.82</c:v>
                </c:pt>
                <c:pt idx="25">
                  <c:v>31.13</c:v>
                </c:pt>
                <c:pt idx="26">
                  <c:v>48.51</c:v>
                </c:pt>
                <c:pt idx="27">
                  <c:v>38.480000000000004</c:v>
                </c:pt>
                <c:pt idx="28">
                  <c:v>18.14</c:v>
                </c:pt>
                <c:pt idx="29">
                  <c:v>49.04</c:v>
                </c:pt>
                <c:pt idx="30">
                  <c:v>42.27</c:v>
                </c:pt>
                <c:pt idx="31">
                  <c:v>64.86</c:v>
                </c:pt>
                <c:pt idx="32">
                  <c:v>101.80000000000001</c:v>
                </c:pt>
                <c:pt idx="33">
                  <c:v>96.9</c:v>
                </c:pt>
                <c:pt idx="34">
                  <c:v>52.730000000000004</c:v>
                </c:pt>
                <c:pt idx="35">
                  <c:v>53.56</c:v>
                </c:pt>
                <c:pt idx="36">
                  <c:v>34.49</c:v>
                </c:pt>
                <c:pt idx="37">
                  <c:v>30.119999999999997</c:v>
                </c:pt>
                <c:pt idx="38">
                  <c:v>37.97</c:v>
                </c:pt>
                <c:pt idx="39">
                  <c:v>47.53</c:v>
                </c:pt>
                <c:pt idx="40">
                  <c:v>108.33000000000001</c:v>
                </c:pt>
                <c:pt idx="41">
                  <c:v>61.759999999999991</c:v>
                </c:pt>
                <c:pt idx="42">
                  <c:v>62.469999999999992</c:v>
                </c:pt>
                <c:pt idx="43">
                  <c:v>44.91</c:v>
                </c:pt>
                <c:pt idx="44">
                  <c:v>27.949999999999996</c:v>
                </c:pt>
                <c:pt idx="45">
                  <c:v>60.61</c:v>
                </c:pt>
                <c:pt idx="46">
                  <c:v>51.44</c:v>
                </c:pt>
                <c:pt idx="47">
                  <c:v>87.43</c:v>
                </c:pt>
                <c:pt idx="48">
                  <c:v>40.54</c:v>
                </c:pt>
                <c:pt idx="49">
                  <c:v>35.83</c:v>
                </c:pt>
                <c:pt idx="50">
                  <c:v>73.05</c:v>
                </c:pt>
                <c:pt idx="51">
                  <c:v>31.239999999999995</c:v>
                </c:pt>
              </c:numCache>
            </c:numRef>
          </c:val>
          <c:smooth val="0"/>
          <c:extLst>
            <c:ext xmlns:c16="http://schemas.microsoft.com/office/drawing/2014/chart" uri="{C3380CC4-5D6E-409C-BE32-E72D297353CC}">
              <c16:uniqueId val="{00000004-F193-46B6-A1AA-4AA275B6A7CE}"/>
            </c:ext>
          </c:extLst>
        </c:ser>
        <c:ser>
          <c:idx val="5"/>
          <c:order val="5"/>
          <c:tx>
            <c:strRef>
              <c:f>All!$R$112</c:f>
              <c:strCache>
                <c:ptCount val="1"/>
                <c:pt idx="0">
                  <c:v>2018</c:v>
                </c:pt>
              </c:strCache>
            </c:strRef>
          </c:tx>
          <c:spPr>
            <a:ln w="19050" cap="rnd">
              <a:solidFill>
                <a:schemeClr val="accent6"/>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All!$R$113:$R$164</c:f>
              <c:numCache>
                <c:formatCode>General</c:formatCode>
                <c:ptCount val="52"/>
                <c:pt idx="0">
                  <c:v>24.61</c:v>
                </c:pt>
                <c:pt idx="1">
                  <c:v>32.46</c:v>
                </c:pt>
                <c:pt idx="2">
                  <c:v>101.28999999999999</c:v>
                </c:pt>
                <c:pt idx="3">
                  <c:v>184.84</c:v>
                </c:pt>
                <c:pt idx="4">
                  <c:v>103.53999999999999</c:v>
                </c:pt>
                <c:pt idx="5">
                  <c:v>64.47</c:v>
                </c:pt>
                <c:pt idx="6">
                  <c:v>28.27</c:v>
                </c:pt>
                <c:pt idx="7">
                  <c:v>51.429999999999993</c:v>
                </c:pt>
                <c:pt idx="8">
                  <c:v>218.99</c:v>
                </c:pt>
                <c:pt idx="9">
                  <c:v>49.92</c:v>
                </c:pt>
                <c:pt idx="10">
                  <c:v>40.380000000000003</c:v>
                </c:pt>
                <c:pt idx="11">
                  <c:v>37.370000000000005</c:v>
                </c:pt>
                <c:pt idx="12">
                  <c:v>29.580000000000005</c:v>
                </c:pt>
                <c:pt idx="13">
                  <c:v>22.059999999999995</c:v>
                </c:pt>
                <c:pt idx="14">
                  <c:v>32.14</c:v>
                </c:pt>
                <c:pt idx="15">
                  <c:v>40.97999999999999</c:v>
                </c:pt>
                <c:pt idx="16">
                  <c:v>83.97999999999999</c:v>
                </c:pt>
                <c:pt idx="17">
                  <c:v>195.96</c:v>
                </c:pt>
                <c:pt idx="18">
                  <c:v>76.45</c:v>
                </c:pt>
                <c:pt idx="19">
                  <c:v>215.17999999999998</c:v>
                </c:pt>
                <c:pt idx="20">
                  <c:v>120.99</c:v>
                </c:pt>
                <c:pt idx="21">
                  <c:v>45.75</c:v>
                </c:pt>
                <c:pt idx="22">
                  <c:v>50.690000000000005</c:v>
                </c:pt>
                <c:pt idx="23">
                  <c:v>35.829999999999991</c:v>
                </c:pt>
                <c:pt idx="24">
                  <c:v>60.17</c:v>
                </c:pt>
                <c:pt idx="25">
                  <c:v>32.830000000000005</c:v>
                </c:pt>
                <c:pt idx="26">
                  <c:v>24.019999999999996</c:v>
                </c:pt>
                <c:pt idx="27">
                  <c:v>28.840000000000003</c:v>
                </c:pt>
                <c:pt idx="28">
                  <c:v>23.519999999999996</c:v>
                </c:pt>
                <c:pt idx="29">
                  <c:v>23.57</c:v>
                </c:pt>
                <c:pt idx="30">
                  <c:v>39.42</c:v>
                </c:pt>
                <c:pt idx="31">
                  <c:v>34.179999999999993</c:v>
                </c:pt>
                <c:pt idx="32">
                  <c:v>24.96</c:v>
                </c:pt>
                <c:pt idx="33">
                  <c:v>28.6</c:v>
                </c:pt>
                <c:pt idx="34">
                  <c:v>34.449999999999996</c:v>
                </c:pt>
                <c:pt idx="35">
                  <c:v>24.560000000000002</c:v>
                </c:pt>
                <c:pt idx="36">
                  <c:v>26.379999999999995</c:v>
                </c:pt>
                <c:pt idx="37">
                  <c:v>71.63</c:v>
                </c:pt>
                <c:pt idx="38">
                  <c:v>69.09</c:v>
                </c:pt>
                <c:pt idx="39">
                  <c:v>45.16</c:v>
                </c:pt>
                <c:pt idx="40">
                  <c:v>69.849999999999994</c:v>
                </c:pt>
                <c:pt idx="41">
                  <c:v>71.5</c:v>
                </c:pt>
                <c:pt idx="42">
                  <c:v>57.68</c:v>
                </c:pt>
                <c:pt idx="43">
                  <c:v>27.729999999999997</c:v>
                </c:pt>
                <c:pt idx="44">
                  <c:v>57.290000000000006</c:v>
                </c:pt>
                <c:pt idx="45">
                  <c:v>33.889999999999993</c:v>
                </c:pt>
                <c:pt idx="46">
                  <c:v>91.25</c:v>
                </c:pt>
                <c:pt idx="47">
                  <c:v>70.759999999999991</c:v>
                </c:pt>
                <c:pt idx="48">
                  <c:v>50.34</c:v>
                </c:pt>
                <c:pt idx="49">
                  <c:v>42.01</c:v>
                </c:pt>
                <c:pt idx="50">
                  <c:v>35.72</c:v>
                </c:pt>
                <c:pt idx="51">
                  <c:v>44.34</c:v>
                </c:pt>
              </c:numCache>
            </c:numRef>
          </c:val>
          <c:smooth val="0"/>
          <c:extLst>
            <c:ext xmlns:c16="http://schemas.microsoft.com/office/drawing/2014/chart" uri="{C3380CC4-5D6E-409C-BE32-E72D297353CC}">
              <c16:uniqueId val="{00000005-F193-46B6-A1AA-4AA275B6A7CE}"/>
            </c:ext>
          </c:extLst>
        </c:ser>
        <c:ser>
          <c:idx val="6"/>
          <c:order val="6"/>
          <c:tx>
            <c:strRef>
              <c:f>All!$S$112</c:f>
              <c:strCache>
                <c:ptCount val="1"/>
                <c:pt idx="0">
                  <c:v>2019</c:v>
                </c:pt>
              </c:strCache>
            </c:strRef>
          </c:tx>
          <c:spPr>
            <a:ln w="19050" cap="rnd">
              <a:solidFill>
                <a:schemeClr val="accent1">
                  <a:lumMod val="60000"/>
                </a:schemeClr>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All!$S$113:$S$164</c:f>
              <c:numCache>
                <c:formatCode>General</c:formatCode>
                <c:ptCount val="52"/>
                <c:pt idx="0">
                  <c:v>65.509999999999991</c:v>
                </c:pt>
                <c:pt idx="1">
                  <c:v>40.000000000000007</c:v>
                </c:pt>
                <c:pt idx="2">
                  <c:v>58.48</c:v>
                </c:pt>
                <c:pt idx="3">
                  <c:v>58.790000000000006</c:v>
                </c:pt>
                <c:pt idx="4">
                  <c:v>26.079999999999991</c:v>
                </c:pt>
                <c:pt idx="5">
                  <c:v>26.439999999999998</c:v>
                </c:pt>
                <c:pt idx="6">
                  <c:v>25.61</c:v>
                </c:pt>
                <c:pt idx="7">
                  <c:v>25.029999999999994</c:v>
                </c:pt>
                <c:pt idx="8">
                  <c:v>36.580000000000005</c:v>
                </c:pt>
                <c:pt idx="9">
                  <c:v>24.43</c:v>
                </c:pt>
                <c:pt idx="10">
                  <c:v>32.849999999999994</c:v>
                </c:pt>
                <c:pt idx="11">
                  <c:v>33.730000000000004</c:v>
                </c:pt>
                <c:pt idx="12">
                  <c:v>45.31</c:v>
                </c:pt>
                <c:pt idx="13">
                  <c:v>30.15</c:v>
                </c:pt>
                <c:pt idx="14">
                  <c:v>36.829999999999991</c:v>
                </c:pt>
                <c:pt idx="15">
                  <c:v>38.989999999999995</c:v>
                </c:pt>
                <c:pt idx="16">
                  <c:v>78.069999999999993</c:v>
                </c:pt>
                <c:pt idx="17">
                  <c:v>74.89</c:v>
                </c:pt>
                <c:pt idx="18">
                  <c:v>76.52000000000001</c:v>
                </c:pt>
                <c:pt idx="19">
                  <c:v>143.63</c:v>
                </c:pt>
                <c:pt idx="20">
                  <c:v>185.28</c:v>
                </c:pt>
                <c:pt idx="21">
                  <c:v>78.73</c:v>
                </c:pt>
                <c:pt idx="22">
                  <c:v>159.45000000000002</c:v>
                </c:pt>
                <c:pt idx="23">
                  <c:v>68.070000000000007</c:v>
                </c:pt>
                <c:pt idx="24">
                  <c:v>48.59</c:v>
                </c:pt>
                <c:pt idx="25">
                  <c:v>83.97</c:v>
                </c:pt>
                <c:pt idx="26">
                  <c:v>41.04</c:v>
                </c:pt>
                <c:pt idx="27">
                  <c:v>30.69</c:v>
                </c:pt>
                <c:pt idx="28">
                  <c:v>40.680000000000007</c:v>
                </c:pt>
                <c:pt idx="29">
                  <c:v>54.210000000000008</c:v>
                </c:pt>
                <c:pt idx="30">
                  <c:v>43.12</c:v>
                </c:pt>
                <c:pt idx="31">
                  <c:v>60.959999999999994</c:v>
                </c:pt>
                <c:pt idx="32">
                  <c:v>58.870000000000005</c:v>
                </c:pt>
                <c:pt idx="33">
                  <c:v>44.129999999999995</c:v>
                </c:pt>
                <c:pt idx="34">
                  <c:v>48.41</c:v>
                </c:pt>
                <c:pt idx="35">
                  <c:v>44.3</c:v>
                </c:pt>
                <c:pt idx="36">
                  <c:v>80.89</c:v>
                </c:pt>
                <c:pt idx="37">
                  <c:v>65.95</c:v>
                </c:pt>
                <c:pt idx="38">
                  <c:v>172.78</c:v>
                </c:pt>
                <c:pt idx="39">
                  <c:v>40.570000000000007</c:v>
                </c:pt>
                <c:pt idx="40">
                  <c:v>51.3</c:v>
                </c:pt>
                <c:pt idx="41">
                  <c:v>44.91</c:v>
                </c:pt>
                <c:pt idx="42">
                  <c:v>64.25</c:v>
                </c:pt>
                <c:pt idx="43">
                  <c:v>41.319999999999993</c:v>
                </c:pt>
                <c:pt idx="44">
                  <c:v>61.52</c:v>
                </c:pt>
                <c:pt idx="45">
                  <c:v>35.650000000000006</c:v>
                </c:pt>
                <c:pt idx="46">
                  <c:v>55.12</c:v>
                </c:pt>
                <c:pt idx="47">
                  <c:v>73.960000000000008</c:v>
                </c:pt>
                <c:pt idx="48">
                  <c:v>70.12</c:v>
                </c:pt>
                <c:pt idx="49">
                  <c:v>65.040000000000006</c:v>
                </c:pt>
                <c:pt idx="50">
                  <c:v>38.6</c:v>
                </c:pt>
                <c:pt idx="51">
                  <c:v>33.700000000000003</c:v>
                </c:pt>
              </c:numCache>
            </c:numRef>
          </c:val>
          <c:smooth val="0"/>
          <c:extLst>
            <c:ext xmlns:c16="http://schemas.microsoft.com/office/drawing/2014/chart" uri="{C3380CC4-5D6E-409C-BE32-E72D297353CC}">
              <c16:uniqueId val="{00000006-F193-46B6-A1AA-4AA275B6A7CE}"/>
            </c:ext>
          </c:extLst>
        </c:ser>
        <c:dLbls>
          <c:showLegendKey val="0"/>
          <c:showVal val="0"/>
          <c:showCatName val="0"/>
          <c:showSerName val="0"/>
          <c:showPercent val="0"/>
          <c:showBubbleSize val="0"/>
        </c:dLbls>
        <c:smooth val="0"/>
        <c:axId val="435565960"/>
        <c:axId val="435559480"/>
        <c:extLst>
          <c:ext xmlns:c15="http://schemas.microsoft.com/office/drawing/2012/chart" uri="{02D57815-91ED-43cb-92C2-25804820EDAC}">
            <c15:filteredLineSeries>
              <c15:ser>
                <c:idx val="7"/>
                <c:order val="7"/>
                <c:tx>
                  <c:strRef>
                    <c:extLst>
                      <c:ext uri="{02D57815-91ED-43cb-92C2-25804820EDAC}">
                        <c15:formulaRef>
                          <c15:sqref>All!$T$112</c15:sqref>
                        </c15:formulaRef>
                      </c:ext>
                    </c:extLst>
                    <c:strCache>
                      <c:ptCount val="1"/>
                      <c:pt idx="0">
                        <c:v>2020</c:v>
                      </c:pt>
                    </c:strCache>
                  </c:strRef>
                </c:tx>
                <c:spPr>
                  <a:ln w="19050" cap="rnd">
                    <a:solidFill>
                      <a:schemeClr val="accent2">
                        <a:lumMod val="60000"/>
                      </a:schemeClr>
                    </a:solidFill>
                    <a:round/>
                  </a:ln>
                  <a:effectLst/>
                </c:spPr>
                <c:marker>
                  <c:symbol val="none"/>
                </c:marker>
                <c:cat>
                  <c:numRef>
                    <c:extLst>
                      <c:ext uri="{02D57815-91ED-43cb-92C2-25804820EDAC}">
                        <c15:formulaRef>
                          <c15:sqref>All!$L$113:$L$164</c15:sqref>
                        </c15:formulaRef>
                      </c:ext>
                    </c:extLst>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extLst>
                      <c:ext uri="{02D57815-91ED-43cb-92C2-25804820EDAC}">
                        <c15:formulaRef>
                          <c15:sqref>All!$T$113:$T$164</c15:sqref>
                        </c15:formulaRef>
                      </c:ext>
                    </c:extLst>
                    <c:numCache>
                      <c:formatCode>General</c:formatCode>
                      <c:ptCount val="52"/>
                      <c:pt idx="0">
                        <c:v>35.25</c:v>
                      </c:pt>
                      <c:pt idx="1">
                        <c:v>47.3</c:v>
                      </c:pt>
                      <c:pt idx="2">
                        <c:v>35.36</c:v>
                      </c:pt>
                      <c:pt idx="3">
                        <c:v>107.3</c:v>
                      </c:pt>
                      <c:pt idx="4">
                        <c:v>49.14</c:v>
                      </c:pt>
                      <c:pt idx="5">
                        <c:v>56.92</c:v>
                      </c:pt>
                      <c:pt idx="6">
                        <c:v>77.48</c:v>
                      </c:pt>
                      <c:pt idx="7">
                        <c:v>57.04</c:v>
                      </c:pt>
                      <c:pt idx="8">
                        <c:v>64.44</c:v>
                      </c:pt>
                      <c:pt idx="9">
                        <c:v>56.27</c:v>
                      </c:pt>
                      <c:pt idx="10">
                        <c:v>60.01</c:v>
                      </c:pt>
                      <c:pt idx="11">
                        <c:v>55.33</c:v>
                      </c:pt>
                      <c:pt idx="12">
                        <c:v>33.26</c:v>
                      </c:pt>
                      <c:pt idx="13">
                        <c:v>37.669999999999995</c:v>
                      </c:pt>
                      <c:pt idx="14">
                        <c:v>37.83</c:v>
                      </c:pt>
                      <c:pt idx="15">
                        <c:v>107.87</c:v>
                      </c:pt>
                      <c:pt idx="16">
                        <c:v>42.08</c:v>
                      </c:pt>
                      <c:pt idx="17">
                        <c:v>40.53</c:v>
                      </c:pt>
                      <c:pt idx="18">
                        <c:v>44.35</c:v>
                      </c:pt>
                      <c:pt idx="19">
                        <c:v>45.660000000000004</c:v>
                      </c:pt>
                      <c:pt idx="20">
                        <c:v>125.49000000000001</c:v>
                      </c:pt>
                      <c:pt idx="21">
                        <c:v>49.33</c:v>
                      </c:pt>
                      <c:pt idx="22">
                        <c:v>55.699999999999996</c:v>
                      </c:pt>
                      <c:pt idx="23">
                        <c:v>55.33</c:v>
                      </c:pt>
                      <c:pt idx="24">
                        <c:v>63.81</c:v>
                      </c:pt>
                      <c:pt idx="25">
                        <c:v>195.17999999999998</c:v>
                      </c:pt>
                      <c:pt idx="26">
                        <c:v>57.62</c:v>
                      </c:pt>
                      <c:pt idx="27">
                        <c:v>51.27</c:v>
                      </c:pt>
                      <c:pt idx="28">
                        <c:v>49.46</c:v>
                      </c:pt>
                      <c:pt idx="29">
                        <c:v>49.51</c:v>
                      </c:pt>
                      <c:pt idx="30">
                        <c:v>47.58</c:v>
                      </c:pt>
                      <c:pt idx="31">
                        <c:v>56.06</c:v>
                      </c:pt>
                      <c:pt idx="32">
                        <c:v>54.050000000000004</c:v>
                      </c:pt>
                      <c:pt idx="33">
                        <c:v>135.81</c:v>
                      </c:pt>
                      <c:pt idx="34">
                        <c:v>65.959999999999994</c:v>
                      </c:pt>
                      <c:pt idx="35">
                        <c:v>53.03</c:v>
                      </c:pt>
                      <c:pt idx="36">
                        <c:v>68.960000000000008</c:v>
                      </c:pt>
                      <c:pt idx="37">
                        <c:v>179.88</c:v>
                      </c:pt>
                      <c:pt idx="38">
                        <c:v>61.03</c:v>
                      </c:pt>
                      <c:pt idx="39">
                        <c:v>123.67</c:v>
                      </c:pt>
                      <c:pt idx="40">
                        <c:v>72.53</c:v>
                      </c:pt>
                      <c:pt idx="41">
                        <c:v>82.45</c:v>
                      </c:pt>
                      <c:pt idx="42">
                        <c:v>168.81</c:v>
                      </c:pt>
                      <c:pt idx="43">
                        <c:v>65.570000000000007</c:v>
                      </c:pt>
                      <c:pt idx="44">
                        <c:v>58.33</c:v>
                      </c:pt>
                      <c:pt idx="45">
                        <c:v>173.79999999999998</c:v>
                      </c:pt>
                      <c:pt idx="46">
                        <c:v>200.89</c:v>
                      </c:pt>
                      <c:pt idx="47">
                        <c:v>108.07</c:v>
                      </c:pt>
                      <c:pt idx="48">
                        <c:v>246.25</c:v>
                      </c:pt>
                      <c:pt idx="49">
                        <c:v>94.039999999999992</c:v>
                      </c:pt>
                      <c:pt idx="50">
                        <c:v>188.28</c:v>
                      </c:pt>
                      <c:pt idx="51">
                        <c:v>72.86</c:v>
                      </c:pt>
                    </c:numCache>
                  </c:numRef>
                </c:val>
                <c:smooth val="0"/>
                <c:extLst>
                  <c:ext xmlns:c16="http://schemas.microsoft.com/office/drawing/2014/chart" uri="{C3380CC4-5D6E-409C-BE32-E72D297353CC}">
                    <c16:uniqueId val="{00000007-F193-46B6-A1AA-4AA275B6A7C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All!$U$112</c15:sqref>
                        </c15:formulaRef>
                      </c:ext>
                    </c:extLst>
                    <c:strCache>
                      <c:ptCount val="1"/>
                      <c:pt idx="0">
                        <c:v>2021</c:v>
                      </c:pt>
                    </c:strCache>
                  </c:strRef>
                </c:tx>
                <c:spPr>
                  <a:ln w="19050"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All!$L$113:$L$164</c15:sqref>
                        </c15:formulaRef>
                      </c:ext>
                    </c:extLst>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extLst xmlns:c15="http://schemas.microsoft.com/office/drawing/2012/chart">
                      <c:ext xmlns:c15="http://schemas.microsoft.com/office/drawing/2012/chart" uri="{02D57815-91ED-43cb-92C2-25804820EDAC}">
                        <c15:formulaRef>
                          <c15:sqref>All!$U$113:$U$164</c15:sqref>
                        </c15:formulaRef>
                      </c:ext>
                    </c:extLst>
                    <c:numCache>
                      <c:formatCode>General</c:formatCode>
                      <c:ptCount val="52"/>
                      <c:pt idx="0">
                        <c:v>86.12</c:v>
                      </c:pt>
                      <c:pt idx="1">
                        <c:v>105.81</c:v>
                      </c:pt>
                      <c:pt idx="2">
                        <c:v>73.86</c:v>
                      </c:pt>
                      <c:pt idx="3">
                        <c:v>42.109999999999992</c:v>
                      </c:pt>
                      <c:pt idx="4">
                        <c:v>166.08</c:v>
                      </c:pt>
                      <c:pt idx="5">
                        <c:v>210.98</c:v>
                      </c:pt>
                      <c:pt idx="6">
                        <c:v>169.3</c:v>
                      </c:pt>
                      <c:pt idx="7">
                        <c:v>40.620000000000005</c:v>
                      </c:pt>
                      <c:pt idx="8">
                        <c:v>54.609999999999992</c:v>
                      </c:pt>
                      <c:pt idx="9">
                        <c:v>136.03</c:v>
                      </c:pt>
                      <c:pt idx="10">
                        <c:v>73.39</c:v>
                      </c:pt>
                      <c:pt idx="11">
                        <c:v>62.99</c:v>
                      </c:pt>
                      <c:pt idx="12">
                        <c:v>59.29</c:v>
                      </c:pt>
                      <c:pt idx="13">
                        <c:v>100.67</c:v>
                      </c:pt>
                      <c:pt idx="14">
                        <c:v>104.46000000000001</c:v>
                      </c:pt>
                      <c:pt idx="15">
                        <c:v>99.63</c:v>
                      </c:pt>
                      <c:pt idx="16">
                        <c:v>62.889999999999993</c:v>
                      </c:pt>
                      <c:pt idx="17">
                        <c:v>128.93</c:v>
                      </c:pt>
                      <c:pt idx="18">
                        <c:v>64.930000000000007</c:v>
                      </c:pt>
                      <c:pt idx="19">
                        <c:v>110.14</c:v>
                      </c:pt>
                      <c:pt idx="20">
                        <c:v>85.25</c:v>
                      </c:pt>
                      <c:pt idx="21">
                        <c:v>78.42</c:v>
                      </c:pt>
                      <c:pt idx="22">
                        <c:v>107.62</c:v>
                      </c:pt>
                      <c:pt idx="23">
                        <c:v>172.95999999999998</c:v>
                      </c:pt>
                      <c:pt idx="24">
                        <c:v>136.09</c:v>
                      </c:pt>
                      <c:pt idx="25">
                        <c:v>96.789999999999992</c:v>
                      </c:pt>
                      <c:pt idx="26">
                        <c:v>91.25</c:v>
                      </c:pt>
                      <c:pt idx="27">
                        <c:v>134.13</c:v>
                      </c:pt>
                      <c:pt idx="28">
                        <c:v>83.320000000000007</c:v>
                      </c:pt>
                      <c:pt idx="29">
                        <c:v>82.35</c:v>
                      </c:pt>
                      <c:pt idx="30">
                        <c:v>99.52</c:v>
                      </c:pt>
                      <c:pt idx="31">
                        <c:v>88.85</c:v>
                      </c:pt>
                      <c:pt idx="32">
                        <c:v>118.22</c:v>
                      </c:pt>
                      <c:pt idx="33">
                        <c:v>108.27</c:v>
                      </c:pt>
                      <c:pt idx="34">
                        <c:v>120.81</c:v>
                      </c:pt>
                      <c:pt idx="35">
                        <c:v>141.10000000000002</c:v>
                      </c:pt>
                      <c:pt idx="36">
                        <c:v>150.69999999999999</c:v>
                      </c:pt>
                      <c:pt idx="37">
                        <c:v>176.14</c:v>
                      </c:pt>
                      <c:pt idx="38">
                        <c:v>186.35</c:v>
                      </c:pt>
                      <c:pt idx="39">
                        <c:v>144.80000000000001</c:v>
                      </c:pt>
                      <c:pt idx="40">
                        <c:v>278.63000000000005</c:v>
                      </c:pt>
                      <c:pt idx="41">
                        <c:v>246.81</c:v>
                      </c:pt>
                      <c:pt idx="42">
                        <c:v>176.76</c:v>
                      </c:pt>
                      <c:pt idx="43">
                        <c:v>123.36</c:v>
                      </c:pt>
                      <c:pt idx="44">
                        <c:v>280.45999999999998</c:v>
                      </c:pt>
                      <c:pt idx="45">
                        <c:v>118.97</c:v>
                      </c:pt>
                      <c:pt idx="46">
                        <c:v>269.26</c:v>
                      </c:pt>
                      <c:pt idx="47">
                        <c:v>344.07</c:v>
                      </c:pt>
                      <c:pt idx="48">
                        <c:v>894.17000000000007</c:v>
                      </c:pt>
                      <c:pt idx="49">
                        <c:v>357.13</c:v>
                      </c:pt>
                      <c:pt idx="50">
                        <c:v>585.91999999999996</c:v>
                      </c:pt>
                      <c:pt idx="51">
                        <c:v>186.03</c:v>
                      </c:pt>
                    </c:numCache>
                  </c:numRef>
                </c:val>
                <c:smooth val="0"/>
                <c:extLst xmlns:c15="http://schemas.microsoft.com/office/drawing/2012/chart">
                  <c:ext xmlns:c16="http://schemas.microsoft.com/office/drawing/2014/chart" uri="{C3380CC4-5D6E-409C-BE32-E72D297353CC}">
                    <c16:uniqueId val="{00000008-F193-46B6-A1AA-4AA275B6A7CE}"/>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All!$V$112</c15:sqref>
                        </c15:formulaRef>
                      </c:ext>
                    </c:extLst>
                    <c:strCache>
                      <c:ptCount val="1"/>
                      <c:pt idx="0">
                        <c:v>2022</c:v>
                      </c:pt>
                    </c:strCache>
                  </c:strRef>
                </c:tx>
                <c:spPr>
                  <a:ln w="19050"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All!$L$113:$L$164</c15:sqref>
                        </c15:formulaRef>
                      </c:ext>
                    </c:extLst>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extLst xmlns:c15="http://schemas.microsoft.com/office/drawing/2012/chart">
                      <c:ext xmlns:c15="http://schemas.microsoft.com/office/drawing/2012/chart" uri="{02D57815-91ED-43cb-92C2-25804820EDAC}">
                        <c15:formulaRef>
                          <c15:sqref>All!$V$113:$V$164</c15:sqref>
                        </c15:formulaRef>
                      </c:ext>
                    </c:extLst>
                    <c:numCache>
                      <c:formatCode>General</c:formatCode>
                      <c:ptCount val="52"/>
                      <c:pt idx="0">
                        <c:v>250.25</c:v>
                      </c:pt>
                      <c:pt idx="1">
                        <c:v>305</c:v>
                      </c:pt>
                      <c:pt idx="2">
                        <c:v>278.44</c:v>
                      </c:pt>
                      <c:pt idx="3">
                        <c:v>255.94</c:v>
                      </c:pt>
                      <c:pt idx="4">
                        <c:v>255.03999999999996</c:v>
                      </c:pt>
                      <c:pt idx="5">
                        <c:v>144.79</c:v>
                      </c:pt>
                      <c:pt idx="6">
                        <c:v>106.17</c:v>
                      </c:pt>
                      <c:pt idx="7">
                        <c:v>202.83</c:v>
                      </c:pt>
                      <c:pt idx="8">
                        <c:v>398.77000000000004</c:v>
                      </c:pt>
                      <c:pt idx="9">
                        <c:v>566.53000000000009</c:v>
                      </c:pt>
                      <c:pt idx="10">
                        <c:v>227.85999999999999</c:v>
                      </c:pt>
                      <c:pt idx="11">
                        <c:v>285.38000000000005</c:v>
                      </c:pt>
                      <c:pt idx="12">
                        <c:v>315.73</c:v>
                      </c:pt>
                      <c:pt idx="13">
                        <c:v>176.32</c:v>
                      </c:pt>
                      <c:pt idx="14">
                        <c:v>255.64</c:v>
                      </c:pt>
                      <c:pt idx="15">
                        <c:v>161.71</c:v>
                      </c:pt>
                      <c:pt idx="16">
                        <c:v>286.3</c:v>
                      </c:pt>
                      <c:pt idx="17">
                        <c:v>295.87</c:v>
                      </c:pt>
                      <c:pt idx="18">
                        <c:v>249.60000000000002</c:v>
                      </c:pt>
                      <c:pt idx="19">
                        <c:v>493.88</c:v>
                      </c:pt>
                      <c:pt idx="20">
                        <c:v>233.58</c:v>
                      </c:pt>
                      <c:pt idx="21">
                        <c:v>273.58</c:v>
                      </c:pt>
                      <c:pt idx="22">
                        <c:v>366.58</c:v>
                      </c:pt>
                      <c:pt idx="23">
                        <c:v>324.20999999999998</c:v>
                      </c:pt>
                      <c:pt idx="24">
                        <c:v>497.58</c:v>
                      </c:pt>
                      <c:pt idx="25">
                        <c:v>478.03</c:v>
                      </c:pt>
                      <c:pt idx="26">
                        <c:v>483.68</c:v>
                      </c:pt>
                      <c:pt idx="27">
                        <c:v>453.95</c:v>
                      </c:pt>
                      <c:pt idx="28">
                        <c:v>390.38</c:v>
                      </c:pt>
                      <c:pt idx="29">
                        <c:v>259.92</c:v>
                      </c:pt>
                      <c:pt idx="30">
                        <c:v>471.84000000000003</c:v>
                      </c:pt>
                      <c:pt idx="31">
                        <c:v>861.09</c:v>
                      </c:pt>
                      <c:pt idx="32">
                        <c:v>666.59999999999991</c:v>
                      </c:pt>
                      <c:pt idx="33">
                        <c:v>767.62</c:v>
                      </c:pt>
                      <c:pt idx="34">
                        <c:v>793.02</c:v>
                      </c:pt>
                      <c:pt idx="35">
                        <c:v>494.27</c:v>
                      </c:pt>
                      <c:pt idx="36">
                        <c:v>444.53000000000003</c:v>
                      </c:pt>
                      <c:pt idx="37">
                        <c:v>518.91999999999996</c:v>
                      </c:pt>
                      <c:pt idx="38">
                        <c:v>580.29000000000008</c:v>
                      </c:pt>
                      <c:pt idx="39">
                        <c:v>484.92</c:v>
                      </c:pt>
                      <c:pt idx="40">
                        <c:v>304.75</c:v>
                      </c:pt>
                      <c:pt idx="41">
                        <c:v>320.82</c:v>
                      </c:pt>
                      <c:pt idx="42">
                        <c:v>322.77</c:v>
                      </c:pt>
                      <c:pt idx="43">
                        <c:v>328.19</c:v>
                      </c:pt>
                      <c:pt idx="44">
                        <c:v>258.47999999999996</c:v>
                      </c:pt>
                      <c:pt idx="45">
                        <c:v>530.94999999999993</c:v>
                      </c:pt>
                      <c:pt idx="46">
                        <c:v>254.70000000000002</c:v>
                      </c:pt>
                      <c:pt idx="47">
                        <c:v>385.18</c:v>
                      </c:pt>
                      <c:pt idx="48">
                        <c:v>418.92</c:v>
                      </c:pt>
                      <c:pt idx="49">
                        <c:v>561.79</c:v>
                      </c:pt>
                      <c:pt idx="50">
                        <c:v>272.08</c:v>
                      </c:pt>
                      <c:pt idx="51">
                        <c:v>200.38</c:v>
                      </c:pt>
                    </c:numCache>
                  </c:numRef>
                </c:val>
                <c:smooth val="0"/>
                <c:extLst xmlns:c15="http://schemas.microsoft.com/office/drawing/2012/chart">
                  <c:ext xmlns:c16="http://schemas.microsoft.com/office/drawing/2014/chart" uri="{C3380CC4-5D6E-409C-BE32-E72D297353CC}">
                    <c16:uniqueId val="{00000009-F193-46B6-A1AA-4AA275B6A7CE}"/>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All!$W$112</c15:sqref>
                        </c15:formulaRef>
                      </c:ext>
                    </c:extLst>
                    <c:strCache>
                      <c:ptCount val="1"/>
                      <c:pt idx="0">
                        <c:v>2023</c:v>
                      </c:pt>
                    </c:strCache>
                  </c:strRef>
                </c:tx>
                <c:spPr>
                  <a:ln w="19050"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All!$L$113:$L$164</c15:sqref>
                        </c15:formulaRef>
                      </c:ext>
                    </c:extLst>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extLst xmlns:c15="http://schemas.microsoft.com/office/drawing/2012/chart">
                      <c:ext xmlns:c15="http://schemas.microsoft.com/office/drawing/2012/chart" uri="{02D57815-91ED-43cb-92C2-25804820EDAC}">
                        <c15:formulaRef>
                          <c15:sqref>All!$W$113:$W$164</c15:sqref>
                        </c15:formulaRef>
                      </c:ext>
                    </c:extLst>
                    <c:numCache>
                      <c:formatCode>General</c:formatCode>
                      <c:ptCount val="52"/>
                      <c:pt idx="0">
                        <c:v>185.87</c:v>
                      </c:pt>
                      <c:pt idx="1">
                        <c:v>169.07</c:v>
                      </c:pt>
                      <c:pt idx="2">
                        <c:v>146.01000000000002</c:v>
                      </c:pt>
                      <c:pt idx="3">
                        <c:v>237.9</c:v>
                      </c:pt>
                      <c:pt idx="4">
                        <c:v>207.85</c:v>
                      </c:pt>
                      <c:pt idx="5">
                        <c:v>206.05999999999997</c:v>
                      </c:pt>
                      <c:pt idx="6">
                        <c:v>187.89</c:v>
                      </c:pt>
                      <c:pt idx="7">
                        <c:v>155.01999999999998</c:v>
                      </c:pt>
                      <c:pt idx="8">
                        <c:v>169.60999999999999</c:v>
                      </c:pt>
                      <c:pt idx="9">
                        <c:v>159.67000000000002</c:v>
                      </c:pt>
                      <c:pt idx="10">
                        <c:v>157.19999999999999</c:v>
                      </c:pt>
                      <c:pt idx="11">
                        <c:v>118.52</c:v>
                      </c:pt>
                      <c:pt idx="12">
                        <c:v>122.96000000000001</c:v>
                      </c:pt>
                      <c:pt idx="13">
                        <c:v>131.91</c:v>
                      </c:pt>
                      <c:pt idx="14">
                        <c:v>105.11</c:v>
                      </c:pt>
                      <c:pt idx="15">
                        <c:v>167.98</c:v>
                      </c:pt>
                      <c:pt idx="16">
                        <c:v>143.66999999999999</c:v>
                      </c:pt>
                      <c:pt idx="17">
                        <c:v>123.49</c:v>
                      </c:pt>
                      <c:pt idx="18">
                        <c:v>113.64999999999999</c:v>
                      </c:pt>
                      <c:pt idx="19">
                        <c:v>107.8</c:v>
                      </c:pt>
                      <c:pt idx="20">
                        <c:v>98.240000000000009</c:v>
                      </c:pt>
                      <c:pt idx="21">
                        <c:v>122.08999999999999</c:v>
                      </c:pt>
                      <c:pt idx="22">
                        <c:v>53.89</c:v>
                      </c:pt>
                      <c:pt idx="23">
                        <c:v>116.81</c:v>
                      </c:pt>
                      <c:pt idx="24">
                        <c:v>128.19999999999999</c:v>
                      </c:pt>
                      <c:pt idx="25">
                        <c:v>171.4</c:v>
                      </c:pt>
                      <c:pt idx="26">
                        <c:v>65.27000000000001</c:v>
                      </c:pt>
                      <c:pt idx="27">
                        <c:v>166.51</c:v>
                      </c:pt>
                      <c:pt idx="28">
                        <c:v>36.86</c:v>
                      </c:pt>
                      <c:pt idx="29">
                        <c:v>37.49</c:v>
                      </c:pt>
                      <c:pt idx="30">
                        <c:v>95.38</c:v>
                      </c:pt>
                      <c:pt idx="31">
                        <c:v>35.17</c:v>
                      </c:pt>
                      <c:pt idx="32">
                        <c:v>270.45</c:v>
                      </c:pt>
                      <c:pt idx="33">
                        <c:v>530.8900000000001</c:v>
                      </c:pt>
                      <c:pt idx="34">
                        <c:v>198.56</c:v>
                      </c:pt>
                      <c:pt idx="35">
                        <c:v>228.68</c:v>
                      </c:pt>
                      <c:pt idx="36">
                        <c:v>302.39</c:v>
                      </c:pt>
                      <c:pt idx="37">
                        <c:v>303.77999999999997</c:v>
                      </c:pt>
                      <c:pt idx="38">
                        <c:v>128.97</c:v>
                      </c:pt>
                      <c:pt idx="39">
                        <c:v>334.22</c:v>
                      </c:pt>
                      <c:pt idx="40">
                        <c:v>232.08999999999997</c:v>
                      </c:pt>
                      <c:pt idx="41">
                        <c:v>193.22</c:v>
                      </c:pt>
                      <c:pt idx="42">
                        <c:v>231.51</c:v>
                      </c:pt>
                      <c:pt idx="43">
                        <c:v>130.07999999999998</c:v>
                      </c:pt>
                      <c:pt idx="44">
                        <c:v>159.01</c:v>
                      </c:pt>
                      <c:pt idx="45">
                        <c:v>164.53</c:v>
                      </c:pt>
                      <c:pt idx="46">
                        <c:v>1277.1799999999998</c:v>
                      </c:pt>
                      <c:pt idx="47">
                        <c:v>229.82</c:v>
                      </c:pt>
                      <c:pt idx="48">
                        <c:v>287.01</c:v>
                      </c:pt>
                      <c:pt idx="49">
                        <c:v>201.14000000000001</c:v>
                      </c:pt>
                      <c:pt idx="50">
                        <c:v>82.18</c:v>
                      </c:pt>
                      <c:pt idx="51">
                        <c:v>99.44</c:v>
                      </c:pt>
                    </c:numCache>
                  </c:numRef>
                </c:val>
                <c:smooth val="0"/>
                <c:extLst xmlns:c15="http://schemas.microsoft.com/office/drawing/2012/chart">
                  <c:ext xmlns:c16="http://schemas.microsoft.com/office/drawing/2014/chart" uri="{C3380CC4-5D6E-409C-BE32-E72D297353CC}">
                    <c16:uniqueId val="{0000000A-F193-46B6-A1AA-4AA275B6A7CE}"/>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All!$X$112</c15:sqref>
                        </c15:formulaRef>
                      </c:ext>
                    </c:extLst>
                    <c:strCache>
                      <c:ptCount val="1"/>
                      <c:pt idx="0">
                        <c:v>2024</c:v>
                      </c:pt>
                    </c:strCache>
                  </c:strRef>
                </c:tx>
                <c:spPr>
                  <a:ln w="19050"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All!$L$113:$L$164</c15:sqref>
                        </c15:formulaRef>
                      </c:ext>
                    </c:extLst>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extLst xmlns:c15="http://schemas.microsoft.com/office/drawing/2012/chart">
                      <c:ext xmlns:c15="http://schemas.microsoft.com/office/drawing/2012/chart" uri="{02D57815-91ED-43cb-92C2-25804820EDAC}">
                        <c15:formulaRef>
                          <c15:sqref>All!$X$113:$X$164</c15:sqref>
                        </c15:formulaRef>
                      </c:ext>
                    </c:extLst>
                    <c:numCache>
                      <c:formatCode>General</c:formatCode>
                      <c:ptCount val="52"/>
                      <c:pt idx="0">
                        <c:v>1874.77</c:v>
                      </c:pt>
                      <c:pt idx="1">
                        <c:v>277.93</c:v>
                      </c:pt>
                      <c:pt idx="2">
                        <c:v>246.55999999999997</c:v>
                      </c:pt>
                      <c:pt idx="3">
                        <c:v>146.19</c:v>
                      </c:pt>
                      <c:pt idx="4">
                        <c:v>55.26</c:v>
                      </c:pt>
                      <c:pt idx="5">
                        <c:v>244.95</c:v>
                      </c:pt>
                      <c:pt idx="6">
                        <c:v>90.990000000000009</c:v>
                      </c:pt>
                      <c:pt idx="7">
                        <c:v>95.79</c:v>
                      </c:pt>
                      <c:pt idx="8">
                        <c:v>111.14</c:v>
                      </c:pt>
                      <c:pt idx="9">
                        <c:v>150.9</c:v>
                      </c:pt>
                      <c:pt idx="10">
                        <c:v>142.71</c:v>
                      </c:pt>
                      <c:pt idx="11">
                        <c:v>122.70000000000002</c:v>
                      </c:pt>
                      <c:pt idx="12">
                        <c:v>162.29000000000002</c:v>
                      </c:pt>
                      <c:pt idx="13">
                        <c:v>259.96000000000004</c:v>
                      </c:pt>
                      <c:pt idx="14">
                        <c:v>89.02000000000001</c:v>
                      </c:pt>
                      <c:pt idx="15">
                        <c:v>167.61999999999998</c:v>
                      </c:pt>
                      <c:pt idx="16">
                        <c:v>187.41</c:v>
                      </c:pt>
                      <c:pt idx="17">
                        <c:v>396.03000000000003</c:v>
                      </c:pt>
                      <c:pt idx="18">
                        <c:v>305.13</c:v>
                      </c:pt>
                      <c:pt idx="19">
                        <c:v>413.05</c:v>
                      </c:pt>
                      <c:pt idx="20">
                        <c:v>71.05</c:v>
                      </c:pt>
                      <c:pt idx="21">
                        <c:v>251.92999999999998</c:v>
                      </c:pt>
                      <c:pt idx="22">
                        <c:v>256.62</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smooth val="0"/>
                <c:extLst xmlns:c15="http://schemas.microsoft.com/office/drawing/2012/chart">
                  <c:ext xmlns:c16="http://schemas.microsoft.com/office/drawing/2014/chart" uri="{C3380CC4-5D6E-409C-BE32-E72D297353CC}">
                    <c16:uniqueId val="{0000000B-F193-46B6-A1AA-4AA275B6A7CE}"/>
                  </c:ext>
                </c:extLst>
              </c15:ser>
            </c15:filteredLineSeries>
          </c:ext>
        </c:extLst>
      </c:lineChart>
      <c:catAx>
        <c:axId val="435565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59480"/>
        <c:crosses val="autoZero"/>
        <c:auto val="1"/>
        <c:lblAlgn val="ctr"/>
        <c:lblOffset val="100"/>
        <c:tickLblSkip val="2"/>
        <c:noMultiLvlLbl val="0"/>
      </c:catAx>
      <c:valAx>
        <c:axId val="435559480"/>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65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dirty="0">
                <a:solidFill>
                  <a:schemeClr val="tx2"/>
                </a:solidFill>
              </a:rPr>
              <a:t>Diff between </a:t>
            </a:r>
            <a:r>
              <a:rPr lang="en-GB" sz="1200" b="1" baseline="0" dirty="0">
                <a:solidFill>
                  <a:schemeClr val="tx2"/>
                </a:solidFill>
              </a:rPr>
              <a:t>max and min hourly price in each week (FI area)</a:t>
            </a:r>
            <a:endParaRPr lang="en-GB" sz="1200" b="1" dirty="0">
              <a:solidFill>
                <a:schemeClr val="tx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All!$M$112</c:f>
              <c:strCache>
                <c:ptCount val="1"/>
                <c:pt idx="0">
                  <c:v>2013</c:v>
                </c:pt>
              </c:strCache>
            </c:strRef>
          </c:tx>
          <c:spPr>
            <a:ln w="19050" cap="rnd">
              <a:solidFill>
                <a:srgbClr val="D8D8D8"/>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All!$M$113:$M$164</c:f>
              <c:numCache>
                <c:formatCode>General</c:formatCode>
                <c:ptCount val="52"/>
                <c:pt idx="0">
                  <c:v>20.69</c:v>
                </c:pt>
                <c:pt idx="1">
                  <c:v>21.96</c:v>
                </c:pt>
                <c:pt idx="2">
                  <c:v>50.199999999999996</c:v>
                </c:pt>
                <c:pt idx="3">
                  <c:v>46.08</c:v>
                </c:pt>
                <c:pt idx="4">
                  <c:v>21.1</c:v>
                </c:pt>
                <c:pt idx="5">
                  <c:v>22.699999999999996</c:v>
                </c:pt>
                <c:pt idx="6">
                  <c:v>27.480000000000004</c:v>
                </c:pt>
                <c:pt idx="7">
                  <c:v>20.059999999999995</c:v>
                </c:pt>
                <c:pt idx="8">
                  <c:v>18.399999999999999</c:v>
                </c:pt>
                <c:pt idx="9">
                  <c:v>164.23999999999998</c:v>
                </c:pt>
                <c:pt idx="10">
                  <c:v>44.879999999999995</c:v>
                </c:pt>
                <c:pt idx="11">
                  <c:v>56.76</c:v>
                </c:pt>
                <c:pt idx="12">
                  <c:v>12.71</c:v>
                </c:pt>
                <c:pt idx="13">
                  <c:v>67.31</c:v>
                </c:pt>
                <c:pt idx="14">
                  <c:v>56.470000000000006</c:v>
                </c:pt>
                <c:pt idx="15">
                  <c:v>50.730000000000004</c:v>
                </c:pt>
                <c:pt idx="16">
                  <c:v>37.659999999999997</c:v>
                </c:pt>
                <c:pt idx="17">
                  <c:v>23.810000000000002</c:v>
                </c:pt>
                <c:pt idx="18">
                  <c:v>26.43</c:v>
                </c:pt>
                <c:pt idx="19">
                  <c:v>31.57</c:v>
                </c:pt>
                <c:pt idx="20">
                  <c:v>45.699999999999996</c:v>
                </c:pt>
                <c:pt idx="21">
                  <c:v>38.590000000000003</c:v>
                </c:pt>
                <c:pt idx="22">
                  <c:v>85.32</c:v>
                </c:pt>
                <c:pt idx="23">
                  <c:v>87.8</c:v>
                </c:pt>
                <c:pt idx="24">
                  <c:v>53.69</c:v>
                </c:pt>
                <c:pt idx="25">
                  <c:v>108.66</c:v>
                </c:pt>
                <c:pt idx="26">
                  <c:v>50.14</c:v>
                </c:pt>
                <c:pt idx="27">
                  <c:v>50.350000000000009</c:v>
                </c:pt>
                <c:pt idx="28">
                  <c:v>19.429999999999996</c:v>
                </c:pt>
                <c:pt idx="29">
                  <c:v>16.769999999999996</c:v>
                </c:pt>
                <c:pt idx="30">
                  <c:v>17.989999999999998</c:v>
                </c:pt>
                <c:pt idx="31">
                  <c:v>69.92</c:v>
                </c:pt>
                <c:pt idx="32">
                  <c:v>59.399999999999991</c:v>
                </c:pt>
                <c:pt idx="33">
                  <c:v>44.04</c:v>
                </c:pt>
                <c:pt idx="34">
                  <c:v>36.679999999999993</c:v>
                </c:pt>
                <c:pt idx="35">
                  <c:v>50.45</c:v>
                </c:pt>
                <c:pt idx="36">
                  <c:v>83.289999999999992</c:v>
                </c:pt>
                <c:pt idx="37">
                  <c:v>56.660000000000004</c:v>
                </c:pt>
                <c:pt idx="38">
                  <c:v>63.09</c:v>
                </c:pt>
                <c:pt idx="39">
                  <c:v>51.239999999999995</c:v>
                </c:pt>
                <c:pt idx="40">
                  <c:v>21.439999999999998</c:v>
                </c:pt>
                <c:pt idx="41">
                  <c:v>173.28</c:v>
                </c:pt>
                <c:pt idx="42">
                  <c:v>37.9</c:v>
                </c:pt>
                <c:pt idx="43">
                  <c:v>74.87</c:v>
                </c:pt>
                <c:pt idx="44">
                  <c:v>35.35</c:v>
                </c:pt>
                <c:pt idx="45">
                  <c:v>26.349999999999998</c:v>
                </c:pt>
                <c:pt idx="46">
                  <c:v>22.04</c:v>
                </c:pt>
                <c:pt idx="47">
                  <c:v>50.08</c:v>
                </c:pt>
                <c:pt idx="48">
                  <c:v>49.47</c:v>
                </c:pt>
                <c:pt idx="49">
                  <c:v>121.67999999999999</c:v>
                </c:pt>
                <c:pt idx="50">
                  <c:v>31.99</c:v>
                </c:pt>
                <c:pt idx="51">
                  <c:v>25.389999999999997</c:v>
                </c:pt>
              </c:numCache>
            </c:numRef>
          </c:val>
          <c:smooth val="0"/>
          <c:extLst>
            <c:ext xmlns:c16="http://schemas.microsoft.com/office/drawing/2014/chart" uri="{C3380CC4-5D6E-409C-BE32-E72D297353CC}">
              <c16:uniqueId val="{00000000-F0D3-4853-AA48-3FB3A7CA1D3A}"/>
            </c:ext>
          </c:extLst>
        </c:ser>
        <c:ser>
          <c:idx val="1"/>
          <c:order val="1"/>
          <c:tx>
            <c:strRef>
              <c:f>All!$N$112</c:f>
              <c:strCache>
                <c:ptCount val="1"/>
                <c:pt idx="0">
                  <c:v>2014</c:v>
                </c:pt>
              </c:strCache>
            </c:strRef>
          </c:tx>
          <c:spPr>
            <a:ln w="19050" cap="rnd">
              <a:solidFill>
                <a:srgbClr val="D8D8D8"/>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All!$N$113:$N$164</c:f>
              <c:numCache>
                <c:formatCode>General</c:formatCode>
                <c:ptCount val="52"/>
                <c:pt idx="0">
                  <c:v>29.83</c:v>
                </c:pt>
                <c:pt idx="1">
                  <c:v>33.49</c:v>
                </c:pt>
                <c:pt idx="2">
                  <c:v>72.02</c:v>
                </c:pt>
                <c:pt idx="3">
                  <c:v>46.099999999999994</c:v>
                </c:pt>
                <c:pt idx="4">
                  <c:v>32.450000000000003</c:v>
                </c:pt>
                <c:pt idx="5">
                  <c:v>28.22</c:v>
                </c:pt>
                <c:pt idx="6">
                  <c:v>44.88</c:v>
                </c:pt>
                <c:pt idx="7">
                  <c:v>34.71</c:v>
                </c:pt>
                <c:pt idx="8">
                  <c:v>40.520000000000003</c:v>
                </c:pt>
                <c:pt idx="9">
                  <c:v>31.240000000000002</c:v>
                </c:pt>
                <c:pt idx="10">
                  <c:v>35.589999999999996</c:v>
                </c:pt>
                <c:pt idx="11">
                  <c:v>55.27</c:v>
                </c:pt>
                <c:pt idx="12">
                  <c:v>27.849999999999998</c:v>
                </c:pt>
                <c:pt idx="13">
                  <c:v>36.879999999999995</c:v>
                </c:pt>
                <c:pt idx="14">
                  <c:v>46.8</c:v>
                </c:pt>
                <c:pt idx="15">
                  <c:v>61.760000000000005</c:v>
                </c:pt>
                <c:pt idx="16">
                  <c:v>42.600000000000009</c:v>
                </c:pt>
                <c:pt idx="17">
                  <c:v>31.459999999999997</c:v>
                </c:pt>
                <c:pt idx="18">
                  <c:v>52.350000000000009</c:v>
                </c:pt>
                <c:pt idx="19">
                  <c:v>48.980000000000004</c:v>
                </c:pt>
                <c:pt idx="20">
                  <c:v>72.97</c:v>
                </c:pt>
                <c:pt idx="21">
                  <c:v>102.05</c:v>
                </c:pt>
                <c:pt idx="22">
                  <c:v>102.71000000000001</c:v>
                </c:pt>
                <c:pt idx="23">
                  <c:v>85.09</c:v>
                </c:pt>
                <c:pt idx="24">
                  <c:v>54.41</c:v>
                </c:pt>
                <c:pt idx="25">
                  <c:v>55.95</c:v>
                </c:pt>
                <c:pt idx="26">
                  <c:v>60.400000000000006</c:v>
                </c:pt>
                <c:pt idx="27">
                  <c:v>28.319999999999997</c:v>
                </c:pt>
                <c:pt idx="28">
                  <c:v>35.619999999999997</c:v>
                </c:pt>
                <c:pt idx="29">
                  <c:v>28.599999999999998</c:v>
                </c:pt>
                <c:pt idx="30">
                  <c:v>45.22</c:v>
                </c:pt>
                <c:pt idx="31">
                  <c:v>47.149999999999991</c:v>
                </c:pt>
                <c:pt idx="32">
                  <c:v>57.89</c:v>
                </c:pt>
                <c:pt idx="33">
                  <c:v>27.409999999999997</c:v>
                </c:pt>
                <c:pt idx="34">
                  <c:v>30.91</c:v>
                </c:pt>
                <c:pt idx="35">
                  <c:v>22.209999999999997</c:v>
                </c:pt>
                <c:pt idx="36">
                  <c:v>25.970000000000002</c:v>
                </c:pt>
                <c:pt idx="37">
                  <c:v>47.94</c:v>
                </c:pt>
                <c:pt idx="38">
                  <c:v>64.38</c:v>
                </c:pt>
                <c:pt idx="39">
                  <c:v>35.549999999999997</c:v>
                </c:pt>
                <c:pt idx="40">
                  <c:v>33.15</c:v>
                </c:pt>
                <c:pt idx="41">
                  <c:v>45.459999999999994</c:v>
                </c:pt>
                <c:pt idx="42">
                  <c:v>69.930000000000007</c:v>
                </c:pt>
                <c:pt idx="43">
                  <c:v>56.69</c:v>
                </c:pt>
                <c:pt idx="44">
                  <c:v>96.05</c:v>
                </c:pt>
                <c:pt idx="45">
                  <c:v>56.999999999999993</c:v>
                </c:pt>
                <c:pt idx="46">
                  <c:v>49.76</c:v>
                </c:pt>
                <c:pt idx="47">
                  <c:v>56.07</c:v>
                </c:pt>
                <c:pt idx="48">
                  <c:v>46.03</c:v>
                </c:pt>
                <c:pt idx="49">
                  <c:v>43.95</c:v>
                </c:pt>
                <c:pt idx="50">
                  <c:v>42.7</c:v>
                </c:pt>
                <c:pt idx="51">
                  <c:v>19.309999999999999</c:v>
                </c:pt>
              </c:numCache>
            </c:numRef>
          </c:val>
          <c:smooth val="0"/>
          <c:extLst>
            <c:ext xmlns:c16="http://schemas.microsoft.com/office/drawing/2014/chart" uri="{C3380CC4-5D6E-409C-BE32-E72D297353CC}">
              <c16:uniqueId val="{00000001-F0D3-4853-AA48-3FB3A7CA1D3A}"/>
            </c:ext>
          </c:extLst>
        </c:ser>
        <c:ser>
          <c:idx val="2"/>
          <c:order val="2"/>
          <c:tx>
            <c:strRef>
              <c:f>All!$O$112</c:f>
              <c:strCache>
                <c:ptCount val="1"/>
                <c:pt idx="0">
                  <c:v>2015</c:v>
                </c:pt>
              </c:strCache>
            </c:strRef>
          </c:tx>
          <c:spPr>
            <a:ln w="19050" cap="rnd">
              <a:solidFill>
                <a:srgbClr val="D8D8D8"/>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All!$O$113:$O$164</c:f>
              <c:numCache>
                <c:formatCode>General</c:formatCode>
                <c:ptCount val="52"/>
                <c:pt idx="0">
                  <c:v>194.96</c:v>
                </c:pt>
                <c:pt idx="1">
                  <c:v>35.400000000000006</c:v>
                </c:pt>
                <c:pt idx="2">
                  <c:v>50.2</c:v>
                </c:pt>
                <c:pt idx="3">
                  <c:v>32.17</c:v>
                </c:pt>
                <c:pt idx="4">
                  <c:v>41.98</c:v>
                </c:pt>
                <c:pt idx="5">
                  <c:v>36.989999999999995</c:v>
                </c:pt>
                <c:pt idx="6">
                  <c:v>45.08</c:v>
                </c:pt>
                <c:pt idx="7">
                  <c:v>37.989999999999995</c:v>
                </c:pt>
                <c:pt idx="8">
                  <c:v>32.89</c:v>
                </c:pt>
                <c:pt idx="9">
                  <c:v>38.319999999999993</c:v>
                </c:pt>
                <c:pt idx="10">
                  <c:v>37.070000000000007</c:v>
                </c:pt>
                <c:pt idx="11">
                  <c:v>21.99</c:v>
                </c:pt>
                <c:pt idx="12">
                  <c:v>21.540000000000003</c:v>
                </c:pt>
                <c:pt idx="13">
                  <c:v>43.44</c:v>
                </c:pt>
                <c:pt idx="14">
                  <c:v>40.97</c:v>
                </c:pt>
                <c:pt idx="15">
                  <c:v>35.120000000000005</c:v>
                </c:pt>
                <c:pt idx="16">
                  <c:v>36.950000000000003</c:v>
                </c:pt>
                <c:pt idx="17">
                  <c:v>53.65</c:v>
                </c:pt>
                <c:pt idx="18">
                  <c:v>60.569999999999993</c:v>
                </c:pt>
                <c:pt idx="19">
                  <c:v>48.53</c:v>
                </c:pt>
                <c:pt idx="20">
                  <c:v>45.43</c:v>
                </c:pt>
                <c:pt idx="21">
                  <c:v>55.09</c:v>
                </c:pt>
                <c:pt idx="22">
                  <c:v>61.160000000000004</c:v>
                </c:pt>
                <c:pt idx="23">
                  <c:v>63.080000000000005</c:v>
                </c:pt>
                <c:pt idx="24">
                  <c:v>53.46</c:v>
                </c:pt>
                <c:pt idx="25">
                  <c:v>60.66</c:v>
                </c:pt>
                <c:pt idx="26">
                  <c:v>60.870000000000005</c:v>
                </c:pt>
                <c:pt idx="27">
                  <c:v>63.71</c:v>
                </c:pt>
                <c:pt idx="28">
                  <c:v>61.67</c:v>
                </c:pt>
                <c:pt idx="29">
                  <c:v>74.53</c:v>
                </c:pt>
                <c:pt idx="30">
                  <c:v>57.95</c:v>
                </c:pt>
                <c:pt idx="31">
                  <c:v>57.58</c:v>
                </c:pt>
                <c:pt idx="32">
                  <c:v>71.37</c:v>
                </c:pt>
                <c:pt idx="33">
                  <c:v>50.64</c:v>
                </c:pt>
                <c:pt idx="34">
                  <c:v>60.709999999999994</c:v>
                </c:pt>
                <c:pt idx="35">
                  <c:v>63.470000000000006</c:v>
                </c:pt>
                <c:pt idx="36">
                  <c:v>41.959999999999994</c:v>
                </c:pt>
                <c:pt idx="37">
                  <c:v>55.55</c:v>
                </c:pt>
                <c:pt idx="38">
                  <c:v>54.370000000000005</c:v>
                </c:pt>
                <c:pt idx="39">
                  <c:v>63.099999999999994</c:v>
                </c:pt>
                <c:pt idx="40">
                  <c:v>138.91999999999999</c:v>
                </c:pt>
                <c:pt idx="41">
                  <c:v>87.2</c:v>
                </c:pt>
                <c:pt idx="42">
                  <c:v>47.95</c:v>
                </c:pt>
                <c:pt idx="43">
                  <c:v>48.8</c:v>
                </c:pt>
                <c:pt idx="44">
                  <c:v>50.57</c:v>
                </c:pt>
                <c:pt idx="45">
                  <c:v>49.07</c:v>
                </c:pt>
                <c:pt idx="46">
                  <c:v>32.17</c:v>
                </c:pt>
                <c:pt idx="47">
                  <c:v>133.16</c:v>
                </c:pt>
                <c:pt idx="48">
                  <c:v>61.33</c:v>
                </c:pt>
                <c:pt idx="49">
                  <c:v>41.02</c:v>
                </c:pt>
                <c:pt idx="50">
                  <c:v>54.01</c:v>
                </c:pt>
                <c:pt idx="51">
                  <c:v>51.03</c:v>
                </c:pt>
              </c:numCache>
            </c:numRef>
          </c:val>
          <c:smooth val="0"/>
          <c:extLst>
            <c:ext xmlns:c16="http://schemas.microsoft.com/office/drawing/2014/chart" uri="{C3380CC4-5D6E-409C-BE32-E72D297353CC}">
              <c16:uniqueId val="{00000002-F0D3-4853-AA48-3FB3A7CA1D3A}"/>
            </c:ext>
          </c:extLst>
        </c:ser>
        <c:ser>
          <c:idx val="3"/>
          <c:order val="3"/>
          <c:tx>
            <c:strRef>
              <c:f>All!$P$112</c:f>
              <c:strCache>
                <c:ptCount val="1"/>
                <c:pt idx="0">
                  <c:v>2016</c:v>
                </c:pt>
              </c:strCache>
            </c:strRef>
          </c:tx>
          <c:spPr>
            <a:ln w="19050" cap="rnd">
              <a:solidFill>
                <a:srgbClr val="D8D8D8"/>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All!$P$113:$P$164</c:f>
              <c:numCache>
                <c:formatCode>General</c:formatCode>
                <c:ptCount val="52"/>
                <c:pt idx="0">
                  <c:v>84.45</c:v>
                </c:pt>
                <c:pt idx="1">
                  <c:v>136.52000000000001</c:v>
                </c:pt>
                <c:pt idx="2">
                  <c:v>193.67000000000002</c:v>
                </c:pt>
                <c:pt idx="3">
                  <c:v>52.63</c:v>
                </c:pt>
                <c:pt idx="4">
                  <c:v>39.07</c:v>
                </c:pt>
                <c:pt idx="5">
                  <c:v>45.239999999999995</c:v>
                </c:pt>
                <c:pt idx="6">
                  <c:v>33.07</c:v>
                </c:pt>
                <c:pt idx="7">
                  <c:v>32.429999999999993</c:v>
                </c:pt>
                <c:pt idx="8">
                  <c:v>30.5</c:v>
                </c:pt>
                <c:pt idx="9">
                  <c:v>25.44</c:v>
                </c:pt>
                <c:pt idx="10">
                  <c:v>25.61</c:v>
                </c:pt>
                <c:pt idx="11">
                  <c:v>57.21</c:v>
                </c:pt>
                <c:pt idx="12">
                  <c:v>33.620000000000005</c:v>
                </c:pt>
                <c:pt idx="13">
                  <c:v>29.61</c:v>
                </c:pt>
                <c:pt idx="14">
                  <c:v>27.269999999999996</c:v>
                </c:pt>
                <c:pt idx="15">
                  <c:v>27.660000000000004</c:v>
                </c:pt>
                <c:pt idx="16">
                  <c:v>31.48</c:v>
                </c:pt>
                <c:pt idx="17">
                  <c:v>41.89</c:v>
                </c:pt>
                <c:pt idx="18">
                  <c:v>35.5</c:v>
                </c:pt>
                <c:pt idx="19">
                  <c:v>76.56</c:v>
                </c:pt>
                <c:pt idx="20">
                  <c:v>51.480000000000004</c:v>
                </c:pt>
                <c:pt idx="21">
                  <c:v>51.519999999999996</c:v>
                </c:pt>
                <c:pt idx="22">
                  <c:v>105.03</c:v>
                </c:pt>
                <c:pt idx="23">
                  <c:v>52.589999999999996</c:v>
                </c:pt>
                <c:pt idx="24">
                  <c:v>28.449999999999996</c:v>
                </c:pt>
                <c:pt idx="25">
                  <c:v>155.74</c:v>
                </c:pt>
                <c:pt idx="26">
                  <c:v>42.86</c:v>
                </c:pt>
                <c:pt idx="27">
                  <c:v>35.56</c:v>
                </c:pt>
                <c:pt idx="28">
                  <c:v>15.169999999999998</c:v>
                </c:pt>
                <c:pt idx="29">
                  <c:v>25.26</c:v>
                </c:pt>
                <c:pt idx="30">
                  <c:v>33.25</c:v>
                </c:pt>
                <c:pt idx="31">
                  <c:v>43.870000000000005</c:v>
                </c:pt>
                <c:pt idx="32">
                  <c:v>23.26</c:v>
                </c:pt>
                <c:pt idx="33">
                  <c:v>29.08</c:v>
                </c:pt>
                <c:pt idx="34">
                  <c:v>26.009999999999998</c:v>
                </c:pt>
                <c:pt idx="35">
                  <c:v>39.019999999999996</c:v>
                </c:pt>
                <c:pt idx="36">
                  <c:v>50.820000000000007</c:v>
                </c:pt>
                <c:pt idx="37">
                  <c:v>30.839999999999996</c:v>
                </c:pt>
                <c:pt idx="38">
                  <c:v>41.53</c:v>
                </c:pt>
                <c:pt idx="39">
                  <c:v>46.129999999999995</c:v>
                </c:pt>
                <c:pt idx="40">
                  <c:v>52.83</c:v>
                </c:pt>
                <c:pt idx="41">
                  <c:v>19.959999999999997</c:v>
                </c:pt>
                <c:pt idx="42">
                  <c:v>41.84</c:v>
                </c:pt>
                <c:pt idx="43">
                  <c:v>27.71</c:v>
                </c:pt>
                <c:pt idx="44">
                  <c:v>71.31</c:v>
                </c:pt>
                <c:pt idx="45">
                  <c:v>25.049999999999997</c:v>
                </c:pt>
                <c:pt idx="46">
                  <c:v>38.019999999999996</c:v>
                </c:pt>
                <c:pt idx="47">
                  <c:v>42.849999999999994</c:v>
                </c:pt>
                <c:pt idx="48">
                  <c:v>64.13</c:v>
                </c:pt>
                <c:pt idx="49">
                  <c:v>50.33</c:v>
                </c:pt>
                <c:pt idx="50">
                  <c:v>38</c:v>
                </c:pt>
                <c:pt idx="51">
                  <c:v>42.5</c:v>
                </c:pt>
              </c:numCache>
            </c:numRef>
          </c:val>
          <c:smooth val="0"/>
          <c:extLst>
            <c:ext xmlns:c16="http://schemas.microsoft.com/office/drawing/2014/chart" uri="{C3380CC4-5D6E-409C-BE32-E72D297353CC}">
              <c16:uniqueId val="{00000003-F0D3-4853-AA48-3FB3A7CA1D3A}"/>
            </c:ext>
          </c:extLst>
        </c:ser>
        <c:ser>
          <c:idx val="4"/>
          <c:order val="4"/>
          <c:tx>
            <c:strRef>
              <c:f>All!$Q$112</c:f>
              <c:strCache>
                <c:ptCount val="1"/>
                <c:pt idx="0">
                  <c:v>2017</c:v>
                </c:pt>
              </c:strCache>
            </c:strRef>
          </c:tx>
          <c:spPr>
            <a:ln w="19050" cap="rnd">
              <a:solidFill>
                <a:srgbClr val="D8D8D8"/>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All!$Q$113:$Q$164</c:f>
              <c:numCache>
                <c:formatCode>General</c:formatCode>
                <c:ptCount val="52"/>
                <c:pt idx="0">
                  <c:v>48.57</c:v>
                </c:pt>
                <c:pt idx="1">
                  <c:v>30.169999999999998</c:v>
                </c:pt>
                <c:pt idx="2">
                  <c:v>91.23</c:v>
                </c:pt>
                <c:pt idx="3">
                  <c:v>49.1</c:v>
                </c:pt>
                <c:pt idx="4">
                  <c:v>23.4</c:v>
                </c:pt>
                <c:pt idx="5">
                  <c:v>40.42</c:v>
                </c:pt>
                <c:pt idx="6">
                  <c:v>43.35</c:v>
                </c:pt>
                <c:pt idx="7">
                  <c:v>39.01</c:v>
                </c:pt>
                <c:pt idx="8">
                  <c:v>28.43</c:v>
                </c:pt>
                <c:pt idx="9">
                  <c:v>30.01</c:v>
                </c:pt>
                <c:pt idx="10">
                  <c:v>38.480000000000004</c:v>
                </c:pt>
                <c:pt idx="11">
                  <c:v>27.869999999999997</c:v>
                </c:pt>
                <c:pt idx="12">
                  <c:v>24.55</c:v>
                </c:pt>
                <c:pt idx="13">
                  <c:v>32.010000000000005</c:v>
                </c:pt>
                <c:pt idx="14">
                  <c:v>45.23</c:v>
                </c:pt>
                <c:pt idx="15">
                  <c:v>31.320000000000004</c:v>
                </c:pt>
                <c:pt idx="16">
                  <c:v>78.22</c:v>
                </c:pt>
                <c:pt idx="17">
                  <c:v>14.109999999999996</c:v>
                </c:pt>
                <c:pt idx="18">
                  <c:v>23.75</c:v>
                </c:pt>
                <c:pt idx="19">
                  <c:v>36.980000000000004</c:v>
                </c:pt>
                <c:pt idx="20">
                  <c:v>90.94</c:v>
                </c:pt>
                <c:pt idx="21">
                  <c:v>37.730000000000004</c:v>
                </c:pt>
                <c:pt idx="22">
                  <c:v>95.64</c:v>
                </c:pt>
                <c:pt idx="23">
                  <c:v>52.6</c:v>
                </c:pt>
                <c:pt idx="24">
                  <c:v>38.82</c:v>
                </c:pt>
                <c:pt idx="25">
                  <c:v>31.13</c:v>
                </c:pt>
                <c:pt idx="26">
                  <c:v>48.51</c:v>
                </c:pt>
                <c:pt idx="27">
                  <c:v>38.480000000000004</c:v>
                </c:pt>
                <c:pt idx="28">
                  <c:v>18.14</c:v>
                </c:pt>
                <c:pt idx="29">
                  <c:v>49.04</c:v>
                </c:pt>
                <c:pt idx="30">
                  <c:v>42.27</c:v>
                </c:pt>
                <c:pt idx="31">
                  <c:v>64.86</c:v>
                </c:pt>
                <c:pt idx="32">
                  <c:v>101.80000000000001</c:v>
                </c:pt>
                <c:pt idx="33">
                  <c:v>96.9</c:v>
                </c:pt>
                <c:pt idx="34">
                  <c:v>52.730000000000004</c:v>
                </c:pt>
                <c:pt idx="35">
                  <c:v>53.56</c:v>
                </c:pt>
                <c:pt idx="36">
                  <c:v>34.49</c:v>
                </c:pt>
                <c:pt idx="37">
                  <c:v>30.119999999999997</c:v>
                </c:pt>
                <c:pt idx="38">
                  <c:v>37.97</c:v>
                </c:pt>
                <c:pt idx="39">
                  <c:v>47.53</c:v>
                </c:pt>
                <c:pt idx="40">
                  <c:v>108.33000000000001</c:v>
                </c:pt>
                <c:pt idx="41">
                  <c:v>61.759999999999991</c:v>
                </c:pt>
                <c:pt idx="42">
                  <c:v>62.469999999999992</c:v>
                </c:pt>
                <c:pt idx="43">
                  <c:v>44.91</c:v>
                </c:pt>
                <c:pt idx="44">
                  <c:v>27.949999999999996</c:v>
                </c:pt>
                <c:pt idx="45">
                  <c:v>60.61</c:v>
                </c:pt>
                <c:pt idx="46">
                  <c:v>51.44</c:v>
                </c:pt>
                <c:pt idx="47">
                  <c:v>87.43</c:v>
                </c:pt>
                <c:pt idx="48">
                  <c:v>40.54</c:v>
                </c:pt>
                <c:pt idx="49">
                  <c:v>35.83</c:v>
                </c:pt>
                <c:pt idx="50">
                  <c:v>73.05</c:v>
                </c:pt>
                <c:pt idx="51">
                  <c:v>31.239999999999995</c:v>
                </c:pt>
              </c:numCache>
            </c:numRef>
          </c:val>
          <c:smooth val="0"/>
          <c:extLst>
            <c:ext xmlns:c16="http://schemas.microsoft.com/office/drawing/2014/chart" uri="{C3380CC4-5D6E-409C-BE32-E72D297353CC}">
              <c16:uniqueId val="{00000004-F0D3-4853-AA48-3FB3A7CA1D3A}"/>
            </c:ext>
          </c:extLst>
        </c:ser>
        <c:ser>
          <c:idx val="5"/>
          <c:order val="5"/>
          <c:tx>
            <c:strRef>
              <c:f>All!$R$112</c:f>
              <c:strCache>
                <c:ptCount val="1"/>
                <c:pt idx="0">
                  <c:v>2018</c:v>
                </c:pt>
              </c:strCache>
            </c:strRef>
          </c:tx>
          <c:spPr>
            <a:ln w="19050" cap="rnd">
              <a:solidFill>
                <a:srgbClr val="D8D8D8"/>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All!$R$113:$R$164</c:f>
              <c:numCache>
                <c:formatCode>General</c:formatCode>
                <c:ptCount val="52"/>
                <c:pt idx="0">
                  <c:v>24.61</c:v>
                </c:pt>
                <c:pt idx="1">
                  <c:v>32.46</c:v>
                </c:pt>
                <c:pt idx="2">
                  <c:v>101.28999999999999</c:v>
                </c:pt>
                <c:pt idx="3">
                  <c:v>184.84</c:v>
                </c:pt>
                <c:pt idx="4">
                  <c:v>103.53999999999999</c:v>
                </c:pt>
                <c:pt idx="5">
                  <c:v>64.47</c:v>
                </c:pt>
                <c:pt idx="6">
                  <c:v>28.27</c:v>
                </c:pt>
                <c:pt idx="7">
                  <c:v>51.429999999999993</c:v>
                </c:pt>
                <c:pt idx="8">
                  <c:v>218.99</c:v>
                </c:pt>
                <c:pt idx="9">
                  <c:v>49.92</c:v>
                </c:pt>
                <c:pt idx="10">
                  <c:v>40.380000000000003</c:v>
                </c:pt>
                <c:pt idx="11">
                  <c:v>37.370000000000005</c:v>
                </c:pt>
                <c:pt idx="12">
                  <c:v>29.580000000000005</c:v>
                </c:pt>
                <c:pt idx="13">
                  <c:v>22.059999999999995</c:v>
                </c:pt>
                <c:pt idx="14">
                  <c:v>32.14</c:v>
                </c:pt>
                <c:pt idx="15">
                  <c:v>40.97999999999999</c:v>
                </c:pt>
                <c:pt idx="16">
                  <c:v>83.97999999999999</c:v>
                </c:pt>
                <c:pt idx="17">
                  <c:v>195.96</c:v>
                </c:pt>
                <c:pt idx="18">
                  <c:v>76.45</c:v>
                </c:pt>
                <c:pt idx="19">
                  <c:v>215.17999999999998</c:v>
                </c:pt>
                <c:pt idx="20">
                  <c:v>120.99</c:v>
                </c:pt>
                <c:pt idx="21">
                  <c:v>45.75</c:v>
                </c:pt>
                <c:pt idx="22">
                  <c:v>50.690000000000005</c:v>
                </c:pt>
                <c:pt idx="23">
                  <c:v>35.829999999999991</c:v>
                </c:pt>
                <c:pt idx="24">
                  <c:v>60.17</c:v>
                </c:pt>
                <c:pt idx="25">
                  <c:v>32.830000000000005</c:v>
                </c:pt>
                <c:pt idx="26">
                  <c:v>24.019999999999996</c:v>
                </c:pt>
                <c:pt idx="27">
                  <c:v>28.840000000000003</c:v>
                </c:pt>
                <c:pt idx="28">
                  <c:v>23.519999999999996</c:v>
                </c:pt>
                <c:pt idx="29">
                  <c:v>23.57</c:v>
                </c:pt>
                <c:pt idx="30">
                  <c:v>39.42</c:v>
                </c:pt>
                <c:pt idx="31">
                  <c:v>34.179999999999993</c:v>
                </c:pt>
                <c:pt idx="32">
                  <c:v>24.96</c:v>
                </c:pt>
                <c:pt idx="33">
                  <c:v>28.6</c:v>
                </c:pt>
                <c:pt idx="34">
                  <c:v>34.449999999999996</c:v>
                </c:pt>
                <c:pt idx="35">
                  <c:v>24.560000000000002</c:v>
                </c:pt>
                <c:pt idx="36">
                  <c:v>26.379999999999995</c:v>
                </c:pt>
                <c:pt idx="37">
                  <c:v>71.63</c:v>
                </c:pt>
                <c:pt idx="38">
                  <c:v>69.09</c:v>
                </c:pt>
                <c:pt idx="39">
                  <c:v>45.16</c:v>
                </c:pt>
                <c:pt idx="40">
                  <c:v>69.849999999999994</c:v>
                </c:pt>
                <c:pt idx="41">
                  <c:v>71.5</c:v>
                </c:pt>
                <c:pt idx="42">
                  <c:v>57.68</c:v>
                </c:pt>
                <c:pt idx="43">
                  <c:v>27.729999999999997</c:v>
                </c:pt>
                <c:pt idx="44">
                  <c:v>57.290000000000006</c:v>
                </c:pt>
                <c:pt idx="45">
                  <c:v>33.889999999999993</c:v>
                </c:pt>
                <c:pt idx="46">
                  <c:v>91.25</c:v>
                </c:pt>
                <c:pt idx="47">
                  <c:v>70.759999999999991</c:v>
                </c:pt>
                <c:pt idx="48">
                  <c:v>50.34</c:v>
                </c:pt>
                <c:pt idx="49">
                  <c:v>42.01</c:v>
                </c:pt>
                <c:pt idx="50">
                  <c:v>35.72</c:v>
                </c:pt>
                <c:pt idx="51">
                  <c:v>44.34</c:v>
                </c:pt>
              </c:numCache>
            </c:numRef>
          </c:val>
          <c:smooth val="0"/>
          <c:extLst>
            <c:ext xmlns:c16="http://schemas.microsoft.com/office/drawing/2014/chart" uri="{C3380CC4-5D6E-409C-BE32-E72D297353CC}">
              <c16:uniqueId val="{00000005-F0D3-4853-AA48-3FB3A7CA1D3A}"/>
            </c:ext>
          </c:extLst>
        </c:ser>
        <c:ser>
          <c:idx val="6"/>
          <c:order val="6"/>
          <c:tx>
            <c:strRef>
              <c:f>All!$S$112</c:f>
              <c:strCache>
                <c:ptCount val="1"/>
                <c:pt idx="0">
                  <c:v>2019</c:v>
                </c:pt>
              </c:strCache>
            </c:strRef>
          </c:tx>
          <c:spPr>
            <a:ln w="19050" cap="rnd">
              <a:solidFill>
                <a:srgbClr val="D8D8D8"/>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All!$S$113:$S$164</c:f>
              <c:numCache>
                <c:formatCode>General</c:formatCode>
                <c:ptCount val="52"/>
                <c:pt idx="0">
                  <c:v>65.509999999999991</c:v>
                </c:pt>
                <c:pt idx="1">
                  <c:v>40.000000000000007</c:v>
                </c:pt>
                <c:pt idx="2">
                  <c:v>58.48</c:v>
                </c:pt>
                <c:pt idx="3">
                  <c:v>58.790000000000006</c:v>
                </c:pt>
                <c:pt idx="4">
                  <c:v>26.079999999999991</c:v>
                </c:pt>
                <c:pt idx="5">
                  <c:v>26.439999999999998</c:v>
                </c:pt>
                <c:pt idx="6">
                  <c:v>25.61</c:v>
                </c:pt>
                <c:pt idx="7">
                  <c:v>25.029999999999994</c:v>
                </c:pt>
                <c:pt idx="8">
                  <c:v>36.580000000000005</c:v>
                </c:pt>
                <c:pt idx="9">
                  <c:v>24.43</c:v>
                </c:pt>
                <c:pt idx="10">
                  <c:v>32.849999999999994</c:v>
                </c:pt>
                <c:pt idx="11">
                  <c:v>33.730000000000004</c:v>
                </c:pt>
                <c:pt idx="12">
                  <c:v>45.31</c:v>
                </c:pt>
                <c:pt idx="13">
                  <c:v>30.15</c:v>
                </c:pt>
                <c:pt idx="14">
                  <c:v>36.829999999999991</c:v>
                </c:pt>
                <c:pt idx="15">
                  <c:v>38.989999999999995</c:v>
                </c:pt>
                <c:pt idx="16">
                  <c:v>78.069999999999993</c:v>
                </c:pt>
                <c:pt idx="17">
                  <c:v>74.89</c:v>
                </c:pt>
                <c:pt idx="18">
                  <c:v>76.52000000000001</c:v>
                </c:pt>
                <c:pt idx="19">
                  <c:v>143.63</c:v>
                </c:pt>
                <c:pt idx="20">
                  <c:v>185.28</c:v>
                </c:pt>
                <c:pt idx="21">
                  <c:v>78.73</c:v>
                </c:pt>
                <c:pt idx="22">
                  <c:v>159.45000000000002</c:v>
                </c:pt>
                <c:pt idx="23">
                  <c:v>68.070000000000007</c:v>
                </c:pt>
                <c:pt idx="24">
                  <c:v>48.59</c:v>
                </c:pt>
                <c:pt idx="25">
                  <c:v>83.97</c:v>
                </c:pt>
                <c:pt idx="26">
                  <c:v>41.04</c:v>
                </c:pt>
                <c:pt idx="27">
                  <c:v>30.69</c:v>
                </c:pt>
                <c:pt idx="28">
                  <c:v>40.680000000000007</c:v>
                </c:pt>
                <c:pt idx="29">
                  <c:v>54.210000000000008</c:v>
                </c:pt>
                <c:pt idx="30">
                  <c:v>43.12</c:v>
                </c:pt>
                <c:pt idx="31">
                  <c:v>60.959999999999994</c:v>
                </c:pt>
                <c:pt idx="32">
                  <c:v>58.870000000000005</c:v>
                </c:pt>
                <c:pt idx="33">
                  <c:v>44.129999999999995</c:v>
                </c:pt>
                <c:pt idx="34">
                  <c:v>48.41</c:v>
                </c:pt>
                <c:pt idx="35">
                  <c:v>44.3</c:v>
                </c:pt>
                <c:pt idx="36">
                  <c:v>80.89</c:v>
                </c:pt>
                <c:pt idx="37">
                  <c:v>65.95</c:v>
                </c:pt>
                <c:pt idx="38">
                  <c:v>172.78</c:v>
                </c:pt>
                <c:pt idx="39">
                  <c:v>40.570000000000007</c:v>
                </c:pt>
                <c:pt idx="40">
                  <c:v>51.3</c:v>
                </c:pt>
                <c:pt idx="41">
                  <c:v>44.91</c:v>
                </c:pt>
                <c:pt idx="42">
                  <c:v>64.25</c:v>
                </c:pt>
                <c:pt idx="43">
                  <c:v>41.319999999999993</c:v>
                </c:pt>
                <c:pt idx="44">
                  <c:v>61.52</c:v>
                </c:pt>
                <c:pt idx="45">
                  <c:v>35.650000000000006</c:v>
                </c:pt>
                <c:pt idx="46">
                  <c:v>55.12</c:v>
                </c:pt>
                <c:pt idx="47">
                  <c:v>73.960000000000008</c:v>
                </c:pt>
                <c:pt idx="48">
                  <c:v>70.12</c:v>
                </c:pt>
                <c:pt idx="49">
                  <c:v>65.040000000000006</c:v>
                </c:pt>
                <c:pt idx="50">
                  <c:v>38.6</c:v>
                </c:pt>
                <c:pt idx="51">
                  <c:v>33.700000000000003</c:v>
                </c:pt>
              </c:numCache>
            </c:numRef>
          </c:val>
          <c:smooth val="0"/>
          <c:extLst>
            <c:ext xmlns:c16="http://schemas.microsoft.com/office/drawing/2014/chart" uri="{C3380CC4-5D6E-409C-BE32-E72D297353CC}">
              <c16:uniqueId val="{00000006-F0D3-4853-AA48-3FB3A7CA1D3A}"/>
            </c:ext>
          </c:extLst>
        </c:ser>
        <c:ser>
          <c:idx val="7"/>
          <c:order val="7"/>
          <c:tx>
            <c:strRef>
              <c:f>All!$T$112</c:f>
              <c:strCache>
                <c:ptCount val="1"/>
                <c:pt idx="0">
                  <c:v>2020</c:v>
                </c:pt>
              </c:strCache>
              <c:extLst xmlns:c15="http://schemas.microsoft.com/office/drawing/2012/chart"/>
            </c:strRef>
          </c:tx>
          <c:spPr>
            <a:ln w="19050" cap="rnd">
              <a:solidFill>
                <a:srgbClr val="FF5D64"/>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extLst xmlns:c15="http://schemas.microsoft.com/office/drawing/2012/chart"/>
            </c:numRef>
          </c:cat>
          <c:val>
            <c:numRef>
              <c:f>All!$T$113:$T$164</c:f>
              <c:numCache>
                <c:formatCode>General</c:formatCode>
                <c:ptCount val="52"/>
                <c:pt idx="0">
                  <c:v>35.25</c:v>
                </c:pt>
                <c:pt idx="1">
                  <c:v>47.3</c:v>
                </c:pt>
                <c:pt idx="2">
                  <c:v>35.36</c:v>
                </c:pt>
                <c:pt idx="3">
                  <c:v>107.3</c:v>
                </c:pt>
                <c:pt idx="4">
                  <c:v>49.14</c:v>
                </c:pt>
                <c:pt idx="5">
                  <c:v>56.92</c:v>
                </c:pt>
                <c:pt idx="6">
                  <c:v>77.48</c:v>
                </c:pt>
                <c:pt idx="7">
                  <c:v>57.04</c:v>
                </c:pt>
                <c:pt idx="8">
                  <c:v>64.44</c:v>
                </c:pt>
                <c:pt idx="9">
                  <c:v>56.27</c:v>
                </c:pt>
                <c:pt idx="10">
                  <c:v>60.01</c:v>
                </c:pt>
                <c:pt idx="11">
                  <c:v>55.33</c:v>
                </c:pt>
                <c:pt idx="12">
                  <c:v>33.26</c:v>
                </c:pt>
                <c:pt idx="13">
                  <c:v>37.669999999999995</c:v>
                </c:pt>
                <c:pt idx="14">
                  <c:v>37.83</c:v>
                </c:pt>
                <c:pt idx="15">
                  <c:v>107.87</c:v>
                </c:pt>
                <c:pt idx="16">
                  <c:v>42.08</c:v>
                </c:pt>
                <c:pt idx="17">
                  <c:v>40.53</c:v>
                </c:pt>
                <c:pt idx="18">
                  <c:v>44.35</c:v>
                </c:pt>
                <c:pt idx="19">
                  <c:v>45.660000000000004</c:v>
                </c:pt>
                <c:pt idx="20">
                  <c:v>125.49000000000001</c:v>
                </c:pt>
                <c:pt idx="21">
                  <c:v>49.33</c:v>
                </c:pt>
                <c:pt idx="22">
                  <c:v>55.699999999999996</c:v>
                </c:pt>
                <c:pt idx="23">
                  <c:v>55.33</c:v>
                </c:pt>
                <c:pt idx="24">
                  <c:v>63.81</c:v>
                </c:pt>
                <c:pt idx="25">
                  <c:v>195.17999999999998</c:v>
                </c:pt>
                <c:pt idx="26">
                  <c:v>57.62</c:v>
                </c:pt>
                <c:pt idx="27">
                  <c:v>51.27</c:v>
                </c:pt>
                <c:pt idx="28">
                  <c:v>49.46</c:v>
                </c:pt>
                <c:pt idx="29">
                  <c:v>49.51</c:v>
                </c:pt>
                <c:pt idx="30">
                  <c:v>47.58</c:v>
                </c:pt>
                <c:pt idx="31">
                  <c:v>56.06</c:v>
                </c:pt>
                <c:pt idx="32">
                  <c:v>54.050000000000004</c:v>
                </c:pt>
                <c:pt idx="33">
                  <c:v>135.81</c:v>
                </c:pt>
                <c:pt idx="34">
                  <c:v>65.959999999999994</c:v>
                </c:pt>
                <c:pt idx="35">
                  <c:v>53.03</c:v>
                </c:pt>
                <c:pt idx="36">
                  <c:v>68.960000000000008</c:v>
                </c:pt>
                <c:pt idx="37">
                  <c:v>179.88</c:v>
                </c:pt>
                <c:pt idx="38">
                  <c:v>61.03</c:v>
                </c:pt>
                <c:pt idx="39">
                  <c:v>123.67</c:v>
                </c:pt>
                <c:pt idx="40">
                  <c:v>72.53</c:v>
                </c:pt>
                <c:pt idx="41">
                  <c:v>82.45</c:v>
                </c:pt>
                <c:pt idx="42">
                  <c:v>168.81</c:v>
                </c:pt>
                <c:pt idx="43">
                  <c:v>65.570000000000007</c:v>
                </c:pt>
                <c:pt idx="44">
                  <c:v>58.33</c:v>
                </c:pt>
                <c:pt idx="45">
                  <c:v>173.79999999999998</c:v>
                </c:pt>
                <c:pt idx="46">
                  <c:v>200.89</c:v>
                </c:pt>
                <c:pt idx="47">
                  <c:v>108.07</c:v>
                </c:pt>
                <c:pt idx="48">
                  <c:v>246.25</c:v>
                </c:pt>
                <c:pt idx="49">
                  <c:v>94.039999999999992</c:v>
                </c:pt>
                <c:pt idx="50">
                  <c:v>188.28</c:v>
                </c:pt>
                <c:pt idx="51">
                  <c:v>72.86</c:v>
                </c:pt>
              </c:numCache>
              <c:extLst xmlns:c15="http://schemas.microsoft.com/office/drawing/2012/chart"/>
            </c:numRef>
          </c:val>
          <c:smooth val="0"/>
          <c:extLst>
            <c:ext xmlns:c16="http://schemas.microsoft.com/office/drawing/2014/chart" uri="{C3380CC4-5D6E-409C-BE32-E72D297353CC}">
              <c16:uniqueId val="{00000007-F0D3-4853-AA48-3FB3A7CA1D3A}"/>
            </c:ext>
          </c:extLst>
        </c:ser>
        <c:ser>
          <c:idx val="8"/>
          <c:order val="8"/>
          <c:tx>
            <c:strRef>
              <c:f>All!$U$112</c:f>
              <c:strCache>
                <c:ptCount val="1"/>
                <c:pt idx="0">
                  <c:v>2021</c:v>
                </c:pt>
              </c:strCache>
              <c:extLst xmlns:c15="http://schemas.microsoft.com/office/drawing/2012/chart"/>
            </c:strRef>
          </c:tx>
          <c:spPr>
            <a:ln w="19050" cap="rnd">
              <a:solidFill>
                <a:srgbClr val="F89AA6"/>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extLst xmlns:c15="http://schemas.microsoft.com/office/drawing/2012/chart"/>
            </c:numRef>
          </c:cat>
          <c:val>
            <c:numRef>
              <c:f>All!$U$113:$U$164</c:f>
              <c:numCache>
                <c:formatCode>General</c:formatCode>
                <c:ptCount val="52"/>
                <c:pt idx="0">
                  <c:v>86.12</c:v>
                </c:pt>
                <c:pt idx="1">
                  <c:v>105.81</c:v>
                </c:pt>
                <c:pt idx="2">
                  <c:v>73.86</c:v>
                </c:pt>
                <c:pt idx="3">
                  <c:v>42.109999999999992</c:v>
                </c:pt>
                <c:pt idx="4">
                  <c:v>166.08</c:v>
                </c:pt>
                <c:pt idx="5">
                  <c:v>210.98</c:v>
                </c:pt>
                <c:pt idx="6">
                  <c:v>169.3</c:v>
                </c:pt>
                <c:pt idx="7">
                  <c:v>40.620000000000005</c:v>
                </c:pt>
                <c:pt idx="8">
                  <c:v>54.609999999999992</c:v>
                </c:pt>
                <c:pt idx="9">
                  <c:v>136.03</c:v>
                </c:pt>
                <c:pt idx="10">
                  <c:v>73.39</c:v>
                </c:pt>
                <c:pt idx="11">
                  <c:v>62.99</c:v>
                </c:pt>
                <c:pt idx="12">
                  <c:v>59.29</c:v>
                </c:pt>
                <c:pt idx="13">
                  <c:v>100.67</c:v>
                </c:pt>
                <c:pt idx="14">
                  <c:v>104.46000000000001</c:v>
                </c:pt>
                <c:pt idx="15">
                  <c:v>99.63</c:v>
                </c:pt>
                <c:pt idx="16">
                  <c:v>62.889999999999993</c:v>
                </c:pt>
                <c:pt idx="17">
                  <c:v>128.93</c:v>
                </c:pt>
                <c:pt idx="18">
                  <c:v>64.930000000000007</c:v>
                </c:pt>
                <c:pt idx="19">
                  <c:v>110.14</c:v>
                </c:pt>
                <c:pt idx="20">
                  <c:v>85.25</c:v>
                </c:pt>
                <c:pt idx="21">
                  <c:v>78.42</c:v>
                </c:pt>
                <c:pt idx="22">
                  <c:v>107.62</c:v>
                </c:pt>
                <c:pt idx="23">
                  <c:v>172.95999999999998</c:v>
                </c:pt>
                <c:pt idx="24">
                  <c:v>136.09</c:v>
                </c:pt>
                <c:pt idx="25">
                  <c:v>96.789999999999992</c:v>
                </c:pt>
                <c:pt idx="26">
                  <c:v>91.25</c:v>
                </c:pt>
                <c:pt idx="27">
                  <c:v>134.13</c:v>
                </c:pt>
                <c:pt idx="28">
                  <c:v>83.320000000000007</c:v>
                </c:pt>
                <c:pt idx="29">
                  <c:v>82.35</c:v>
                </c:pt>
                <c:pt idx="30">
                  <c:v>99.52</c:v>
                </c:pt>
                <c:pt idx="31">
                  <c:v>88.85</c:v>
                </c:pt>
                <c:pt idx="32">
                  <c:v>118.22</c:v>
                </c:pt>
                <c:pt idx="33">
                  <c:v>108.27</c:v>
                </c:pt>
                <c:pt idx="34">
                  <c:v>120.81</c:v>
                </c:pt>
                <c:pt idx="35">
                  <c:v>141.10000000000002</c:v>
                </c:pt>
                <c:pt idx="36">
                  <c:v>150.69999999999999</c:v>
                </c:pt>
                <c:pt idx="37">
                  <c:v>176.14</c:v>
                </c:pt>
                <c:pt idx="38">
                  <c:v>186.35</c:v>
                </c:pt>
                <c:pt idx="39">
                  <c:v>144.80000000000001</c:v>
                </c:pt>
                <c:pt idx="40">
                  <c:v>278.63000000000005</c:v>
                </c:pt>
                <c:pt idx="41">
                  <c:v>246.81</c:v>
                </c:pt>
                <c:pt idx="42">
                  <c:v>176.76</c:v>
                </c:pt>
                <c:pt idx="43">
                  <c:v>123.36</c:v>
                </c:pt>
                <c:pt idx="44">
                  <c:v>280.45999999999998</c:v>
                </c:pt>
                <c:pt idx="45">
                  <c:v>118.97</c:v>
                </c:pt>
                <c:pt idx="46">
                  <c:v>269.26</c:v>
                </c:pt>
                <c:pt idx="47">
                  <c:v>344.07</c:v>
                </c:pt>
                <c:pt idx="48">
                  <c:v>894.17000000000007</c:v>
                </c:pt>
                <c:pt idx="49">
                  <c:v>357.13</c:v>
                </c:pt>
                <c:pt idx="50">
                  <c:v>585.91999999999996</c:v>
                </c:pt>
                <c:pt idx="51">
                  <c:v>186.03</c:v>
                </c:pt>
              </c:numCache>
              <c:extLst xmlns:c15="http://schemas.microsoft.com/office/drawing/2012/chart"/>
            </c:numRef>
          </c:val>
          <c:smooth val="0"/>
          <c:extLst>
            <c:ext xmlns:c16="http://schemas.microsoft.com/office/drawing/2014/chart" uri="{C3380CC4-5D6E-409C-BE32-E72D297353CC}">
              <c16:uniqueId val="{00000008-F0D3-4853-AA48-3FB3A7CA1D3A}"/>
            </c:ext>
          </c:extLst>
        </c:ser>
        <c:ser>
          <c:idx val="9"/>
          <c:order val="9"/>
          <c:tx>
            <c:strRef>
              <c:f>All!$V$112</c:f>
              <c:strCache>
                <c:ptCount val="1"/>
                <c:pt idx="0">
                  <c:v>2022</c:v>
                </c:pt>
              </c:strCache>
              <c:extLst xmlns:c15="http://schemas.microsoft.com/office/drawing/2012/chart"/>
            </c:strRef>
          </c:tx>
          <c:spPr>
            <a:ln w="19050" cap="rnd">
              <a:solidFill>
                <a:srgbClr val="4545CF"/>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extLst xmlns:c15="http://schemas.microsoft.com/office/drawing/2012/chart"/>
            </c:numRef>
          </c:cat>
          <c:val>
            <c:numRef>
              <c:f>All!$V$113:$V$164</c:f>
              <c:numCache>
                <c:formatCode>General</c:formatCode>
                <c:ptCount val="52"/>
                <c:pt idx="0">
                  <c:v>250.25</c:v>
                </c:pt>
                <c:pt idx="1">
                  <c:v>305</c:v>
                </c:pt>
                <c:pt idx="2">
                  <c:v>278.44</c:v>
                </c:pt>
                <c:pt idx="3">
                  <c:v>255.94</c:v>
                </c:pt>
                <c:pt idx="4">
                  <c:v>255.03999999999996</c:v>
                </c:pt>
                <c:pt idx="5">
                  <c:v>144.79</c:v>
                </c:pt>
                <c:pt idx="6">
                  <c:v>106.17</c:v>
                </c:pt>
                <c:pt idx="7">
                  <c:v>202.83</c:v>
                </c:pt>
                <c:pt idx="8">
                  <c:v>398.77000000000004</c:v>
                </c:pt>
                <c:pt idx="9">
                  <c:v>566.53000000000009</c:v>
                </c:pt>
                <c:pt idx="10">
                  <c:v>227.85999999999999</c:v>
                </c:pt>
                <c:pt idx="11">
                  <c:v>285.38000000000005</c:v>
                </c:pt>
                <c:pt idx="12">
                  <c:v>315.73</c:v>
                </c:pt>
                <c:pt idx="13">
                  <c:v>176.32</c:v>
                </c:pt>
                <c:pt idx="14">
                  <c:v>255.64</c:v>
                </c:pt>
                <c:pt idx="15">
                  <c:v>161.71</c:v>
                </c:pt>
                <c:pt idx="16">
                  <c:v>286.3</c:v>
                </c:pt>
                <c:pt idx="17">
                  <c:v>295.87</c:v>
                </c:pt>
                <c:pt idx="18">
                  <c:v>249.60000000000002</c:v>
                </c:pt>
                <c:pt idx="19">
                  <c:v>493.88</c:v>
                </c:pt>
                <c:pt idx="20">
                  <c:v>233.58</c:v>
                </c:pt>
                <c:pt idx="21">
                  <c:v>273.58</c:v>
                </c:pt>
                <c:pt idx="22">
                  <c:v>366.58</c:v>
                </c:pt>
                <c:pt idx="23">
                  <c:v>324.20999999999998</c:v>
                </c:pt>
                <c:pt idx="24">
                  <c:v>497.58</c:v>
                </c:pt>
                <c:pt idx="25">
                  <c:v>478.03</c:v>
                </c:pt>
                <c:pt idx="26">
                  <c:v>483.68</c:v>
                </c:pt>
                <c:pt idx="27">
                  <c:v>453.95</c:v>
                </c:pt>
                <c:pt idx="28">
                  <c:v>390.38</c:v>
                </c:pt>
                <c:pt idx="29">
                  <c:v>259.92</c:v>
                </c:pt>
                <c:pt idx="30">
                  <c:v>471.84000000000003</c:v>
                </c:pt>
                <c:pt idx="31">
                  <c:v>861.09</c:v>
                </c:pt>
                <c:pt idx="32">
                  <c:v>666.59999999999991</c:v>
                </c:pt>
                <c:pt idx="33">
                  <c:v>767.62</c:v>
                </c:pt>
                <c:pt idx="34">
                  <c:v>793.02</c:v>
                </c:pt>
                <c:pt idx="35">
                  <c:v>494.27</c:v>
                </c:pt>
                <c:pt idx="36">
                  <c:v>444.53000000000003</c:v>
                </c:pt>
                <c:pt idx="37">
                  <c:v>518.91999999999996</c:v>
                </c:pt>
                <c:pt idx="38">
                  <c:v>580.29000000000008</c:v>
                </c:pt>
                <c:pt idx="39">
                  <c:v>484.92</c:v>
                </c:pt>
                <c:pt idx="40">
                  <c:v>304.75</c:v>
                </c:pt>
                <c:pt idx="41">
                  <c:v>320.82</c:v>
                </c:pt>
                <c:pt idx="42">
                  <c:v>322.77</c:v>
                </c:pt>
                <c:pt idx="43">
                  <c:v>328.19</c:v>
                </c:pt>
                <c:pt idx="44">
                  <c:v>258.47999999999996</c:v>
                </c:pt>
                <c:pt idx="45">
                  <c:v>530.94999999999993</c:v>
                </c:pt>
                <c:pt idx="46">
                  <c:v>254.70000000000002</c:v>
                </c:pt>
                <c:pt idx="47">
                  <c:v>385.18</c:v>
                </c:pt>
                <c:pt idx="48">
                  <c:v>418.92</c:v>
                </c:pt>
                <c:pt idx="49">
                  <c:v>561.79</c:v>
                </c:pt>
                <c:pt idx="50">
                  <c:v>272.08</c:v>
                </c:pt>
                <c:pt idx="51">
                  <c:v>200.38</c:v>
                </c:pt>
              </c:numCache>
              <c:extLst xmlns:c15="http://schemas.microsoft.com/office/drawing/2012/chart"/>
            </c:numRef>
          </c:val>
          <c:smooth val="0"/>
          <c:extLst>
            <c:ext xmlns:c16="http://schemas.microsoft.com/office/drawing/2014/chart" uri="{C3380CC4-5D6E-409C-BE32-E72D297353CC}">
              <c16:uniqueId val="{00000009-F0D3-4853-AA48-3FB3A7CA1D3A}"/>
            </c:ext>
          </c:extLst>
        </c:ser>
        <c:ser>
          <c:idx val="10"/>
          <c:order val="10"/>
          <c:tx>
            <c:strRef>
              <c:f>All!$W$112</c:f>
              <c:strCache>
                <c:ptCount val="1"/>
                <c:pt idx="0">
                  <c:v>2023</c:v>
                </c:pt>
              </c:strCache>
              <c:extLst xmlns:c15="http://schemas.microsoft.com/office/drawing/2012/chart"/>
            </c:strRef>
          </c:tx>
          <c:spPr>
            <a:ln w="19050" cap="rnd">
              <a:solidFill>
                <a:srgbClr val="00ECD1"/>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extLst xmlns:c15="http://schemas.microsoft.com/office/drawing/2012/chart"/>
            </c:numRef>
          </c:cat>
          <c:val>
            <c:numRef>
              <c:f>All!$W$113:$W$164</c:f>
              <c:numCache>
                <c:formatCode>General</c:formatCode>
                <c:ptCount val="52"/>
                <c:pt idx="0">
                  <c:v>185.87</c:v>
                </c:pt>
                <c:pt idx="1">
                  <c:v>169.07</c:v>
                </c:pt>
                <c:pt idx="2">
                  <c:v>146.01000000000002</c:v>
                </c:pt>
                <c:pt idx="3">
                  <c:v>237.9</c:v>
                </c:pt>
                <c:pt idx="4">
                  <c:v>207.85</c:v>
                </c:pt>
                <c:pt idx="5">
                  <c:v>206.05999999999997</c:v>
                </c:pt>
                <c:pt idx="6">
                  <c:v>187.89</c:v>
                </c:pt>
                <c:pt idx="7">
                  <c:v>155.01999999999998</c:v>
                </c:pt>
                <c:pt idx="8">
                  <c:v>169.60999999999999</c:v>
                </c:pt>
                <c:pt idx="9">
                  <c:v>159.67000000000002</c:v>
                </c:pt>
                <c:pt idx="10">
                  <c:v>157.19999999999999</c:v>
                </c:pt>
                <c:pt idx="11">
                  <c:v>118.52</c:v>
                </c:pt>
                <c:pt idx="12">
                  <c:v>122.96000000000001</c:v>
                </c:pt>
                <c:pt idx="13">
                  <c:v>131.91</c:v>
                </c:pt>
                <c:pt idx="14">
                  <c:v>105.11</c:v>
                </c:pt>
                <c:pt idx="15">
                  <c:v>167.98</c:v>
                </c:pt>
                <c:pt idx="16">
                  <c:v>143.66999999999999</c:v>
                </c:pt>
                <c:pt idx="17">
                  <c:v>123.49</c:v>
                </c:pt>
                <c:pt idx="18">
                  <c:v>113.64999999999999</c:v>
                </c:pt>
                <c:pt idx="19">
                  <c:v>107.8</c:v>
                </c:pt>
                <c:pt idx="20">
                  <c:v>98.240000000000009</c:v>
                </c:pt>
                <c:pt idx="21">
                  <c:v>122.08999999999999</c:v>
                </c:pt>
                <c:pt idx="22">
                  <c:v>53.89</c:v>
                </c:pt>
                <c:pt idx="23">
                  <c:v>116.81</c:v>
                </c:pt>
                <c:pt idx="24">
                  <c:v>128.19999999999999</c:v>
                </c:pt>
                <c:pt idx="25">
                  <c:v>171.4</c:v>
                </c:pt>
                <c:pt idx="26">
                  <c:v>65.27000000000001</c:v>
                </c:pt>
                <c:pt idx="27">
                  <c:v>166.51</c:v>
                </c:pt>
                <c:pt idx="28">
                  <c:v>36.86</c:v>
                </c:pt>
                <c:pt idx="29">
                  <c:v>37.49</c:v>
                </c:pt>
                <c:pt idx="30">
                  <c:v>95.38</c:v>
                </c:pt>
                <c:pt idx="31">
                  <c:v>35.17</c:v>
                </c:pt>
                <c:pt idx="32">
                  <c:v>270.45</c:v>
                </c:pt>
                <c:pt idx="33">
                  <c:v>530.8900000000001</c:v>
                </c:pt>
                <c:pt idx="34">
                  <c:v>198.56</c:v>
                </c:pt>
                <c:pt idx="35">
                  <c:v>228.68</c:v>
                </c:pt>
                <c:pt idx="36">
                  <c:v>302.39</c:v>
                </c:pt>
                <c:pt idx="37">
                  <c:v>303.77999999999997</c:v>
                </c:pt>
                <c:pt idx="38">
                  <c:v>128.97</c:v>
                </c:pt>
                <c:pt idx="39">
                  <c:v>334.22</c:v>
                </c:pt>
                <c:pt idx="40">
                  <c:v>232.08999999999997</c:v>
                </c:pt>
                <c:pt idx="41">
                  <c:v>193.22</c:v>
                </c:pt>
                <c:pt idx="42">
                  <c:v>231.51</c:v>
                </c:pt>
                <c:pt idx="43">
                  <c:v>130.07999999999998</c:v>
                </c:pt>
                <c:pt idx="44">
                  <c:v>159.01</c:v>
                </c:pt>
                <c:pt idx="45">
                  <c:v>164.53</c:v>
                </c:pt>
                <c:pt idx="46">
                  <c:v>1277.1799999999998</c:v>
                </c:pt>
                <c:pt idx="47">
                  <c:v>229.82</c:v>
                </c:pt>
                <c:pt idx="48">
                  <c:v>287.01</c:v>
                </c:pt>
                <c:pt idx="49">
                  <c:v>201.14000000000001</c:v>
                </c:pt>
                <c:pt idx="50">
                  <c:v>82.18</c:v>
                </c:pt>
                <c:pt idx="51">
                  <c:v>99.44</c:v>
                </c:pt>
              </c:numCache>
              <c:extLst xmlns:c15="http://schemas.microsoft.com/office/drawing/2012/chart"/>
            </c:numRef>
          </c:val>
          <c:smooth val="0"/>
          <c:extLst>
            <c:ext xmlns:c16="http://schemas.microsoft.com/office/drawing/2014/chart" uri="{C3380CC4-5D6E-409C-BE32-E72D297353CC}">
              <c16:uniqueId val="{0000000A-F0D3-4853-AA48-3FB3A7CA1D3A}"/>
            </c:ext>
          </c:extLst>
        </c:ser>
        <c:ser>
          <c:idx val="11"/>
          <c:order val="11"/>
          <c:tx>
            <c:strRef>
              <c:f>All!$X$112</c:f>
              <c:strCache>
                <c:ptCount val="1"/>
                <c:pt idx="0">
                  <c:v>2024</c:v>
                </c:pt>
              </c:strCache>
              <c:extLst xmlns:c15="http://schemas.microsoft.com/office/drawing/2012/chart"/>
            </c:strRef>
          </c:tx>
          <c:spPr>
            <a:ln w="28575" cap="rnd">
              <a:solidFill>
                <a:schemeClr val="accent6">
                  <a:lumMod val="60000"/>
                </a:schemeClr>
              </a:solidFill>
              <a:round/>
            </a:ln>
            <a:effectLst/>
          </c:spPr>
          <c:marker>
            <c:symbol val="none"/>
          </c:marker>
          <c:cat>
            <c:numRef>
              <c:f>All!$L$113:$L$164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extLst xmlns:c15="http://schemas.microsoft.com/office/drawing/2012/chart"/>
            </c:numRef>
          </c:cat>
          <c:val>
            <c:numRef>
              <c:f>All!$X$113:$X$164</c:f>
              <c:numCache>
                <c:formatCode>General</c:formatCode>
                <c:ptCount val="52"/>
                <c:pt idx="0">
                  <c:v>1874.77</c:v>
                </c:pt>
                <c:pt idx="1">
                  <c:v>277.93</c:v>
                </c:pt>
                <c:pt idx="2">
                  <c:v>246.55999999999997</c:v>
                </c:pt>
                <c:pt idx="3">
                  <c:v>146.19</c:v>
                </c:pt>
                <c:pt idx="4">
                  <c:v>55.26</c:v>
                </c:pt>
                <c:pt idx="5">
                  <c:v>244.95</c:v>
                </c:pt>
                <c:pt idx="6">
                  <c:v>90.990000000000009</c:v>
                </c:pt>
                <c:pt idx="7">
                  <c:v>95.79</c:v>
                </c:pt>
                <c:pt idx="8">
                  <c:v>111.14</c:v>
                </c:pt>
                <c:pt idx="9">
                  <c:v>150.9</c:v>
                </c:pt>
                <c:pt idx="10">
                  <c:v>142.71</c:v>
                </c:pt>
                <c:pt idx="11">
                  <c:v>122.70000000000002</c:v>
                </c:pt>
                <c:pt idx="12">
                  <c:v>162.29000000000002</c:v>
                </c:pt>
                <c:pt idx="13">
                  <c:v>259.96000000000004</c:v>
                </c:pt>
                <c:pt idx="14">
                  <c:v>89.02000000000001</c:v>
                </c:pt>
                <c:pt idx="15">
                  <c:v>167.61999999999998</c:v>
                </c:pt>
                <c:pt idx="16">
                  <c:v>187.41</c:v>
                </c:pt>
                <c:pt idx="17">
                  <c:v>396.03000000000003</c:v>
                </c:pt>
                <c:pt idx="18">
                  <c:v>305.13</c:v>
                </c:pt>
                <c:pt idx="19">
                  <c:v>413.05</c:v>
                </c:pt>
                <c:pt idx="20">
                  <c:v>71.05</c:v>
                </c:pt>
                <c:pt idx="21">
                  <c:v>251.92999999999998</c:v>
                </c:pt>
                <c:pt idx="22">
                  <c:v>256.62</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extLst xmlns:c15="http://schemas.microsoft.com/office/drawing/2012/chart"/>
            </c:numRef>
          </c:val>
          <c:smooth val="0"/>
          <c:extLst>
            <c:ext xmlns:c16="http://schemas.microsoft.com/office/drawing/2014/chart" uri="{C3380CC4-5D6E-409C-BE32-E72D297353CC}">
              <c16:uniqueId val="{0000000B-F0D3-4853-AA48-3FB3A7CA1D3A}"/>
            </c:ext>
          </c:extLst>
        </c:ser>
        <c:dLbls>
          <c:showLegendKey val="0"/>
          <c:showVal val="0"/>
          <c:showCatName val="0"/>
          <c:showSerName val="0"/>
          <c:showPercent val="0"/>
          <c:showBubbleSize val="0"/>
        </c:dLbls>
        <c:smooth val="0"/>
        <c:axId val="435565960"/>
        <c:axId val="435559480"/>
        <c:extLst/>
      </c:lineChart>
      <c:catAx>
        <c:axId val="435565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59480"/>
        <c:crosses val="autoZero"/>
        <c:auto val="1"/>
        <c:lblAlgn val="ctr"/>
        <c:lblOffset val="100"/>
        <c:tickLblSkip val="2"/>
        <c:noMultiLvlLbl val="0"/>
      </c:catAx>
      <c:valAx>
        <c:axId val="435559480"/>
        <c:scaling>
          <c:orientation val="minMax"/>
          <c:max val="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65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7686E-7C61-4EBF-8C53-8537D82FC433}" type="datetimeFigureOut">
              <a:rPr lang="de-CH" smtClean="0"/>
              <a:t>10.06.2024</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7742B-ADB5-4400-8763-A2A1CDB0869A}" type="slidenum">
              <a:rPr lang="de-CH" smtClean="0"/>
              <a:t>‹#›</a:t>
            </a:fld>
            <a:endParaRPr lang="de-CH"/>
          </a:p>
        </p:txBody>
      </p:sp>
    </p:spTree>
    <p:extLst>
      <p:ext uri="{BB962C8B-B14F-4D97-AF65-F5344CB8AC3E}">
        <p14:creationId xmlns:p14="http://schemas.microsoft.com/office/powerpoint/2010/main" val="383536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628650"/>
            <a:ext cx="5616575" cy="31591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Eglisau</a:t>
            </a:r>
            <a:r>
              <a:rPr lang="en-GB" dirty="0"/>
              <a:t> power plant, Switzerland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93298-6094-4361-B311-891E531296F6}"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43864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27742B-ADB5-4400-8763-A2A1CDB0869A}" type="slidenum">
              <a:rPr lang="de-CH" smtClean="0"/>
              <a:t>18</a:t>
            </a:fld>
            <a:endParaRPr lang="de-CH"/>
          </a:p>
        </p:txBody>
      </p:sp>
    </p:spTree>
    <p:extLst>
      <p:ext uri="{BB962C8B-B14F-4D97-AF65-F5344CB8AC3E}">
        <p14:creationId xmlns:p14="http://schemas.microsoft.com/office/powerpoint/2010/main" val="1500631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Beznau</a:t>
            </a:r>
            <a:r>
              <a:rPr lang="en-GB" dirty="0"/>
              <a:t> nuclear power plant, Switzerland</a:t>
            </a:r>
          </a:p>
        </p:txBody>
      </p:sp>
      <p:sp>
        <p:nvSpPr>
          <p:cNvPr id="4" name="Slide Number Placeholder 3"/>
          <p:cNvSpPr>
            <a:spLocks noGrp="1"/>
          </p:cNvSpPr>
          <p:nvPr>
            <p:ph type="sldNum" sz="quarter" idx="5"/>
          </p:nvPr>
        </p:nvSpPr>
        <p:spPr/>
        <p:txBody>
          <a:bodyPr/>
          <a:lstStyle/>
          <a:p>
            <a:fld id="{9027742B-ADB5-4400-8763-A2A1CDB0869A}" type="slidenum">
              <a:rPr lang="de-CH" smtClean="0"/>
              <a:t>19</a:t>
            </a:fld>
            <a:endParaRPr lang="de-CH"/>
          </a:p>
        </p:txBody>
      </p:sp>
    </p:spTree>
    <p:extLst>
      <p:ext uri="{BB962C8B-B14F-4D97-AF65-F5344CB8AC3E}">
        <p14:creationId xmlns:p14="http://schemas.microsoft.com/office/powerpoint/2010/main" val="9806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a:t>Egersund</a:t>
            </a:r>
            <a:r>
              <a:rPr lang="de-CH" dirty="0"/>
              <a:t> Wind Farm, </a:t>
            </a:r>
            <a:r>
              <a:rPr lang="de-CH" dirty="0" err="1"/>
              <a:t>Norway</a:t>
            </a:r>
            <a:endParaRPr lang="en-GB" dirty="0"/>
          </a:p>
        </p:txBody>
      </p:sp>
      <p:sp>
        <p:nvSpPr>
          <p:cNvPr id="4" name="Slide Number Placeholder 3"/>
          <p:cNvSpPr>
            <a:spLocks noGrp="1"/>
          </p:cNvSpPr>
          <p:nvPr>
            <p:ph type="sldNum" sz="quarter" idx="5"/>
          </p:nvPr>
        </p:nvSpPr>
        <p:spPr/>
        <p:txBody>
          <a:bodyPr/>
          <a:lstStyle/>
          <a:p>
            <a:fld id="{9027742B-ADB5-4400-8763-A2A1CDB0869A}" type="slidenum">
              <a:rPr lang="de-CH" smtClean="0"/>
              <a:t>4</a:t>
            </a:fld>
            <a:endParaRPr lang="de-CH"/>
          </a:p>
        </p:txBody>
      </p:sp>
    </p:spTree>
    <p:extLst>
      <p:ext uri="{BB962C8B-B14F-4D97-AF65-F5344CB8AC3E}">
        <p14:creationId xmlns:p14="http://schemas.microsoft.com/office/powerpoint/2010/main" val="179466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27742B-ADB5-4400-8763-A2A1CDB0869A}" type="slidenum">
              <a:rPr lang="de-CH" smtClean="0"/>
              <a:t>5</a:t>
            </a:fld>
            <a:endParaRPr lang="de-CH"/>
          </a:p>
        </p:txBody>
      </p:sp>
    </p:spTree>
    <p:extLst>
      <p:ext uri="{BB962C8B-B14F-4D97-AF65-F5344CB8AC3E}">
        <p14:creationId xmlns:p14="http://schemas.microsoft.com/office/powerpoint/2010/main" val="140276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27742B-ADB5-4400-8763-A2A1CDB0869A}" type="slidenum">
              <a:rPr lang="de-CH" smtClean="0"/>
              <a:t>6</a:t>
            </a:fld>
            <a:endParaRPr lang="de-CH"/>
          </a:p>
        </p:txBody>
      </p:sp>
    </p:spTree>
    <p:extLst>
      <p:ext uri="{BB962C8B-B14F-4D97-AF65-F5344CB8AC3E}">
        <p14:creationId xmlns:p14="http://schemas.microsoft.com/office/powerpoint/2010/main" val="2871724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does it really make sense to build 20 000 MW solar in Denmark by 2030 as the Danish TSO base scenario says</a:t>
            </a:r>
          </a:p>
          <a:p>
            <a:r>
              <a:rPr lang="en-GB" dirty="0"/>
              <a:t>Chinese industrial target? / How reliant on China do we want to be?</a:t>
            </a:r>
          </a:p>
        </p:txBody>
      </p:sp>
      <p:sp>
        <p:nvSpPr>
          <p:cNvPr id="4" name="Slide Number Placeholder 3"/>
          <p:cNvSpPr>
            <a:spLocks noGrp="1"/>
          </p:cNvSpPr>
          <p:nvPr>
            <p:ph type="sldNum" sz="quarter" idx="5"/>
          </p:nvPr>
        </p:nvSpPr>
        <p:spPr/>
        <p:txBody>
          <a:bodyPr/>
          <a:lstStyle/>
          <a:p>
            <a:fld id="{9027742B-ADB5-4400-8763-A2A1CDB0869A}" type="slidenum">
              <a:rPr lang="de-CH" smtClean="0"/>
              <a:t>7</a:t>
            </a:fld>
            <a:endParaRPr lang="de-CH"/>
          </a:p>
        </p:txBody>
      </p:sp>
    </p:spTree>
    <p:extLst>
      <p:ext uri="{BB962C8B-B14F-4D97-AF65-F5344CB8AC3E}">
        <p14:creationId xmlns:p14="http://schemas.microsoft.com/office/powerpoint/2010/main" val="259451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explains the price peaks, also the loss of Russian imports</a:t>
            </a:r>
          </a:p>
        </p:txBody>
      </p:sp>
      <p:sp>
        <p:nvSpPr>
          <p:cNvPr id="4" name="Slide Number Placeholder 3"/>
          <p:cNvSpPr>
            <a:spLocks noGrp="1"/>
          </p:cNvSpPr>
          <p:nvPr>
            <p:ph type="sldNum" sz="quarter" idx="5"/>
          </p:nvPr>
        </p:nvSpPr>
        <p:spPr/>
        <p:txBody>
          <a:bodyPr/>
          <a:lstStyle/>
          <a:p>
            <a:fld id="{9027742B-ADB5-4400-8763-A2A1CDB0869A}" type="slidenum">
              <a:rPr lang="de-CH" smtClean="0"/>
              <a:t>9</a:t>
            </a:fld>
            <a:endParaRPr lang="de-CH"/>
          </a:p>
        </p:txBody>
      </p:sp>
    </p:spTree>
    <p:extLst>
      <p:ext uri="{BB962C8B-B14F-4D97-AF65-F5344CB8AC3E}">
        <p14:creationId xmlns:p14="http://schemas.microsoft.com/office/powerpoint/2010/main" val="224910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The largest renewable hydrogen production plant close to Chur in Switzerland, 2.5 MW</a:t>
            </a:r>
            <a:endParaRPr lang="en-GB" dirty="0"/>
          </a:p>
        </p:txBody>
      </p:sp>
      <p:sp>
        <p:nvSpPr>
          <p:cNvPr id="4" name="Slide Number Placeholder 3"/>
          <p:cNvSpPr>
            <a:spLocks noGrp="1"/>
          </p:cNvSpPr>
          <p:nvPr>
            <p:ph type="sldNum" sz="quarter" idx="5"/>
          </p:nvPr>
        </p:nvSpPr>
        <p:spPr/>
        <p:txBody>
          <a:bodyPr/>
          <a:lstStyle/>
          <a:p>
            <a:fld id="{9027742B-ADB5-4400-8763-A2A1CDB0869A}" type="slidenum">
              <a:rPr lang="de-CH" smtClean="0"/>
              <a:t>11</a:t>
            </a:fld>
            <a:endParaRPr lang="de-CH"/>
          </a:p>
        </p:txBody>
      </p:sp>
    </p:spTree>
    <p:extLst>
      <p:ext uri="{BB962C8B-B14F-4D97-AF65-F5344CB8AC3E}">
        <p14:creationId xmlns:p14="http://schemas.microsoft.com/office/powerpoint/2010/main" val="266580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than 1000 hours of negative downregulation prices in Finland in 2023!</a:t>
            </a:r>
          </a:p>
        </p:txBody>
      </p:sp>
      <p:sp>
        <p:nvSpPr>
          <p:cNvPr id="4" name="Slide Number Placeholder 3"/>
          <p:cNvSpPr>
            <a:spLocks noGrp="1"/>
          </p:cNvSpPr>
          <p:nvPr>
            <p:ph type="sldNum" sz="quarter" idx="5"/>
          </p:nvPr>
        </p:nvSpPr>
        <p:spPr/>
        <p:txBody>
          <a:bodyPr/>
          <a:lstStyle/>
          <a:p>
            <a:fld id="{9027742B-ADB5-4400-8763-A2A1CDB0869A}" type="slidenum">
              <a:rPr lang="de-CH" smtClean="0"/>
              <a:t>16</a:t>
            </a:fld>
            <a:endParaRPr lang="de-CH"/>
          </a:p>
        </p:txBody>
      </p:sp>
    </p:spTree>
    <p:extLst>
      <p:ext uri="{BB962C8B-B14F-4D97-AF65-F5344CB8AC3E}">
        <p14:creationId xmlns:p14="http://schemas.microsoft.com/office/powerpoint/2010/main" val="54826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Maybe Finland could have 2-3 GWs of heat boilers, but 5 GW sounds already much too high</a:t>
            </a:r>
          </a:p>
          <a:p>
            <a:r>
              <a:rPr lang="en-GB" dirty="0"/>
              <a:t>If one asks me, I think quite some industries are heading out of Europe to somewhere else where their power price is less dependent on weather</a:t>
            </a:r>
          </a:p>
        </p:txBody>
      </p:sp>
      <p:sp>
        <p:nvSpPr>
          <p:cNvPr id="4" name="Slide Number Placeholder 3"/>
          <p:cNvSpPr>
            <a:spLocks noGrp="1"/>
          </p:cNvSpPr>
          <p:nvPr>
            <p:ph type="sldNum" sz="quarter" idx="5"/>
          </p:nvPr>
        </p:nvSpPr>
        <p:spPr/>
        <p:txBody>
          <a:bodyPr/>
          <a:lstStyle/>
          <a:p>
            <a:fld id="{9027742B-ADB5-4400-8763-A2A1CDB0869A}" type="slidenum">
              <a:rPr lang="de-CH" smtClean="0"/>
              <a:t>17</a:t>
            </a:fld>
            <a:endParaRPr lang="de-CH"/>
          </a:p>
        </p:txBody>
      </p:sp>
    </p:spTree>
    <p:extLst>
      <p:ext uri="{BB962C8B-B14F-4D97-AF65-F5344CB8AC3E}">
        <p14:creationId xmlns:p14="http://schemas.microsoft.com/office/powerpoint/2010/main" val="913507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E8820C2B-B441-4165-A472-68ECA4DBAE63}"/>
              </a:ext>
            </a:extLst>
          </p:cNvPr>
          <p:cNvSpPr>
            <a:spLocks noGrp="1"/>
          </p:cNvSpPr>
          <p:nvPr>
            <p:ph type="pic" sz="quarter" idx="11"/>
          </p:nvPr>
        </p:nvSpPr>
        <p:spPr>
          <a:xfrm>
            <a:off x="0" y="1"/>
            <a:ext cx="12192000" cy="3990135"/>
          </a:xfrm>
          <a:custGeom>
            <a:avLst/>
            <a:gdLst>
              <a:gd name="connsiteX0" fmla="*/ 0 w 12192000"/>
              <a:gd name="connsiteY0" fmla="*/ 0 h 3990135"/>
              <a:gd name="connsiteX1" fmla="*/ 12192000 w 12192000"/>
              <a:gd name="connsiteY1" fmla="*/ 0 h 3990135"/>
              <a:gd name="connsiteX2" fmla="*/ 12192000 w 12192000"/>
              <a:gd name="connsiteY2" fmla="*/ 3990135 h 3990135"/>
              <a:gd name="connsiteX3" fmla="*/ 12144808 w 12192000"/>
              <a:gd name="connsiteY3" fmla="*/ 3983953 h 3990135"/>
              <a:gd name="connsiteX4" fmla="*/ 6096001 w 12192000"/>
              <a:gd name="connsiteY4" fmla="*/ 3653696 h 3990135"/>
              <a:gd name="connsiteX5" fmla="*/ 47194 w 12192000"/>
              <a:gd name="connsiteY5" fmla="*/ 3983953 h 3990135"/>
              <a:gd name="connsiteX6" fmla="*/ 0 w 12192000"/>
              <a:gd name="connsiteY6" fmla="*/ 3990135 h 399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0135">
                <a:moveTo>
                  <a:pt x="0" y="0"/>
                </a:moveTo>
                <a:lnTo>
                  <a:pt x="12192000" y="0"/>
                </a:lnTo>
                <a:lnTo>
                  <a:pt x="12192000" y="3990135"/>
                </a:lnTo>
                <a:lnTo>
                  <a:pt x="12144808" y="3983953"/>
                </a:lnTo>
                <a:cubicBezTo>
                  <a:pt x="10346720" y="3773333"/>
                  <a:pt x="8286155" y="3653696"/>
                  <a:pt x="6096001" y="3653696"/>
                </a:cubicBezTo>
                <a:cubicBezTo>
                  <a:pt x="3905847" y="3653696"/>
                  <a:pt x="1845281" y="3773333"/>
                  <a:pt x="47194" y="3983953"/>
                </a:cubicBezTo>
                <a:lnTo>
                  <a:pt x="0" y="3990135"/>
                </a:lnTo>
                <a:close/>
              </a:path>
            </a:pathLst>
          </a:custGeom>
          <a:noFill/>
        </p:spPr>
        <p:txBody>
          <a:bodyPr vert="horz" wrap="square"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2" name="Titel 1"/>
          <p:cNvSpPr>
            <a:spLocks noGrp="1"/>
          </p:cNvSpPr>
          <p:nvPr>
            <p:ph type="ctrTitle"/>
          </p:nvPr>
        </p:nvSpPr>
        <p:spPr>
          <a:xfrm>
            <a:off x="551384" y="4437112"/>
            <a:ext cx="9360966" cy="1403588"/>
          </a:xfrm>
        </p:spPr>
        <p:txBody>
          <a:bodyPr anchor="b"/>
          <a:lstStyle>
            <a:lvl1pPr algn="l">
              <a:defRPr sz="6600">
                <a:solidFill>
                  <a:schemeClr val="tx1"/>
                </a:solidFill>
              </a:defRPr>
            </a:lvl1pPr>
          </a:lstStyle>
          <a:p>
            <a:r>
              <a:rPr lang="en-GB" dirty="0"/>
              <a:t>Click to edit Master title style</a:t>
            </a:r>
          </a:p>
        </p:txBody>
      </p:sp>
      <p:sp>
        <p:nvSpPr>
          <p:cNvPr id="3" name="Untertitel 2"/>
          <p:cNvSpPr>
            <a:spLocks noGrp="1"/>
          </p:cNvSpPr>
          <p:nvPr>
            <p:ph type="subTitle" idx="1" hasCustomPrompt="1"/>
          </p:nvPr>
        </p:nvSpPr>
        <p:spPr>
          <a:xfrm>
            <a:off x="551384" y="5945733"/>
            <a:ext cx="9360966" cy="3960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Date, First name Last name</a:t>
            </a:r>
          </a:p>
        </p:txBody>
      </p:sp>
      <p:pic>
        <p:nvPicPr>
          <p:cNvPr id="6" name="Axpo logo" descr="Icon&#10;&#10;Description automatically generated">
            <a:extLst>
              <a:ext uri="{FF2B5EF4-FFF2-40B4-BE49-F238E27FC236}">
                <a16:creationId xmlns:a16="http://schemas.microsoft.com/office/drawing/2014/main" id="{AA373A4C-A157-F94D-BC0B-711355E130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68249" y="5906572"/>
            <a:ext cx="1369367" cy="648000"/>
          </a:xfrm>
          <a:prstGeom prst="rect">
            <a:avLst/>
          </a:prstGeom>
        </p:spPr>
      </p:pic>
    </p:spTree>
    <p:extLst>
      <p:ext uri="{BB962C8B-B14F-4D97-AF65-F5344CB8AC3E}">
        <p14:creationId xmlns:p14="http://schemas.microsoft.com/office/powerpoint/2010/main" val="2393279727"/>
      </p:ext>
    </p:extLst>
  </p:cSld>
  <p:clrMapOvr>
    <a:masterClrMapping/>
  </p:clrMapOvr>
  <p:extLst>
    <p:ext uri="{DCECCB84-F9BA-43D5-87BE-67443E8EF086}">
      <p15:sldGuideLst xmlns:p15="http://schemas.microsoft.com/office/powerpoint/2012/main">
        <p15:guide id="1" orient="horz" pos="2160">
          <p15:clr>
            <a:srgbClr val="FBAE40"/>
          </p15:clr>
        </p15:guide>
        <p15:guide id="2" pos="6244">
          <p15:clr>
            <a:srgbClr val="A4A3A4"/>
          </p15:clr>
        </p15:guide>
        <p15:guide id="4" pos="347">
          <p15:clr>
            <a:srgbClr val="FBAE40"/>
          </p15:clr>
        </p15:guide>
        <p15:guide id="7" pos="7333">
          <p15:clr>
            <a:srgbClr val="FBAE40"/>
          </p15:clr>
        </p15:guide>
        <p15:guide id="9" orient="horz" pos="346">
          <p15:clr>
            <a:srgbClr val="FBAE40"/>
          </p15:clr>
        </p15:guide>
        <p15:guide id="11" orient="horz" pos="3974">
          <p15:clr>
            <a:srgbClr val="FBAE40"/>
          </p15:clr>
        </p15:guide>
        <p15:guide id="12" pos="39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with Sub headlin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en-GB" dirty="0"/>
          </a:p>
        </p:txBody>
      </p:sp>
      <p:sp>
        <p:nvSpPr>
          <p:cNvPr id="3" name="Inhaltsplatzhalter 2"/>
          <p:cNvSpPr>
            <a:spLocks noGrp="1"/>
          </p:cNvSpPr>
          <p:nvPr>
            <p:ph idx="1"/>
          </p:nvPr>
        </p:nvSpPr>
        <p:spPr>
          <a:xfrm>
            <a:off x="551384" y="2466929"/>
            <a:ext cx="11089232" cy="370896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umsplatzhalter 3"/>
          <p:cNvSpPr>
            <a:spLocks noGrp="1"/>
          </p:cNvSpPr>
          <p:nvPr>
            <p:ph type="dt" sz="half" idx="10"/>
          </p:nvPr>
        </p:nvSpPr>
        <p:spPr/>
        <p:txBody>
          <a:bodyPr/>
          <a:lstStyle/>
          <a:p>
            <a:fld id="{3EBC9FD1-04E4-4D29-A8F5-59C7B834D88B}"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
        <p:nvSpPr>
          <p:cNvPr id="10" name="Text Placeholder 9">
            <a:extLst>
              <a:ext uri="{FF2B5EF4-FFF2-40B4-BE49-F238E27FC236}">
                <a16:creationId xmlns:a16="http://schemas.microsoft.com/office/drawing/2014/main" id="{CA020B7C-D947-42BD-A830-07BCF16EE681}"/>
              </a:ext>
            </a:extLst>
          </p:cNvPr>
          <p:cNvSpPr>
            <a:spLocks noGrp="1"/>
          </p:cNvSpPr>
          <p:nvPr>
            <p:ph type="body" sz="quarter" idx="13" hasCustomPrompt="1"/>
          </p:nvPr>
        </p:nvSpPr>
        <p:spPr>
          <a:xfrm>
            <a:off x="553043" y="1645286"/>
            <a:ext cx="11090276" cy="504000"/>
          </a:xfrm>
        </p:spPr>
        <p:txBody>
          <a:bodyPr anchor="t"/>
          <a:lstStyle>
            <a:lvl1pPr>
              <a:defRPr sz="2800"/>
            </a:lvl1pPr>
          </a:lstStyle>
          <a:p>
            <a:pPr lvl="0"/>
            <a:r>
              <a:rPr lang="en-GB" dirty="0"/>
              <a:t>Sub headline</a:t>
            </a:r>
          </a:p>
        </p:txBody>
      </p:sp>
    </p:spTree>
    <p:extLst>
      <p:ext uri="{BB962C8B-B14F-4D97-AF65-F5344CB8AC3E}">
        <p14:creationId xmlns:p14="http://schemas.microsoft.com/office/powerpoint/2010/main" val="3312880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en-GB" dirty="0"/>
          </a:p>
        </p:txBody>
      </p:sp>
      <p:sp>
        <p:nvSpPr>
          <p:cNvPr id="3" name="Inhaltsplatzhalter 2"/>
          <p:cNvSpPr>
            <a:spLocks noGrp="1"/>
          </p:cNvSpPr>
          <p:nvPr>
            <p:ph idx="1"/>
          </p:nvPr>
        </p:nvSpPr>
        <p:spPr>
          <a:xfrm>
            <a:off x="551384" y="1927861"/>
            <a:ext cx="5400600" cy="4249102"/>
          </a:xfrm>
        </p:spPr>
        <p:txBody>
          <a:bodyPr/>
          <a:lstStyle>
            <a:lvl1pPr marL="285750" indent="-285750">
              <a:spcAft>
                <a:spcPts val="200"/>
              </a:spcAft>
              <a:buFont typeface="Arial" panose="020B0604020202020204" pitchFamily="34" charset="0"/>
              <a:buChar char="•"/>
              <a:defRPr sz="1600"/>
            </a:lvl1pPr>
            <a:lvl2pPr>
              <a:spcAft>
                <a:spcPts val="200"/>
              </a:spcAft>
              <a:defRPr/>
            </a:lvl2pPr>
            <a:lvl3pPr>
              <a:spcAft>
                <a:spcPts val="200"/>
              </a:spcAft>
              <a:defRPr sz="1400"/>
            </a:lvl3pPr>
            <a:lvl4pPr>
              <a:spcAft>
                <a:spcPts val="200"/>
              </a:spcAft>
              <a:defRPr sz="1200"/>
            </a:lvl4pPr>
            <a:lvl5pPr>
              <a:spcAft>
                <a:spcPts val="200"/>
              </a:spcAft>
              <a:defRPr sz="1200"/>
            </a:lvl5pPr>
          </a:lstStyle>
          <a:p>
            <a:pPr lvl="0"/>
            <a:r>
              <a:rPr lang="en-GB" dirty="0"/>
              <a:t>Click to edit Master text styles</a:t>
            </a:r>
          </a:p>
          <a:p>
            <a:pPr lvl="2"/>
            <a:r>
              <a:rPr lang="en-GB" dirty="0"/>
              <a:t>Second level</a:t>
            </a:r>
          </a:p>
          <a:p>
            <a:pPr lvl="2"/>
            <a:r>
              <a:rPr lang="en-GB" dirty="0"/>
              <a:t>Third level</a:t>
            </a:r>
          </a:p>
          <a:p>
            <a:pPr lvl="3"/>
            <a:r>
              <a:rPr lang="en-GB" dirty="0"/>
              <a:t>Fourth level</a:t>
            </a:r>
          </a:p>
          <a:p>
            <a:pPr lvl="4"/>
            <a:r>
              <a:rPr lang="en-GB" dirty="0"/>
              <a:t>Fifth level</a:t>
            </a:r>
          </a:p>
        </p:txBody>
      </p:sp>
      <p:sp>
        <p:nvSpPr>
          <p:cNvPr id="7" name="Inhaltsplatzhalter 2">
            <a:extLst>
              <a:ext uri="{FF2B5EF4-FFF2-40B4-BE49-F238E27FC236}">
                <a16:creationId xmlns:a16="http://schemas.microsoft.com/office/drawing/2014/main" id="{B869318A-D0EE-49FF-87D5-988DE99535EF}"/>
              </a:ext>
            </a:extLst>
          </p:cNvPr>
          <p:cNvSpPr>
            <a:spLocks noGrp="1"/>
          </p:cNvSpPr>
          <p:nvPr>
            <p:ph idx="13"/>
          </p:nvPr>
        </p:nvSpPr>
        <p:spPr>
          <a:xfrm>
            <a:off x="6240018" y="1927861"/>
            <a:ext cx="5400600" cy="4249102"/>
          </a:xfrm>
        </p:spPr>
        <p:txBody>
          <a:bodyPr/>
          <a:lstStyle>
            <a:lvl1pPr marL="285750" indent="-285750">
              <a:spcAft>
                <a:spcPts val="200"/>
              </a:spcAft>
              <a:buFont typeface="Arial" panose="020B0604020202020204" pitchFamily="34" charset="0"/>
              <a:buChar char="•"/>
              <a:defRPr sz="1600"/>
            </a:lvl1pPr>
            <a:lvl2pPr>
              <a:spcAft>
                <a:spcPts val="200"/>
              </a:spcAft>
              <a:defRPr/>
            </a:lvl2pPr>
            <a:lvl3pPr>
              <a:spcAft>
                <a:spcPts val="200"/>
              </a:spcAft>
              <a:defRPr sz="1400"/>
            </a:lvl3pPr>
            <a:lvl4pPr>
              <a:spcAft>
                <a:spcPts val="200"/>
              </a:spcAft>
              <a:defRPr sz="1200"/>
            </a:lvl4pPr>
            <a:lvl5pPr>
              <a:spcAft>
                <a:spcPts val="200"/>
              </a:spcAft>
              <a:defRPr sz="1200"/>
            </a:lvl5pPr>
          </a:lstStyle>
          <a:p>
            <a:pPr lvl="0"/>
            <a:r>
              <a:rPr lang="en-GB" dirty="0"/>
              <a:t>Click to edit Master text styles</a:t>
            </a:r>
          </a:p>
          <a:p>
            <a:pPr lvl="2"/>
            <a:r>
              <a:rPr lang="en-GB" dirty="0"/>
              <a:t>Second level</a:t>
            </a:r>
          </a:p>
          <a:p>
            <a:pPr lvl="2"/>
            <a:r>
              <a:rPr lang="en-GB" dirty="0"/>
              <a:t>Third level</a:t>
            </a:r>
          </a:p>
          <a:p>
            <a:pPr lvl="3"/>
            <a:r>
              <a:rPr lang="en-GB" dirty="0"/>
              <a:t>Fourth level</a:t>
            </a:r>
          </a:p>
          <a:p>
            <a:pPr lvl="4"/>
            <a:r>
              <a:rPr lang="en-GB" dirty="0"/>
              <a:t>Fifth level</a:t>
            </a:r>
          </a:p>
        </p:txBody>
      </p:sp>
      <p:sp>
        <p:nvSpPr>
          <p:cNvPr id="4" name="Datumsplatzhalter 3">
            <a:extLst>
              <a:ext uri="{FF2B5EF4-FFF2-40B4-BE49-F238E27FC236}">
                <a16:creationId xmlns:a16="http://schemas.microsoft.com/office/drawing/2014/main" id="{8119C867-2FC3-43BE-8EB1-B62256383F69}"/>
              </a:ext>
            </a:extLst>
          </p:cNvPr>
          <p:cNvSpPr>
            <a:spLocks noGrp="1"/>
          </p:cNvSpPr>
          <p:nvPr>
            <p:ph type="dt" sz="half" idx="14"/>
          </p:nvPr>
        </p:nvSpPr>
        <p:spPr/>
        <p:txBody>
          <a:bodyPr/>
          <a:lstStyle/>
          <a:p>
            <a:fld id="{0A028F83-E7A7-49B6-AB0E-7ADC5C560F62}" type="datetime1">
              <a:rPr lang="de-CH" smtClean="0"/>
              <a:t>10.06.2024</a:t>
            </a:fld>
            <a:endParaRPr lang="en-GB" dirty="0"/>
          </a:p>
        </p:txBody>
      </p:sp>
      <p:sp>
        <p:nvSpPr>
          <p:cNvPr id="5" name="Fußzeilenplatzhalter 4">
            <a:extLst>
              <a:ext uri="{FF2B5EF4-FFF2-40B4-BE49-F238E27FC236}">
                <a16:creationId xmlns:a16="http://schemas.microsoft.com/office/drawing/2014/main" id="{68E8A992-7847-435B-BF73-5D2D0A6D0CEB}"/>
              </a:ext>
            </a:extLst>
          </p:cNvPr>
          <p:cNvSpPr>
            <a:spLocks noGrp="1"/>
          </p:cNvSpPr>
          <p:nvPr>
            <p:ph type="ftr" sz="quarter" idx="15"/>
          </p:nvPr>
        </p:nvSpPr>
        <p:spPr/>
        <p:txBody>
          <a:bodyPr/>
          <a:lstStyle/>
          <a:p>
            <a:r>
              <a:rPr lang="en-US"/>
              <a:t>Axpo | Energy Markets | June 2024</a:t>
            </a:r>
            <a:endParaRPr lang="en-GB" dirty="0"/>
          </a:p>
        </p:txBody>
      </p:sp>
      <p:sp>
        <p:nvSpPr>
          <p:cNvPr id="6" name="Foliennummernplatzhalter 5">
            <a:extLst>
              <a:ext uri="{FF2B5EF4-FFF2-40B4-BE49-F238E27FC236}">
                <a16:creationId xmlns:a16="http://schemas.microsoft.com/office/drawing/2014/main" id="{27652578-47AE-4098-8BBA-BA6CFC90B0C9}"/>
              </a:ext>
            </a:extLst>
          </p:cNvPr>
          <p:cNvSpPr>
            <a:spLocks noGrp="1"/>
          </p:cNvSpPr>
          <p:nvPr>
            <p:ph type="sldNum" sz="quarter" idx="16"/>
          </p:nvPr>
        </p:nvSpPr>
        <p:spPr/>
        <p:txBody>
          <a:bodyPr/>
          <a:lstStyle/>
          <a:p>
            <a:fld id="{442AD375-037F-43D0-B059-5172DA06796A}" type="slidenum">
              <a:rPr lang="en-GB" smtClean="0"/>
              <a:pPr/>
              <a:t>‹#›</a:t>
            </a:fld>
            <a:endParaRPr lang="en-GB" dirty="0"/>
          </a:p>
        </p:txBody>
      </p:sp>
    </p:spTree>
    <p:extLst>
      <p:ext uri="{BB962C8B-B14F-4D97-AF65-F5344CB8AC3E}">
        <p14:creationId xmlns:p14="http://schemas.microsoft.com/office/powerpoint/2010/main" val="162603403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1/2 right and Text">
    <p:spTree>
      <p:nvGrpSpPr>
        <p:cNvPr id="1" name=""/>
        <p:cNvGrpSpPr/>
        <p:nvPr/>
      </p:nvGrpSpPr>
      <p:grpSpPr>
        <a:xfrm>
          <a:off x="0" y="0"/>
          <a:ext cx="0" cy="0"/>
          <a:chOff x="0" y="0"/>
          <a:chExt cx="0" cy="0"/>
        </a:xfrm>
      </p:grpSpPr>
      <p:sp>
        <p:nvSpPr>
          <p:cNvPr id="2" name="Titel 1"/>
          <p:cNvSpPr>
            <a:spLocks noGrp="1"/>
          </p:cNvSpPr>
          <p:nvPr>
            <p:ph type="title"/>
          </p:nvPr>
        </p:nvSpPr>
        <p:spPr>
          <a:xfrm>
            <a:off x="550862" y="532799"/>
            <a:ext cx="4608000" cy="1080000"/>
          </a:xfrm>
        </p:spPr>
        <p:txBody>
          <a:bodyPr anchor="t"/>
          <a:lstStyle>
            <a:lvl1pPr>
              <a:defRPr/>
            </a:lvl1pPr>
          </a:lstStyle>
          <a:p>
            <a:r>
              <a:rPr lang="en-GB"/>
              <a:t>Click to edit Master title style</a:t>
            </a:r>
            <a:endParaRPr lang="en-GB" dirty="0"/>
          </a:p>
        </p:txBody>
      </p:sp>
      <p:sp>
        <p:nvSpPr>
          <p:cNvPr id="13" name="Text Placeholder 9">
            <a:extLst>
              <a:ext uri="{FF2B5EF4-FFF2-40B4-BE49-F238E27FC236}">
                <a16:creationId xmlns:a16="http://schemas.microsoft.com/office/drawing/2014/main" id="{4B06788E-C05A-40EC-8A33-96275747D20D}"/>
              </a:ext>
            </a:extLst>
          </p:cNvPr>
          <p:cNvSpPr>
            <a:spLocks noGrp="1"/>
          </p:cNvSpPr>
          <p:nvPr>
            <p:ph type="body" sz="quarter" idx="13" hasCustomPrompt="1"/>
          </p:nvPr>
        </p:nvSpPr>
        <p:spPr>
          <a:xfrm>
            <a:off x="550862" y="1645286"/>
            <a:ext cx="4608000" cy="504000"/>
          </a:xfrm>
        </p:spPr>
        <p:txBody>
          <a:bodyPr anchor="t"/>
          <a:lstStyle>
            <a:lvl1pPr>
              <a:defRPr sz="2800"/>
            </a:lvl1pPr>
          </a:lstStyle>
          <a:p>
            <a:pPr lvl="0"/>
            <a:r>
              <a:rPr lang="en-GB" dirty="0"/>
              <a:t>Sub headline</a:t>
            </a:r>
          </a:p>
        </p:txBody>
      </p:sp>
      <p:sp>
        <p:nvSpPr>
          <p:cNvPr id="11" name="Text Placeholder 10">
            <a:extLst>
              <a:ext uri="{FF2B5EF4-FFF2-40B4-BE49-F238E27FC236}">
                <a16:creationId xmlns:a16="http://schemas.microsoft.com/office/drawing/2014/main" id="{51F76683-499F-4B45-BADD-DBC7DD7A9EF6}"/>
              </a:ext>
            </a:extLst>
          </p:cNvPr>
          <p:cNvSpPr>
            <a:spLocks noGrp="1"/>
          </p:cNvSpPr>
          <p:nvPr>
            <p:ph type="body" sz="quarter" idx="16"/>
          </p:nvPr>
        </p:nvSpPr>
        <p:spPr>
          <a:xfrm>
            <a:off x="550862" y="4365103"/>
            <a:ext cx="4609033" cy="1800747"/>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3" name="Picture Placeholder">
            <a:extLst>
              <a:ext uri="{FF2B5EF4-FFF2-40B4-BE49-F238E27FC236}">
                <a16:creationId xmlns:a16="http://schemas.microsoft.com/office/drawing/2014/main" id="{D5F2DE95-CCD2-4E10-AF98-E8A387D84258}"/>
              </a:ext>
            </a:extLst>
          </p:cNvPr>
          <p:cNvSpPr>
            <a:spLocks noGrp="1"/>
          </p:cNvSpPr>
          <p:nvPr>
            <p:ph type="pic" sz="quarter" idx="17"/>
          </p:nvPr>
        </p:nvSpPr>
        <p:spPr>
          <a:xfrm>
            <a:off x="5421684" y="0"/>
            <a:ext cx="6770317" cy="6858000"/>
          </a:xfrm>
          <a:custGeom>
            <a:avLst/>
            <a:gdLst>
              <a:gd name="connsiteX0" fmla="*/ 0 w 6770317"/>
              <a:gd name="connsiteY0" fmla="*/ 0 h 6858000"/>
              <a:gd name="connsiteX1" fmla="*/ 6770317 w 6770317"/>
              <a:gd name="connsiteY1" fmla="*/ 0 h 6858000"/>
              <a:gd name="connsiteX2" fmla="*/ 6770317 w 6770317"/>
              <a:gd name="connsiteY2" fmla="*/ 6858000 h 6858000"/>
              <a:gd name="connsiteX3" fmla="*/ 0 w 6770317"/>
              <a:gd name="connsiteY3" fmla="*/ 6858000 h 6858000"/>
              <a:gd name="connsiteX4" fmla="*/ 24915 w 6770317"/>
              <a:gd name="connsiteY4" fmla="*/ 6622922 h 6858000"/>
              <a:gd name="connsiteX5" fmla="*/ 175087 w 6770317"/>
              <a:gd name="connsiteY5" fmla="*/ 3429000 h 6858000"/>
              <a:gd name="connsiteX6" fmla="*/ 24915 w 6770317"/>
              <a:gd name="connsiteY6" fmla="*/ 235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0317" h="6858000">
                <a:moveTo>
                  <a:pt x="0" y="0"/>
                </a:moveTo>
                <a:lnTo>
                  <a:pt x="6770317" y="0"/>
                </a:lnTo>
                <a:lnTo>
                  <a:pt x="6770317" y="6858000"/>
                </a:lnTo>
                <a:lnTo>
                  <a:pt x="0" y="6858000"/>
                </a:lnTo>
                <a:lnTo>
                  <a:pt x="24915" y="6622922"/>
                </a:lnTo>
                <a:cubicBezTo>
                  <a:pt x="122949" y="5602061"/>
                  <a:pt x="175087" y="4531844"/>
                  <a:pt x="175087" y="3429000"/>
                </a:cubicBezTo>
                <a:cubicBezTo>
                  <a:pt x="175087" y="2326157"/>
                  <a:pt x="122949" y="1255940"/>
                  <a:pt x="24915" y="235079"/>
                </a:cubicBezTo>
                <a:close/>
              </a:path>
            </a:pathLst>
          </a:custGeom>
        </p:spPr>
        <p:txBody>
          <a:bodyPr wrap="square" lIns="108000" tIns="576000" rIns="108000" anchor="ctr" anchorCtr="0">
            <a:noAutofit/>
          </a:bodyPr>
          <a:lstStyle>
            <a:lvl1pPr algn="ctr">
              <a:spcBef>
                <a:spcPts val="1800"/>
              </a:spcBef>
              <a:defRPr/>
            </a:lvl1pPr>
          </a:lstStyle>
          <a:p>
            <a:r>
              <a:rPr lang="en-GB"/>
              <a:t>Click icon to add picture</a:t>
            </a:r>
            <a:endParaRPr lang="en-GB" dirty="0"/>
          </a:p>
        </p:txBody>
      </p:sp>
      <p:sp>
        <p:nvSpPr>
          <p:cNvPr id="3" name="Date Placeholder 2">
            <a:extLst>
              <a:ext uri="{FF2B5EF4-FFF2-40B4-BE49-F238E27FC236}">
                <a16:creationId xmlns:a16="http://schemas.microsoft.com/office/drawing/2014/main" id="{1A5F625B-6700-954B-92D5-7C66360F3D5A}"/>
              </a:ext>
            </a:extLst>
          </p:cNvPr>
          <p:cNvSpPr>
            <a:spLocks noGrp="1"/>
          </p:cNvSpPr>
          <p:nvPr>
            <p:ph type="dt" sz="half" idx="18"/>
          </p:nvPr>
        </p:nvSpPr>
        <p:spPr/>
        <p:txBody>
          <a:bodyPr/>
          <a:lstStyle/>
          <a:p>
            <a:fld id="{35CE7264-97D3-491B-8AD4-7C56415B13CD}" type="datetime1">
              <a:rPr lang="de-CH" smtClean="0"/>
              <a:t>10.06.2024</a:t>
            </a:fld>
            <a:endParaRPr lang="en-GB" dirty="0"/>
          </a:p>
        </p:txBody>
      </p:sp>
      <p:sp>
        <p:nvSpPr>
          <p:cNvPr id="8" name="Slide Number Placeholder 7">
            <a:extLst>
              <a:ext uri="{FF2B5EF4-FFF2-40B4-BE49-F238E27FC236}">
                <a16:creationId xmlns:a16="http://schemas.microsoft.com/office/drawing/2014/main" id="{1D63BD58-8FF7-384F-B6F8-58917F980D0A}"/>
              </a:ext>
            </a:extLst>
          </p:cNvPr>
          <p:cNvSpPr>
            <a:spLocks noGrp="1"/>
          </p:cNvSpPr>
          <p:nvPr>
            <p:ph type="sldNum" sz="quarter" idx="20"/>
          </p:nvPr>
        </p:nvSpPr>
        <p:spPr/>
        <p:txBody>
          <a:bodyPr/>
          <a:lstStyle/>
          <a:p>
            <a:fld id="{442AD375-037F-43D0-B059-5172DA06796A}" type="slidenum">
              <a:rPr lang="en-GB" smtClean="0"/>
              <a:pPr/>
              <a:t>‹#›</a:t>
            </a:fld>
            <a:endParaRPr lang="en-GB" dirty="0"/>
          </a:p>
        </p:txBody>
      </p:sp>
      <p:sp>
        <p:nvSpPr>
          <p:cNvPr id="4" name="Fußzeilenplatzhalter 3">
            <a:extLst>
              <a:ext uri="{FF2B5EF4-FFF2-40B4-BE49-F238E27FC236}">
                <a16:creationId xmlns:a16="http://schemas.microsoft.com/office/drawing/2014/main" id="{A01C22F9-4FBD-40D4-8C1D-36BBB6827337}"/>
              </a:ext>
            </a:extLst>
          </p:cNvPr>
          <p:cNvSpPr>
            <a:spLocks noGrp="1"/>
          </p:cNvSpPr>
          <p:nvPr>
            <p:ph type="ftr" sz="quarter" idx="21"/>
          </p:nvPr>
        </p:nvSpPr>
        <p:spPr/>
        <p:txBody>
          <a:bodyPr/>
          <a:lstStyle/>
          <a:p>
            <a:r>
              <a:rPr lang="en-US"/>
              <a:t>Axpo | Energy Markets | June 2024</a:t>
            </a:r>
            <a:endParaRPr lang="en-GB" dirty="0"/>
          </a:p>
        </p:txBody>
      </p:sp>
    </p:spTree>
    <p:extLst>
      <p:ext uri="{BB962C8B-B14F-4D97-AF65-F5344CB8AC3E}">
        <p14:creationId xmlns:p14="http://schemas.microsoft.com/office/powerpoint/2010/main" val="2879848758"/>
      </p:ext>
    </p:extLst>
  </p:cSld>
  <p:clrMapOvr>
    <a:masterClrMapping/>
  </p:clrMapOvr>
  <p:extLst>
    <p:ext uri="{DCECCB84-F9BA-43D5-87BE-67443E8EF086}">
      <p15:sldGuideLst xmlns:p15="http://schemas.microsoft.com/office/powerpoint/2012/main">
        <p15:guide id="1" pos="34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1/3 right and Tex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4B06788E-C05A-40EC-8A33-96275747D20D}"/>
              </a:ext>
            </a:extLst>
          </p:cNvPr>
          <p:cNvSpPr>
            <a:spLocks noGrp="1"/>
          </p:cNvSpPr>
          <p:nvPr>
            <p:ph type="body" sz="quarter" idx="13" hasCustomPrompt="1"/>
          </p:nvPr>
        </p:nvSpPr>
        <p:spPr>
          <a:xfrm>
            <a:off x="550862" y="1645286"/>
            <a:ext cx="6983732" cy="504000"/>
          </a:xfrm>
        </p:spPr>
        <p:txBody>
          <a:bodyPr anchor="t"/>
          <a:lstStyle>
            <a:lvl1pPr>
              <a:defRPr sz="2800"/>
            </a:lvl1pPr>
          </a:lstStyle>
          <a:p>
            <a:pPr lvl="0"/>
            <a:r>
              <a:rPr lang="en-GB" dirty="0"/>
              <a:t>Sub headline</a:t>
            </a:r>
          </a:p>
        </p:txBody>
      </p:sp>
      <p:sp>
        <p:nvSpPr>
          <p:cNvPr id="11" name="Text Placeholder 10">
            <a:extLst>
              <a:ext uri="{FF2B5EF4-FFF2-40B4-BE49-F238E27FC236}">
                <a16:creationId xmlns:a16="http://schemas.microsoft.com/office/drawing/2014/main" id="{51F76683-499F-4B45-BADD-DBC7DD7A9EF6}"/>
              </a:ext>
            </a:extLst>
          </p:cNvPr>
          <p:cNvSpPr>
            <a:spLocks noGrp="1"/>
          </p:cNvSpPr>
          <p:nvPr>
            <p:ph type="body" sz="quarter" idx="16"/>
          </p:nvPr>
        </p:nvSpPr>
        <p:spPr>
          <a:xfrm>
            <a:off x="550862" y="4365103"/>
            <a:ext cx="6985298" cy="1800747"/>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Picture Placeholder 9">
            <a:extLst>
              <a:ext uri="{FF2B5EF4-FFF2-40B4-BE49-F238E27FC236}">
                <a16:creationId xmlns:a16="http://schemas.microsoft.com/office/drawing/2014/main" id="{EBC55874-03A0-43D9-9366-96EBD6BAB73C}"/>
              </a:ext>
            </a:extLst>
          </p:cNvPr>
          <p:cNvSpPr>
            <a:spLocks noGrp="1"/>
          </p:cNvSpPr>
          <p:nvPr>
            <p:ph type="pic" sz="quarter" idx="17"/>
          </p:nvPr>
        </p:nvSpPr>
        <p:spPr>
          <a:xfrm>
            <a:off x="7985547" y="0"/>
            <a:ext cx="4206453" cy="6858000"/>
          </a:xfrm>
          <a:custGeom>
            <a:avLst/>
            <a:gdLst>
              <a:gd name="connsiteX0" fmla="*/ 0 w 4206453"/>
              <a:gd name="connsiteY0" fmla="*/ 0 h 6858000"/>
              <a:gd name="connsiteX1" fmla="*/ 4206453 w 4206453"/>
              <a:gd name="connsiteY1" fmla="*/ 0 h 6858000"/>
              <a:gd name="connsiteX2" fmla="*/ 4206453 w 4206453"/>
              <a:gd name="connsiteY2" fmla="*/ 6858000 h 6858000"/>
              <a:gd name="connsiteX3" fmla="*/ 0 w 4206453"/>
              <a:gd name="connsiteY3" fmla="*/ 6858000 h 6858000"/>
              <a:gd name="connsiteX4" fmla="*/ 24915 w 4206453"/>
              <a:gd name="connsiteY4" fmla="*/ 6622922 h 6858000"/>
              <a:gd name="connsiteX5" fmla="*/ 175087 w 4206453"/>
              <a:gd name="connsiteY5" fmla="*/ 3429000 h 6858000"/>
              <a:gd name="connsiteX6" fmla="*/ 24915 w 4206453"/>
              <a:gd name="connsiteY6" fmla="*/ 235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453" h="6858000">
                <a:moveTo>
                  <a:pt x="0" y="0"/>
                </a:moveTo>
                <a:lnTo>
                  <a:pt x="4206453" y="0"/>
                </a:lnTo>
                <a:lnTo>
                  <a:pt x="4206453" y="6858000"/>
                </a:lnTo>
                <a:lnTo>
                  <a:pt x="0" y="6858000"/>
                </a:lnTo>
                <a:lnTo>
                  <a:pt x="24915" y="6622922"/>
                </a:lnTo>
                <a:cubicBezTo>
                  <a:pt x="122949" y="5602061"/>
                  <a:pt x="175087" y="4531844"/>
                  <a:pt x="175087" y="3429000"/>
                </a:cubicBezTo>
                <a:cubicBezTo>
                  <a:pt x="175087" y="2326157"/>
                  <a:pt x="122949" y="1255940"/>
                  <a:pt x="24915" y="235079"/>
                </a:cubicBezTo>
                <a:close/>
              </a:path>
            </a:pathLst>
          </a:custGeom>
        </p:spPr>
        <p:txBody>
          <a:bodyPr wrap="square" lIns="108000" tIns="576000" rIns="108000" anchor="ctr" anchorCtr="0">
            <a:noAutofit/>
          </a:bodyPr>
          <a:lstStyle>
            <a:lvl1pPr algn="ctr">
              <a:spcBef>
                <a:spcPts val="1800"/>
              </a:spcBef>
              <a:defRPr/>
            </a:lvl1pPr>
          </a:lstStyle>
          <a:p>
            <a:r>
              <a:rPr lang="en-GB"/>
              <a:t>Click icon to add picture</a:t>
            </a:r>
            <a:endParaRPr lang="en-GB" dirty="0"/>
          </a:p>
        </p:txBody>
      </p:sp>
      <p:sp>
        <p:nvSpPr>
          <p:cNvPr id="3" name="Title 2">
            <a:extLst>
              <a:ext uri="{FF2B5EF4-FFF2-40B4-BE49-F238E27FC236}">
                <a16:creationId xmlns:a16="http://schemas.microsoft.com/office/drawing/2014/main" id="{B7AA81DD-3CD1-8E41-9AF2-7F8E521328FA}"/>
              </a:ext>
            </a:extLst>
          </p:cNvPr>
          <p:cNvSpPr>
            <a:spLocks noGrp="1"/>
          </p:cNvSpPr>
          <p:nvPr>
            <p:ph type="title"/>
          </p:nvPr>
        </p:nvSpPr>
        <p:spPr/>
        <p:txBody>
          <a:bodyPr/>
          <a:lstStyle/>
          <a:p>
            <a:r>
              <a:rPr lang="en-GB"/>
              <a:t>Click to edit Master title style</a:t>
            </a:r>
            <a:endParaRPr lang="en-DE"/>
          </a:p>
        </p:txBody>
      </p:sp>
      <p:sp>
        <p:nvSpPr>
          <p:cNvPr id="7" name="Date Placeholder 6">
            <a:extLst>
              <a:ext uri="{FF2B5EF4-FFF2-40B4-BE49-F238E27FC236}">
                <a16:creationId xmlns:a16="http://schemas.microsoft.com/office/drawing/2014/main" id="{B691504F-5821-2E44-8BE6-21C725B12721}"/>
              </a:ext>
            </a:extLst>
          </p:cNvPr>
          <p:cNvSpPr>
            <a:spLocks noGrp="1"/>
          </p:cNvSpPr>
          <p:nvPr>
            <p:ph type="dt" sz="half" idx="18"/>
          </p:nvPr>
        </p:nvSpPr>
        <p:spPr/>
        <p:txBody>
          <a:bodyPr/>
          <a:lstStyle/>
          <a:p>
            <a:fld id="{8DA14F9D-96F4-45DC-9FBE-93B8074737FA}" type="datetime1">
              <a:rPr lang="de-CH" smtClean="0"/>
              <a:t>10.06.2024</a:t>
            </a:fld>
            <a:endParaRPr lang="en-GB" dirty="0"/>
          </a:p>
        </p:txBody>
      </p:sp>
      <p:sp>
        <p:nvSpPr>
          <p:cNvPr id="8" name="Footer Placeholder 7">
            <a:extLst>
              <a:ext uri="{FF2B5EF4-FFF2-40B4-BE49-F238E27FC236}">
                <a16:creationId xmlns:a16="http://schemas.microsoft.com/office/drawing/2014/main" id="{BDE9023F-EFD9-3648-8F55-D949910B6E6E}"/>
              </a:ext>
            </a:extLst>
          </p:cNvPr>
          <p:cNvSpPr>
            <a:spLocks noGrp="1"/>
          </p:cNvSpPr>
          <p:nvPr>
            <p:ph type="ftr" sz="quarter" idx="19"/>
          </p:nvPr>
        </p:nvSpPr>
        <p:spPr/>
        <p:txBody>
          <a:bodyPr/>
          <a:lstStyle/>
          <a:p>
            <a:r>
              <a:rPr lang="en-US"/>
              <a:t>Axpo | Energy Markets | June 2024</a:t>
            </a:r>
            <a:endParaRPr lang="en-GB" dirty="0"/>
          </a:p>
        </p:txBody>
      </p:sp>
      <p:sp>
        <p:nvSpPr>
          <p:cNvPr id="9" name="Slide Number Placeholder 8">
            <a:extLst>
              <a:ext uri="{FF2B5EF4-FFF2-40B4-BE49-F238E27FC236}">
                <a16:creationId xmlns:a16="http://schemas.microsoft.com/office/drawing/2014/main" id="{EEAF0EF7-4722-2946-911D-B0D00ECCC3D2}"/>
              </a:ext>
            </a:extLst>
          </p:cNvPr>
          <p:cNvSpPr>
            <a:spLocks noGrp="1"/>
          </p:cNvSpPr>
          <p:nvPr>
            <p:ph type="sldNum" sz="quarter" idx="20"/>
          </p:nvPr>
        </p:nvSpPr>
        <p:spPr/>
        <p:txBody>
          <a:bodyPr/>
          <a:lstStyle/>
          <a:p>
            <a:fld id="{442AD375-037F-43D0-B059-5172DA06796A}" type="slidenum">
              <a:rPr lang="en-GB" smtClean="0"/>
              <a:pPr/>
              <a:t>‹#›</a:t>
            </a:fld>
            <a:endParaRPr lang="en-GB" dirty="0"/>
          </a:p>
        </p:txBody>
      </p:sp>
    </p:spTree>
    <p:extLst>
      <p:ext uri="{BB962C8B-B14F-4D97-AF65-F5344CB8AC3E}">
        <p14:creationId xmlns:p14="http://schemas.microsoft.com/office/powerpoint/2010/main" val="2516796539"/>
      </p:ext>
    </p:extLst>
  </p:cSld>
  <p:clrMapOvr>
    <a:masterClrMapping/>
  </p:clrMapOvr>
  <p:extLst>
    <p:ext uri="{DCECCB84-F9BA-43D5-87BE-67443E8EF086}">
      <p15:sldGuideLst xmlns:p15="http://schemas.microsoft.com/office/powerpoint/2012/main">
        <p15:guide id="1" pos="501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1/2 left and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1F76683-499F-4B45-BADD-DBC7DD7A9EF6}"/>
              </a:ext>
            </a:extLst>
          </p:cNvPr>
          <p:cNvSpPr>
            <a:spLocks noGrp="1"/>
          </p:cNvSpPr>
          <p:nvPr>
            <p:ph type="body" sz="quarter" idx="16"/>
          </p:nvPr>
        </p:nvSpPr>
        <p:spPr>
          <a:xfrm>
            <a:off x="7452000" y="3789040"/>
            <a:ext cx="4188616" cy="1945261"/>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Picture Placeholder">
            <a:extLst>
              <a:ext uri="{FF2B5EF4-FFF2-40B4-BE49-F238E27FC236}">
                <a16:creationId xmlns:a16="http://schemas.microsoft.com/office/drawing/2014/main" id="{61B0AF90-A02E-4B58-A7F2-251BB8F68632}"/>
              </a:ext>
            </a:extLst>
          </p:cNvPr>
          <p:cNvSpPr>
            <a:spLocks noGrp="1"/>
          </p:cNvSpPr>
          <p:nvPr>
            <p:ph type="pic" sz="quarter" idx="17"/>
          </p:nvPr>
        </p:nvSpPr>
        <p:spPr>
          <a:xfrm>
            <a:off x="0" y="793"/>
            <a:ext cx="6747648" cy="6856413"/>
          </a:xfrm>
          <a:custGeom>
            <a:avLst/>
            <a:gdLst>
              <a:gd name="connsiteX0" fmla="*/ 0 w 6747648"/>
              <a:gd name="connsiteY0" fmla="*/ 0 h 6856413"/>
              <a:gd name="connsiteX1" fmla="*/ 6747648 w 6747648"/>
              <a:gd name="connsiteY1" fmla="*/ 0 h 6856413"/>
              <a:gd name="connsiteX2" fmla="*/ 6722817 w 6747648"/>
              <a:gd name="connsiteY2" fmla="*/ 234286 h 6856413"/>
              <a:gd name="connsiteX3" fmla="*/ 6572645 w 6747648"/>
              <a:gd name="connsiteY3" fmla="*/ 3428207 h 6856413"/>
              <a:gd name="connsiteX4" fmla="*/ 6722817 w 6747648"/>
              <a:gd name="connsiteY4" fmla="*/ 6622129 h 6856413"/>
              <a:gd name="connsiteX5" fmla="*/ 6747648 w 6747648"/>
              <a:gd name="connsiteY5" fmla="*/ 6856413 h 6856413"/>
              <a:gd name="connsiteX6" fmla="*/ 0 w 6747648"/>
              <a:gd name="connsiteY6"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648" h="6856413">
                <a:moveTo>
                  <a:pt x="0" y="0"/>
                </a:moveTo>
                <a:lnTo>
                  <a:pt x="6747648" y="0"/>
                </a:lnTo>
                <a:lnTo>
                  <a:pt x="6722817" y="234286"/>
                </a:lnTo>
                <a:cubicBezTo>
                  <a:pt x="6624783" y="1255147"/>
                  <a:pt x="6572645" y="2325364"/>
                  <a:pt x="6572645" y="3428207"/>
                </a:cubicBezTo>
                <a:cubicBezTo>
                  <a:pt x="6572645" y="4531051"/>
                  <a:pt x="6624783" y="5601268"/>
                  <a:pt x="6722817" y="6622129"/>
                </a:cubicBezTo>
                <a:lnTo>
                  <a:pt x="6747648" y="6856413"/>
                </a:lnTo>
                <a:lnTo>
                  <a:pt x="0" y="6856413"/>
                </a:lnTo>
                <a:close/>
              </a:path>
            </a:pathLst>
          </a:custGeom>
        </p:spPr>
        <p:txBody>
          <a:bodyPr wrap="square" lIns="108000" tIns="576000" rIns="108000" anchor="ctr">
            <a:noAutofit/>
          </a:bodyPr>
          <a:lstStyle>
            <a:lvl1pPr algn="ctr">
              <a:defRPr/>
            </a:lvl1pPr>
          </a:lstStyle>
          <a:p>
            <a:r>
              <a:rPr lang="en-GB"/>
              <a:t>Click icon to add picture</a:t>
            </a:r>
            <a:endParaRPr lang="en-GB" dirty="0"/>
          </a:p>
        </p:txBody>
      </p:sp>
      <p:sp>
        <p:nvSpPr>
          <p:cNvPr id="14" name="Titel 1">
            <a:extLst>
              <a:ext uri="{FF2B5EF4-FFF2-40B4-BE49-F238E27FC236}">
                <a16:creationId xmlns:a16="http://schemas.microsoft.com/office/drawing/2014/main" id="{0AB5C4F1-85A6-427F-996B-A4F87884F3C2}"/>
              </a:ext>
            </a:extLst>
          </p:cNvPr>
          <p:cNvSpPr>
            <a:spLocks noGrp="1"/>
          </p:cNvSpPr>
          <p:nvPr>
            <p:ph type="title"/>
          </p:nvPr>
        </p:nvSpPr>
        <p:spPr>
          <a:xfrm>
            <a:off x="7450966" y="1772816"/>
            <a:ext cx="4188616" cy="498598"/>
          </a:xfrm>
          <a:prstGeom prst="accentCallout1">
            <a:avLst>
              <a:gd name="adj1" fmla="val -1406"/>
              <a:gd name="adj2" fmla="val -6892"/>
              <a:gd name="adj3" fmla="val 37709"/>
              <a:gd name="adj4" fmla="val -6889"/>
            </a:avLst>
          </a:prstGeom>
          <a:ln w="44450">
            <a:solidFill>
              <a:schemeClr val="accent1"/>
            </a:solidFill>
          </a:ln>
        </p:spPr>
        <p:txBody>
          <a:bodyPr wrap="square" anchor="t">
            <a:spAutoFit/>
          </a:bodyPr>
          <a:lstStyle>
            <a:lvl1pPr>
              <a:defRPr/>
            </a:lvl1pPr>
          </a:lstStyle>
          <a:p>
            <a:r>
              <a:rPr lang="en-GB"/>
              <a:t>Click to edit Master title style</a:t>
            </a:r>
            <a:endParaRPr lang="en-GB" dirty="0"/>
          </a:p>
        </p:txBody>
      </p:sp>
      <p:sp>
        <p:nvSpPr>
          <p:cNvPr id="2" name="Date Placeholder 1">
            <a:extLst>
              <a:ext uri="{FF2B5EF4-FFF2-40B4-BE49-F238E27FC236}">
                <a16:creationId xmlns:a16="http://schemas.microsoft.com/office/drawing/2014/main" id="{F8C6F5B2-61D5-314C-A710-235C8BA2B008}"/>
              </a:ext>
            </a:extLst>
          </p:cNvPr>
          <p:cNvSpPr>
            <a:spLocks noGrp="1"/>
          </p:cNvSpPr>
          <p:nvPr>
            <p:ph type="dt" sz="half" idx="18"/>
          </p:nvPr>
        </p:nvSpPr>
        <p:spPr/>
        <p:txBody>
          <a:bodyPr/>
          <a:lstStyle/>
          <a:p>
            <a:fld id="{192476EB-6CCB-40A5-8CEC-AD9D1BF18DDF}" type="datetime1">
              <a:rPr lang="de-CH" smtClean="0"/>
              <a:t>10.06.2024</a:t>
            </a:fld>
            <a:endParaRPr lang="en-GB" dirty="0"/>
          </a:p>
        </p:txBody>
      </p:sp>
      <p:sp>
        <p:nvSpPr>
          <p:cNvPr id="3" name="Footer Placeholder 2">
            <a:extLst>
              <a:ext uri="{FF2B5EF4-FFF2-40B4-BE49-F238E27FC236}">
                <a16:creationId xmlns:a16="http://schemas.microsoft.com/office/drawing/2014/main" id="{C15DBDCA-EF6D-614A-82B2-3ADB25563C1F}"/>
              </a:ext>
            </a:extLst>
          </p:cNvPr>
          <p:cNvSpPr>
            <a:spLocks noGrp="1"/>
          </p:cNvSpPr>
          <p:nvPr>
            <p:ph type="ftr" sz="quarter" idx="19"/>
          </p:nvPr>
        </p:nvSpPr>
        <p:spPr/>
        <p:txBody>
          <a:bodyPr/>
          <a:lstStyle/>
          <a:p>
            <a:r>
              <a:rPr lang="en-US"/>
              <a:t>Axpo | Energy Markets | June 2024</a:t>
            </a:r>
            <a:endParaRPr lang="en-GB" dirty="0"/>
          </a:p>
        </p:txBody>
      </p:sp>
      <p:sp>
        <p:nvSpPr>
          <p:cNvPr id="7" name="Slide Number Placeholder 6">
            <a:extLst>
              <a:ext uri="{FF2B5EF4-FFF2-40B4-BE49-F238E27FC236}">
                <a16:creationId xmlns:a16="http://schemas.microsoft.com/office/drawing/2014/main" id="{51B77A88-A316-984D-BFC4-D5AAE9486C7D}"/>
              </a:ext>
            </a:extLst>
          </p:cNvPr>
          <p:cNvSpPr>
            <a:spLocks noGrp="1"/>
          </p:cNvSpPr>
          <p:nvPr>
            <p:ph type="sldNum" sz="quarter" idx="20"/>
          </p:nvPr>
        </p:nvSpPr>
        <p:spPr/>
        <p:txBody>
          <a:bodyPr/>
          <a:lstStyle/>
          <a:p>
            <a:fld id="{442AD375-037F-43D0-B059-5172DA06796A}" type="slidenum">
              <a:rPr lang="en-GB" smtClean="0"/>
              <a:pPr/>
              <a:t>‹#›</a:t>
            </a:fld>
            <a:endParaRPr lang="en-GB" dirty="0"/>
          </a:p>
        </p:txBody>
      </p:sp>
    </p:spTree>
    <p:extLst>
      <p:ext uri="{BB962C8B-B14F-4D97-AF65-F5344CB8AC3E}">
        <p14:creationId xmlns:p14="http://schemas.microsoft.com/office/powerpoint/2010/main" val="4137845565"/>
      </p:ext>
    </p:extLst>
  </p:cSld>
  <p:clrMapOvr>
    <a:masterClrMapping/>
  </p:clrMapOvr>
  <p:extLst>
    <p:ext uri="{DCECCB84-F9BA-43D5-87BE-67443E8EF086}">
      <p15:sldGuideLst xmlns:p15="http://schemas.microsoft.com/office/powerpoint/2012/main">
        <p15:guide id="1" pos="4248">
          <p15:clr>
            <a:srgbClr val="FBAE40"/>
          </p15:clr>
        </p15:guide>
        <p15:guide id="2" pos="266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1/3 left and Text">
    <p:spTree>
      <p:nvGrpSpPr>
        <p:cNvPr id="1" name=""/>
        <p:cNvGrpSpPr/>
        <p:nvPr/>
      </p:nvGrpSpPr>
      <p:grpSpPr>
        <a:xfrm>
          <a:off x="0" y="0"/>
          <a:ext cx="0" cy="0"/>
          <a:chOff x="0" y="0"/>
          <a:chExt cx="0" cy="0"/>
        </a:xfrm>
      </p:grpSpPr>
      <p:sp>
        <p:nvSpPr>
          <p:cNvPr id="2" name="Titel 1"/>
          <p:cNvSpPr>
            <a:spLocks noGrp="1"/>
          </p:cNvSpPr>
          <p:nvPr>
            <p:ph type="title"/>
          </p:nvPr>
        </p:nvSpPr>
        <p:spPr>
          <a:xfrm>
            <a:off x="5087888" y="1772816"/>
            <a:ext cx="6551694" cy="498598"/>
          </a:xfrm>
          <a:prstGeom prst="accentCallout1">
            <a:avLst>
              <a:gd name="adj1" fmla="val -1406"/>
              <a:gd name="adj2" fmla="val -4562"/>
              <a:gd name="adj3" fmla="val 36163"/>
              <a:gd name="adj4" fmla="val -4559"/>
            </a:avLst>
          </a:prstGeom>
          <a:ln w="44450">
            <a:solidFill>
              <a:schemeClr val="accent1"/>
            </a:solidFill>
          </a:ln>
        </p:spPr>
        <p:txBody>
          <a:bodyPr wrap="square" anchor="t">
            <a:spAutoFit/>
          </a:bodyPr>
          <a:lstStyle>
            <a:lvl1pPr>
              <a:defRPr/>
            </a:lvl1pPr>
          </a:lstStyle>
          <a:p>
            <a:r>
              <a:rPr lang="en-GB"/>
              <a:t>Click to edit Master title style</a:t>
            </a:r>
            <a:endParaRPr lang="en-GB" dirty="0"/>
          </a:p>
        </p:txBody>
      </p:sp>
      <p:sp>
        <p:nvSpPr>
          <p:cNvPr id="11" name="Text Placeholder 10">
            <a:extLst>
              <a:ext uri="{FF2B5EF4-FFF2-40B4-BE49-F238E27FC236}">
                <a16:creationId xmlns:a16="http://schemas.microsoft.com/office/drawing/2014/main" id="{51F76683-499F-4B45-BADD-DBC7DD7A9EF6}"/>
              </a:ext>
            </a:extLst>
          </p:cNvPr>
          <p:cNvSpPr>
            <a:spLocks noGrp="1"/>
          </p:cNvSpPr>
          <p:nvPr>
            <p:ph type="body" sz="quarter" idx="16"/>
          </p:nvPr>
        </p:nvSpPr>
        <p:spPr>
          <a:xfrm>
            <a:off x="5087888" y="3789040"/>
            <a:ext cx="6552728" cy="1945261"/>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Picture Placeholder 9">
            <a:extLst>
              <a:ext uri="{FF2B5EF4-FFF2-40B4-BE49-F238E27FC236}">
                <a16:creationId xmlns:a16="http://schemas.microsoft.com/office/drawing/2014/main" id="{25264DE2-61B3-4CC5-9A14-D4FD4133E1E5}"/>
              </a:ext>
            </a:extLst>
          </p:cNvPr>
          <p:cNvSpPr>
            <a:spLocks noGrp="1"/>
          </p:cNvSpPr>
          <p:nvPr>
            <p:ph type="pic" sz="quarter" idx="17"/>
          </p:nvPr>
        </p:nvSpPr>
        <p:spPr>
          <a:xfrm>
            <a:off x="1" y="793"/>
            <a:ext cx="4190379" cy="6856413"/>
          </a:xfrm>
          <a:custGeom>
            <a:avLst/>
            <a:gdLst>
              <a:gd name="connsiteX0" fmla="*/ 0 w 4190379"/>
              <a:gd name="connsiteY0" fmla="*/ 0 h 6856413"/>
              <a:gd name="connsiteX1" fmla="*/ 4190379 w 4190379"/>
              <a:gd name="connsiteY1" fmla="*/ 0 h 6856413"/>
              <a:gd name="connsiteX2" fmla="*/ 4165548 w 4190379"/>
              <a:gd name="connsiteY2" fmla="*/ 234286 h 6856413"/>
              <a:gd name="connsiteX3" fmla="*/ 4015376 w 4190379"/>
              <a:gd name="connsiteY3" fmla="*/ 3428207 h 6856413"/>
              <a:gd name="connsiteX4" fmla="*/ 4165548 w 4190379"/>
              <a:gd name="connsiteY4" fmla="*/ 6622129 h 6856413"/>
              <a:gd name="connsiteX5" fmla="*/ 4190379 w 4190379"/>
              <a:gd name="connsiteY5" fmla="*/ 6856413 h 6856413"/>
              <a:gd name="connsiteX6" fmla="*/ 0 w 4190379"/>
              <a:gd name="connsiteY6"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379" h="6856413">
                <a:moveTo>
                  <a:pt x="0" y="0"/>
                </a:moveTo>
                <a:lnTo>
                  <a:pt x="4190379" y="0"/>
                </a:lnTo>
                <a:lnTo>
                  <a:pt x="4165548" y="234286"/>
                </a:lnTo>
                <a:cubicBezTo>
                  <a:pt x="4067514" y="1255147"/>
                  <a:pt x="4015376" y="2325364"/>
                  <a:pt x="4015376" y="3428207"/>
                </a:cubicBezTo>
                <a:cubicBezTo>
                  <a:pt x="4015376" y="4531051"/>
                  <a:pt x="4067514" y="5601268"/>
                  <a:pt x="4165548" y="6622129"/>
                </a:cubicBezTo>
                <a:lnTo>
                  <a:pt x="4190379" y="6856413"/>
                </a:lnTo>
                <a:lnTo>
                  <a:pt x="0" y="6856413"/>
                </a:lnTo>
                <a:close/>
              </a:path>
            </a:pathLst>
          </a:custGeom>
        </p:spPr>
        <p:txBody>
          <a:bodyPr wrap="square" lIns="108000" tIns="576000" rIns="108000" anchor="ctr">
            <a:noAutofit/>
          </a:bodyPr>
          <a:lstStyle>
            <a:lvl1pPr algn="ctr">
              <a:defRPr/>
            </a:lvl1pPr>
          </a:lstStyle>
          <a:p>
            <a:r>
              <a:rPr lang="en-GB"/>
              <a:t>Click icon to add picture</a:t>
            </a:r>
            <a:endParaRPr lang="en-GB" dirty="0"/>
          </a:p>
        </p:txBody>
      </p:sp>
      <p:sp>
        <p:nvSpPr>
          <p:cNvPr id="4" name="Datumsplatzhalter 3"/>
          <p:cNvSpPr>
            <a:spLocks noGrp="1"/>
          </p:cNvSpPr>
          <p:nvPr>
            <p:ph type="dt" sz="half" idx="10"/>
          </p:nvPr>
        </p:nvSpPr>
        <p:spPr/>
        <p:txBody>
          <a:bodyPr/>
          <a:lstStyle/>
          <a:p>
            <a:fld id="{87A64439-F1F1-4FEA-8984-E2980E0B1E35}"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Tree>
    <p:extLst>
      <p:ext uri="{BB962C8B-B14F-4D97-AF65-F5344CB8AC3E}">
        <p14:creationId xmlns:p14="http://schemas.microsoft.com/office/powerpoint/2010/main" val="4012985133"/>
      </p:ext>
    </p:extLst>
  </p:cSld>
  <p:clrMapOvr>
    <a:masterClrMapping/>
  </p:clrMapOvr>
  <p:extLst>
    <p:ext uri="{DCECCB84-F9BA-43D5-87BE-67443E8EF086}">
      <p15:sldGuideLst xmlns:p15="http://schemas.microsoft.com/office/powerpoint/2012/main">
        <p15:guide id="1" pos="4248">
          <p15:clr>
            <a:srgbClr val="FBAE40"/>
          </p15:clr>
        </p15:guide>
        <p15:guide id="2" pos="266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out pictu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1F76683-499F-4B45-BADD-DBC7DD7A9EF6}"/>
              </a:ext>
            </a:extLst>
          </p:cNvPr>
          <p:cNvSpPr>
            <a:spLocks noGrp="1"/>
          </p:cNvSpPr>
          <p:nvPr>
            <p:ph type="body" sz="quarter" idx="16"/>
          </p:nvPr>
        </p:nvSpPr>
        <p:spPr>
          <a:xfrm>
            <a:off x="839416" y="3789040"/>
            <a:ext cx="10801200" cy="1945261"/>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p:txBody>
      </p:sp>
      <p:sp>
        <p:nvSpPr>
          <p:cNvPr id="4" name="Datumsplatzhalter 3"/>
          <p:cNvSpPr>
            <a:spLocks noGrp="1"/>
          </p:cNvSpPr>
          <p:nvPr>
            <p:ph type="dt" sz="half" idx="10"/>
          </p:nvPr>
        </p:nvSpPr>
        <p:spPr/>
        <p:txBody>
          <a:bodyPr/>
          <a:lstStyle/>
          <a:p>
            <a:fld id="{33F32632-EB0B-4725-9670-A58231E161B1}"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
        <p:nvSpPr>
          <p:cNvPr id="14" name="Titel 1">
            <a:extLst>
              <a:ext uri="{FF2B5EF4-FFF2-40B4-BE49-F238E27FC236}">
                <a16:creationId xmlns:a16="http://schemas.microsoft.com/office/drawing/2014/main" id="{0AB5C4F1-85A6-427F-996B-A4F87884F3C2}"/>
              </a:ext>
            </a:extLst>
          </p:cNvPr>
          <p:cNvSpPr>
            <a:spLocks noGrp="1"/>
          </p:cNvSpPr>
          <p:nvPr>
            <p:ph type="title"/>
          </p:nvPr>
        </p:nvSpPr>
        <p:spPr>
          <a:xfrm>
            <a:off x="839416" y="1772816"/>
            <a:ext cx="10800166" cy="498598"/>
          </a:xfrm>
          <a:prstGeom prst="accentCallout1">
            <a:avLst>
              <a:gd name="adj1" fmla="val 7277"/>
              <a:gd name="adj2" fmla="val -2646"/>
              <a:gd name="adj3" fmla="val 50699"/>
              <a:gd name="adj4" fmla="val -2644"/>
            </a:avLst>
          </a:prstGeom>
          <a:ln w="44450">
            <a:solidFill>
              <a:schemeClr val="accent1"/>
            </a:solidFill>
          </a:ln>
        </p:spPr>
        <p:txBody>
          <a:bodyPr wrap="square" anchor="t">
            <a:spAutoFit/>
          </a:bodyPr>
          <a:lstStyle>
            <a:lvl1pPr>
              <a:defRPr/>
            </a:lvl1pPr>
          </a:lstStyle>
          <a:p>
            <a:r>
              <a:rPr lang="en-GB" dirty="0"/>
              <a:t>Click to edit Master title style</a:t>
            </a:r>
          </a:p>
        </p:txBody>
      </p:sp>
    </p:spTree>
    <p:extLst>
      <p:ext uri="{BB962C8B-B14F-4D97-AF65-F5344CB8AC3E}">
        <p14:creationId xmlns:p14="http://schemas.microsoft.com/office/powerpoint/2010/main" val="2184206660"/>
      </p:ext>
    </p:extLst>
  </p:cSld>
  <p:clrMapOvr>
    <a:masterClrMapping/>
  </p:clrMapOvr>
  <p:extLst>
    <p:ext uri="{DCECCB84-F9BA-43D5-87BE-67443E8EF086}">
      <p15:sldGuideLst xmlns:p15="http://schemas.microsoft.com/office/powerpoint/2012/main">
        <p15:guide id="1" pos="4248">
          <p15:clr>
            <a:srgbClr val="FBAE40"/>
          </p15:clr>
        </p15:guide>
        <p15:guide id="2" pos="266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ith Sky gradi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C00D21-AE37-C423-FEDB-39781FCD17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14" name="Titel 1">
            <a:extLst>
              <a:ext uri="{FF2B5EF4-FFF2-40B4-BE49-F238E27FC236}">
                <a16:creationId xmlns:a16="http://schemas.microsoft.com/office/drawing/2014/main" id="{0AB5C4F1-85A6-427F-996B-A4F87884F3C2}"/>
              </a:ext>
            </a:extLst>
          </p:cNvPr>
          <p:cNvSpPr>
            <a:spLocks noGrp="1"/>
          </p:cNvSpPr>
          <p:nvPr>
            <p:ph type="title"/>
          </p:nvPr>
        </p:nvSpPr>
        <p:spPr>
          <a:xfrm>
            <a:off x="839416" y="1772816"/>
            <a:ext cx="7848972" cy="498598"/>
          </a:xfrm>
          <a:prstGeom prst="accentCallout1">
            <a:avLst>
              <a:gd name="adj1" fmla="val 7277"/>
              <a:gd name="adj2" fmla="val -2646"/>
              <a:gd name="adj3" fmla="val 50699"/>
              <a:gd name="adj4" fmla="val -2644"/>
            </a:avLst>
          </a:prstGeom>
          <a:ln w="44450">
            <a:solidFill>
              <a:schemeClr val="accent1"/>
            </a:solidFill>
          </a:ln>
        </p:spPr>
        <p:txBody>
          <a:bodyPr wrap="square" anchor="t">
            <a:spAutoFit/>
          </a:bodyPr>
          <a:lstStyle>
            <a:lvl1pPr>
              <a:defRPr/>
            </a:lvl1pPr>
          </a:lstStyle>
          <a:p>
            <a:r>
              <a:rPr lang="en-GB"/>
              <a:t>Click to edit Master title style</a:t>
            </a:r>
            <a:endParaRPr lang="en-GB" dirty="0"/>
          </a:p>
        </p:txBody>
      </p:sp>
      <p:sp>
        <p:nvSpPr>
          <p:cNvPr id="11" name="Text Placeholder 10">
            <a:extLst>
              <a:ext uri="{FF2B5EF4-FFF2-40B4-BE49-F238E27FC236}">
                <a16:creationId xmlns:a16="http://schemas.microsoft.com/office/drawing/2014/main" id="{51F76683-499F-4B45-BADD-DBC7DD7A9EF6}"/>
              </a:ext>
            </a:extLst>
          </p:cNvPr>
          <p:cNvSpPr>
            <a:spLocks noGrp="1"/>
          </p:cNvSpPr>
          <p:nvPr>
            <p:ph type="body" sz="quarter" idx="16"/>
          </p:nvPr>
        </p:nvSpPr>
        <p:spPr>
          <a:xfrm>
            <a:off x="839416" y="3789040"/>
            <a:ext cx="7848972" cy="1945261"/>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p:txBody>
      </p:sp>
      <p:sp>
        <p:nvSpPr>
          <p:cNvPr id="4" name="Datumsplatzhalter 3"/>
          <p:cNvSpPr>
            <a:spLocks noGrp="1"/>
          </p:cNvSpPr>
          <p:nvPr>
            <p:ph type="dt" sz="half" idx="10"/>
          </p:nvPr>
        </p:nvSpPr>
        <p:spPr/>
        <p:txBody>
          <a:bodyPr/>
          <a:lstStyle>
            <a:lvl1pPr>
              <a:defRPr>
                <a:solidFill>
                  <a:schemeClr val="bg1"/>
                </a:solidFill>
              </a:defRPr>
            </a:lvl1pPr>
          </a:lstStyle>
          <a:p>
            <a:fld id="{B09B5B2D-D999-4439-B9C0-B60422FCF1A9}" type="datetime1">
              <a:rPr lang="de-CH" smtClean="0"/>
              <a:t>10.06.2024</a:t>
            </a:fld>
            <a:endParaRPr lang="en-GB" dirty="0"/>
          </a:p>
        </p:txBody>
      </p:sp>
      <p:sp>
        <p:nvSpPr>
          <p:cNvPr id="9" name="Fußzeilenplatzhalter 4">
            <a:extLst>
              <a:ext uri="{FF2B5EF4-FFF2-40B4-BE49-F238E27FC236}">
                <a16:creationId xmlns:a16="http://schemas.microsoft.com/office/drawing/2014/main" id="{8D1E9C3B-29B5-439B-B5C9-E730F071897B}"/>
              </a:ext>
            </a:extLst>
          </p:cNvPr>
          <p:cNvSpPr txBox="1">
            <a:spLocks/>
          </p:cNvSpPr>
          <p:nvPr userDrawn="1"/>
        </p:nvSpPr>
        <p:spPr>
          <a:xfrm>
            <a:off x="551382" y="6511554"/>
            <a:ext cx="324000" cy="108000"/>
          </a:xfrm>
          <a:prstGeom prst="rect">
            <a:avLst/>
          </a:prstGeom>
        </p:spPr>
        <p:txBody>
          <a:bodyPr vert="horz" lIns="0" tIns="0" rIns="0" bIns="0" rtlCol="0" anchor="t" anchorCtr="0"/>
          <a:lstStyle>
            <a:defPPr>
              <a:defRPr lang="de-DE"/>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Axpo,</a:t>
            </a:r>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42AD375-037F-43D0-B059-5172DA06796A}" type="slidenum">
              <a:rPr lang="en-GB" smtClean="0"/>
              <a:pPr/>
              <a:t>‹#›</a:t>
            </a:fld>
            <a:endParaRPr lang="en-GB" dirty="0"/>
          </a:p>
        </p:txBody>
      </p:sp>
    </p:spTree>
    <p:extLst>
      <p:ext uri="{BB962C8B-B14F-4D97-AF65-F5344CB8AC3E}">
        <p14:creationId xmlns:p14="http://schemas.microsoft.com/office/powerpoint/2010/main" val="390543427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Water gradi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BE1CB3-D561-58FD-7742-C87F7E6F72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278" y="0"/>
            <a:ext cx="12192000" cy="6858000"/>
          </a:xfrm>
          <a:prstGeom prst="rect">
            <a:avLst/>
          </a:prstGeom>
        </p:spPr>
      </p:pic>
      <p:sp>
        <p:nvSpPr>
          <p:cNvPr id="14" name="Titel 1">
            <a:extLst>
              <a:ext uri="{FF2B5EF4-FFF2-40B4-BE49-F238E27FC236}">
                <a16:creationId xmlns:a16="http://schemas.microsoft.com/office/drawing/2014/main" id="{0AB5C4F1-85A6-427F-996B-A4F87884F3C2}"/>
              </a:ext>
            </a:extLst>
          </p:cNvPr>
          <p:cNvSpPr>
            <a:spLocks noGrp="1"/>
          </p:cNvSpPr>
          <p:nvPr>
            <p:ph type="title"/>
          </p:nvPr>
        </p:nvSpPr>
        <p:spPr>
          <a:xfrm>
            <a:off x="839416" y="1772816"/>
            <a:ext cx="7777534" cy="498598"/>
          </a:xfrm>
          <a:prstGeom prst="accentCallout1">
            <a:avLst>
              <a:gd name="adj1" fmla="val 7277"/>
              <a:gd name="adj2" fmla="val -2646"/>
              <a:gd name="adj3" fmla="val 50699"/>
              <a:gd name="adj4" fmla="val -2644"/>
            </a:avLst>
          </a:prstGeom>
          <a:ln w="44450">
            <a:solidFill>
              <a:schemeClr val="accent2"/>
            </a:solidFill>
          </a:ln>
        </p:spPr>
        <p:txBody>
          <a:bodyPr wrap="square" anchor="t">
            <a:spAutoFit/>
          </a:bodyPr>
          <a:lstStyle>
            <a:lvl1pPr>
              <a:defRPr/>
            </a:lvl1pPr>
          </a:lstStyle>
          <a:p>
            <a:r>
              <a:rPr lang="en-GB"/>
              <a:t>Click to edit Master title style</a:t>
            </a:r>
            <a:endParaRPr lang="en-GB" dirty="0"/>
          </a:p>
        </p:txBody>
      </p:sp>
      <p:sp>
        <p:nvSpPr>
          <p:cNvPr id="11" name="Text Placeholder 10">
            <a:extLst>
              <a:ext uri="{FF2B5EF4-FFF2-40B4-BE49-F238E27FC236}">
                <a16:creationId xmlns:a16="http://schemas.microsoft.com/office/drawing/2014/main" id="{51F76683-499F-4B45-BADD-DBC7DD7A9EF6}"/>
              </a:ext>
            </a:extLst>
          </p:cNvPr>
          <p:cNvSpPr>
            <a:spLocks noGrp="1"/>
          </p:cNvSpPr>
          <p:nvPr>
            <p:ph type="body" sz="quarter" idx="16"/>
          </p:nvPr>
        </p:nvSpPr>
        <p:spPr>
          <a:xfrm>
            <a:off x="839416" y="3789040"/>
            <a:ext cx="7777534" cy="1945261"/>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p:txBody>
      </p:sp>
      <p:sp>
        <p:nvSpPr>
          <p:cNvPr id="4" name="Datumsplatzhalter 3"/>
          <p:cNvSpPr>
            <a:spLocks noGrp="1"/>
          </p:cNvSpPr>
          <p:nvPr>
            <p:ph type="dt" sz="half" idx="10"/>
          </p:nvPr>
        </p:nvSpPr>
        <p:spPr/>
        <p:txBody>
          <a:bodyPr/>
          <a:lstStyle/>
          <a:p>
            <a:fld id="{EA0D64CB-0A6F-401F-88C7-81BA253E0DCD}"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
        <p:nvSpPr>
          <p:cNvPr id="8" name="Fußzeilenplatzhalter 4">
            <a:extLst>
              <a:ext uri="{FF2B5EF4-FFF2-40B4-BE49-F238E27FC236}">
                <a16:creationId xmlns:a16="http://schemas.microsoft.com/office/drawing/2014/main" id="{A94638F3-9F8A-4A99-A145-A73FA0C00C61}"/>
              </a:ext>
            </a:extLst>
          </p:cNvPr>
          <p:cNvSpPr txBox="1">
            <a:spLocks/>
          </p:cNvSpPr>
          <p:nvPr userDrawn="1"/>
        </p:nvSpPr>
        <p:spPr>
          <a:xfrm>
            <a:off x="551382" y="6511554"/>
            <a:ext cx="324000" cy="108000"/>
          </a:xfrm>
          <a:prstGeom prst="rect">
            <a:avLst/>
          </a:prstGeom>
        </p:spPr>
        <p:txBody>
          <a:bodyPr vert="horz" lIns="0" tIns="0" rIns="0" bIns="0" rtlCol="0" anchor="t" anchorCtr="0"/>
          <a:lstStyle>
            <a:defPPr>
              <a:defRPr lang="de-DE"/>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Axpo,</a:t>
            </a:r>
          </a:p>
        </p:txBody>
      </p:sp>
    </p:spTree>
    <p:extLst>
      <p:ext uri="{BB962C8B-B14F-4D97-AF65-F5344CB8AC3E}">
        <p14:creationId xmlns:p14="http://schemas.microsoft.com/office/powerpoint/2010/main" val="407306320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Sun gradi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B3C8A6-7F1C-49DF-F2C0-E7C307B7FC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14" name="Titel 1">
            <a:extLst>
              <a:ext uri="{FF2B5EF4-FFF2-40B4-BE49-F238E27FC236}">
                <a16:creationId xmlns:a16="http://schemas.microsoft.com/office/drawing/2014/main" id="{0AB5C4F1-85A6-427F-996B-A4F87884F3C2}"/>
              </a:ext>
            </a:extLst>
          </p:cNvPr>
          <p:cNvSpPr>
            <a:spLocks noGrp="1"/>
          </p:cNvSpPr>
          <p:nvPr>
            <p:ph type="title"/>
          </p:nvPr>
        </p:nvSpPr>
        <p:spPr>
          <a:xfrm>
            <a:off x="839416" y="1772816"/>
            <a:ext cx="7848972" cy="498598"/>
          </a:xfrm>
          <a:prstGeom prst="accentCallout1">
            <a:avLst>
              <a:gd name="adj1" fmla="val 7277"/>
              <a:gd name="adj2" fmla="val -2646"/>
              <a:gd name="adj3" fmla="val 50699"/>
              <a:gd name="adj4" fmla="val -2644"/>
            </a:avLst>
          </a:prstGeom>
          <a:ln w="44450">
            <a:solidFill>
              <a:schemeClr val="accent4"/>
            </a:solidFill>
          </a:ln>
        </p:spPr>
        <p:txBody>
          <a:bodyPr wrap="square" anchor="t">
            <a:spAutoFit/>
          </a:bodyPr>
          <a:lstStyle>
            <a:lvl1pPr>
              <a:defRPr/>
            </a:lvl1pPr>
          </a:lstStyle>
          <a:p>
            <a:r>
              <a:rPr lang="en-GB"/>
              <a:t>Click to edit Master title style</a:t>
            </a:r>
            <a:endParaRPr lang="en-GB" dirty="0"/>
          </a:p>
        </p:txBody>
      </p:sp>
      <p:sp>
        <p:nvSpPr>
          <p:cNvPr id="11" name="Text Placeholder 10">
            <a:extLst>
              <a:ext uri="{FF2B5EF4-FFF2-40B4-BE49-F238E27FC236}">
                <a16:creationId xmlns:a16="http://schemas.microsoft.com/office/drawing/2014/main" id="{51F76683-499F-4B45-BADD-DBC7DD7A9EF6}"/>
              </a:ext>
            </a:extLst>
          </p:cNvPr>
          <p:cNvSpPr>
            <a:spLocks noGrp="1"/>
          </p:cNvSpPr>
          <p:nvPr>
            <p:ph type="body" sz="quarter" idx="16"/>
          </p:nvPr>
        </p:nvSpPr>
        <p:spPr>
          <a:xfrm>
            <a:off x="839416" y="3789040"/>
            <a:ext cx="7848972" cy="1945261"/>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p:txBody>
      </p:sp>
      <p:sp>
        <p:nvSpPr>
          <p:cNvPr id="4" name="Datumsplatzhalter 3"/>
          <p:cNvSpPr>
            <a:spLocks noGrp="1"/>
          </p:cNvSpPr>
          <p:nvPr>
            <p:ph type="dt" sz="half" idx="10"/>
          </p:nvPr>
        </p:nvSpPr>
        <p:spPr/>
        <p:txBody>
          <a:bodyPr/>
          <a:lstStyle/>
          <a:p>
            <a:fld id="{B6CFD658-ABFB-4C5C-8B2D-83F8D6FF3F98}"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
        <p:nvSpPr>
          <p:cNvPr id="8" name="Fußzeilenplatzhalter 4">
            <a:extLst>
              <a:ext uri="{FF2B5EF4-FFF2-40B4-BE49-F238E27FC236}">
                <a16:creationId xmlns:a16="http://schemas.microsoft.com/office/drawing/2014/main" id="{3426D0E3-BE58-4874-AC0D-97E32F154AEE}"/>
              </a:ext>
            </a:extLst>
          </p:cNvPr>
          <p:cNvSpPr txBox="1">
            <a:spLocks/>
          </p:cNvSpPr>
          <p:nvPr userDrawn="1"/>
        </p:nvSpPr>
        <p:spPr>
          <a:xfrm>
            <a:off x="551382" y="6511554"/>
            <a:ext cx="324000" cy="108000"/>
          </a:xfrm>
          <a:prstGeom prst="rect">
            <a:avLst/>
          </a:prstGeom>
        </p:spPr>
        <p:txBody>
          <a:bodyPr vert="horz" lIns="0" tIns="0" rIns="0" bIns="0" rtlCol="0" anchor="t" anchorCtr="0"/>
          <a:lstStyle>
            <a:defPPr>
              <a:defRPr lang="de-DE"/>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Axpo,</a:t>
            </a:r>
          </a:p>
        </p:txBody>
      </p:sp>
    </p:spTree>
    <p:extLst>
      <p:ext uri="{BB962C8B-B14F-4D97-AF65-F5344CB8AC3E}">
        <p14:creationId xmlns:p14="http://schemas.microsoft.com/office/powerpoint/2010/main" val="41936821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Sky gradi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6C05DF-97A1-D9E6-5C36-F12BCE614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Axpo logo" descr="Icon&#10;&#10;Description automatically generated">
            <a:extLst>
              <a:ext uri="{FF2B5EF4-FFF2-40B4-BE49-F238E27FC236}">
                <a16:creationId xmlns:a16="http://schemas.microsoft.com/office/drawing/2014/main" id="{2A20CCB7-BA50-4BCE-B0DC-A5D52A0DCF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8249" y="5906572"/>
            <a:ext cx="1369367" cy="648000"/>
          </a:xfrm>
          <a:prstGeom prst="rect">
            <a:avLst/>
          </a:prstGeom>
        </p:spPr>
      </p:pic>
      <p:sp>
        <p:nvSpPr>
          <p:cNvPr id="2" name="Titel 1"/>
          <p:cNvSpPr>
            <a:spLocks noGrp="1"/>
          </p:cNvSpPr>
          <p:nvPr>
            <p:ph type="ctrTitle"/>
          </p:nvPr>
        </p:nvSpPr>
        <p:spPr>
          <a:xfrm>
            <a:off x="551384" y="4437112"/>
            <a:ext cx="9362481" cy="1403588"/>
          </a:xfrm>
        </p:spPr>
        <p:txBody>
          <a:bodyPr anchor="b"/>
          <a:lstStyle>
            <a:lvl1pPr algn="l">
              <a:defRPr sz="6600">
                <a:solidFill>
                  <a:schemeClr val="tx1"/>
                </a:solidFill>
              </a:defRPr>
            </a:lvl1pPr>
          </a:lstStyle>
          <a:p>
            <a:r>
              <a:rPr lang="en-GB"/>
              <a:t>Click to edit Master title style</a:t>
            </a:r>
            <a:endParaRPr lang="en-GB" dirty="0"/>
          </a:p>
        </p:txBody>
      </p:sp>
      <p:sp>
        <p:nvSpPr>
          <p:cNvPr id="3" name="Untertitel 2"/>
          <p:cNvSpPr>
            <a:spLocks noGrp="1"/>
          </p:cNvSpPr>
          <p:nvPr>
            <p:ph type="subTitle" idx="1" hasCustomPrompt="1"/>
          </p:nvPr>
        </p:nvSpPr>
        <p:spPr>
          <a:xfrm>
            <a:off x="551384" y="5945733"/>
            <a:ext cx="9362481" cy="363588"/>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Date, First name Last name</a:t>
            </a:r>
          </a:p>
        </p:txBody>
      </p:sp>
    </p:spTree>
    <p:extLst>
      <p:ext uri="{BB962C8B-B14F-4D97-AF65-F5344CB8AC3E}">
        <p14:creationId xmlns:p14="http://schemas.microsoft.com/office/powerpoint/2010/main" val="2703143023"/>
      </p:ext>
    </p:extLst>
  </p:cSld>
  <p:clrMapOvr>
    <a:masterClrMapping/>
  </p:clrMapOvr>
  <p:extLst>
    <p:ext uri="{DCECCB84-F9BA-43D5-87BE-67443E8EF086}">
      <p15:sldGuideLst xmlns:p15="http://schemas.microsoft.com/office/powerpoint/2012/main">
        <p15:guide id="1" orient="horz" pos="2160">
          <p15:clr>
            <a:srgbClr val="FBAE40"/>
          </p15:clr>
        </p15:guide>
        <p15:guide id="2" pos="6244">
          <p15:clr>
            <a:srgbClr val="FBAE40"/>
          </p15:clr>
        </p15:guide>
        <p15:guide id="4" pos="347">
          <p15:clr>
            <a:srgbClr val="FBAE40"/>
          </p15:clr>
        </p15:guide>
        <p15:guide id="7" pos="7333">
          <p15:clr>
            <a:srgbClr val="FBAE40"/>
          </p15:clr>
        </p15:guide>
        <p15:guide id="9" orient="horz" pos="346">
          <p15:clr>
            <a:srgbClr val="FBAE40"/>
          </p15:clr>
        </p15:guide>
        <p15:guide id="11" orient="horz" pos="3974">
          <p15:clr>
            <a:srgbClr val="FBAE40"/>
          </p15:clr>
        </p15:guide>
        <p15:guide id="12" pos="39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Earth gradi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281715-648D-3294-4D96-71A23D579C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14" name="Titel 1">
            <a:extLst>
              <a:ext uri="{FF2B5EF4-FFF2-40B4-BE49-F238E27FC236}">
                <a16:creationId xmlns:a16="http://schemas.microsoft.com/office/drawing/2014/main" id="{0AB5C4F1-85A6-427F-996B-A4F87884F3C2}"/>
              </a:ext>
            </a:extLst>
          </p:cNvPr>
          <p:cNvSpPr>
            <a:spLocks noGrp="1"/>
          </p:cNvSpPr>
          <p:nvPr>
            <p:ph type="title"/>
          </p:nvPr>
        </p:nvSpPr>
        <p:spPr>
          <a:xfrm>
            <a:off x="839416" y="1772816"/>
            <a:ext cx="7848972" cy="498598"/>
          </a:xfrm>
          <a:prstGeom prst="accentCallout1">
            <a:avLst>
              <a:gd name="adj1" fmla="val 7277"/>
              <a:gd name="adj2" fmla="val -2646"/>
              <a:gd name="adj3" fmla="val 50699"/>
              <a:gd name="adj4" fmla="val -2644"/>
            </a:avLst>
          </a:prstGeom>
          <a:ln w="44450">
            <a:solidFill>
              <a:schemeClr val="accent3"/>
            </a:solidFill>
          </a:ln>
        </p:spPr>
        <p:txBody>
          <a:bodyPr wrap="square" anchor="t">
            <a:spAutoFit/>
          </a:bodyPr>
          <a:lstStyle>
            <a:lvl1pPr>
              <a:defRPr/>
            </a:lvl1pPr>
          </a:lstStyle>
          <a:p>
            <a:r>
              <a:rPr lang="en-GB"/>
              <a:t>Click to edit Master title style</a:t>
            </a:r>
            <a:endParaRPr lang="en-GB" dirty="0"/>
          </a:p>
        </p:txBody>
      </p:sp>
      <p:sp>
        <p:nvSpPr>
          <p:cNvPr id="11" name="Text Placeholder 10">
            <a:extLst>
              <a:ext uri="{FF2B5EF4-FFF2-40B4-BE49-F238E27FC236}">
                <a16:creationId xmlns:a16="http://schemas.microsoft.com/office/drawing/2014/main" id="{51F76683-499F-4B45-BADD-DBC7DD7A9EF6}"/>
              </a:ext>
            </a:extLst>
          </p:cNvPr>
          <p:cNvSpPr>
            <a:spLocks noGrp="1"/>
          </p:cNvSpPr>
          <p:nvPr>
            <p:ph type="body" sz="quarter" idx="16"/>
          </p:nvPr>
        </p:nvSpPr>
        <p:spPr>
          <a:xfrm>
            <a:off x="839416" y="3789040"/>
            <a:ext cx="7848972" cy="1945261"/>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p:txBody>
      </p:sp>
      <p:sp>
        <p:nvSpPr>
          <p:cNvPr id="4" name="Datumsplatzhalter 3"/>
          <p:cNvSpPr>
            <a:spLocks noGrp="1"/>
          </p:cNvSpPr>
          <p:nvPr>
            <p:ph type="dt" sz="half" idx="10"/>
          </p:nvPr>
        </p:nvSpPr>
        <p:spPr/>
        <p:txBody>
          <a:bodyPr/>
          <a:lstStyle/>
          <a:p>
            <a:fld id="{FAC97C55-A69A-47F4-B04D-1C0073A25C0E}"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
        <p:nvSpPr>
          <p:cNvPr id="8" name="Fußzeilenplatzhalter 4">
            <a:extLst>
              <a:ext uri="{FF2B5EF4-FFF2-40B4-BE49-F238E27FC236}">
                <a16:creationId xmlns:a16="http://schemas.microsoft.com/office/drawing/2014/main" id="{3B8DD71A-DE4B-4FA2-8106-82D13D0D68D5}"/>
              </a:ext>
            </a:extLst>
          </p:cNvPr>
          <p:cNvSpPr txBox="1">
            <a:spLocks/>
          </p:cNvSpPr>
          <p:nvPr userDrawn="1"/>
        </p:nvSpPr>
        <p:spPr>
          <a:xfrm>
            <a:off x="551382" y="6511554"/>
            <a:ext cx="324000" cy="108000"/>
          </a:xfrm>
          <a:prstGeom prst="rect">
            <a:avLst/>
          </a:prstGeom>
        </p:spPr>
        <p:txBody>
          <a:bodyPr vert="horz" lIns="0" tIns="0" rIns="0" bIns="0" rtlCol="0" anchor="t" anchorCtr="0"/>
          <a:lstStyle>
            <a:defPPr>
              <a:defRPr lang="de-DE"/>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Axpo,</a:t>
            </a:r>
          </a:p>
        </p:txBody>
      </p:sp>
    </p:spTree>
    <p:extLst>
      <p:ext uri="{BB962C8B-B14F-4D97-AF65-F5344CB8AC3E}">
        <p14:creationId xmlns:p14="http://schemas.microsoft.com/office/powerpoint/2010/main" val="1330599359"/>
      </p:ext>
    </p:extLst>
  </p:cSld>
  <p:clrMapOvr>
    <a:masterClrMapping/>
  </p:clrMapOvr>
  <p:extLst>
    <p:ext uri="{DCECCB84-F9BA-43D5-87BE-67443E8EF086}">
      <p15:sldGuideLst xmlns:p15="http://schemas.microsoft.com/office/powerpoint/2012/main">
        <p15:guide id="1" pos="5473">
          <p15:clr>
            <a:srgbClr val="FBAE40"/>
          </p15:clr>
        </p15:guide>
        <p15:guide id="2" pos="266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Pictures with Title">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94E9B3-9E7A-40C2-8487-199BCB438516}"/>
              </a:ext>
            </a:extLst>
          </p:cNvPr>
          <p:cNvSpPr>
            <a:spLocks noGrp="1"/>
          </p:cNvSpPr>
          <p:nvPr>
            <p:ph type="title"/>
          </p:nvPr>
        </p:nvSpPr>
        <p:spPr>
          <a:xfrm>
            <a:off x="551384" y="531341"/>
            <a:ext cx="11089232" cy="1080000"/>
          </a:xfrm>
        </p:spPr>
        <p:txBody>
          <a:bodyPr/>
          <a:lstStyle/>
          <a:p>
            <a:r>
              <a:rPr lang="en-GB"/>
              <a:t>Click to edit Master title style</a:t>
            </a:r>
            <a:endParaRPr lang="en-GB" dirty="0"/>
          </a:p>
        </p:txBody>
      </p:sp>
      <p:sp>
        <p:nvSpPr>
          <p:cNvPr id="19" name="Picture Placeholder left">
            <a:extLst>
              <a:ext uri="{FF2B5EF4-FFF2-40B4-BE49-F238E27FC236}">
                <a16:creationId xmlns:a16="http://schemas.microsoft.com/office/drawing/2014/main" id="{7ED991DE-F2B0-444A-B6CE-4F97B07E8718}"/>
              </a:ext>
            </a:extLst>
          </p:cNvPr>
          <p:cNvSpPr>
            <a:spLocks noGrp="1"/>
          </p:cNvSpPr>
          <p:nvPr>
            <p:ph type="pic" sz="quarter" idx="14"/>
          </p:nvPr>
        </p:nvSpPr>
        <p:spPr>
          <a:xfrm>
            <a:off x="551384" y="1989137"/>
            <a:ext cx="5328000" cy="2556000"/>
          </a:xfrm>
          <a:prstGeom prst="rect">
            <a:avLst/>
          </a:prstGeom>
          <a:noFill/>
        </p:spPr>
        <p:txBody>
          <a:bodyPr vert="horz" wrap="square"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6" name="Textplatzhalter 15"/>
          <p:cNvSpPr>
            <a:spLocks noGrp="1"/>
          </p:cNvSpPr>
          <p:nvPr>
            <p:ph type="body" sz="quarter" idx="21" hasCustomPrompt="1"/>
          </p:nvPr>
        </p:nvSpPr>
        <p:spPr>
          <a:xfrm>
            <a:off x="551384" y="4711700"/>
            <a:ext cx="5328000" cy="373063"/>
          </a:xfrm>
        </p:spPr>
        <p:txBody>
          <a:bodyPr/>
          <a:lstStyle>
            <a:lvl1pPr>
              <a:defRPr sz="1800" b="1"/>
            </a:lvl1pPr>
            <a:lvl2pPr>
              <a:defRPr sz="1800" b="1"/>
            </a:lvl2pPr>
            <a:lvl3pPr>
              <a:defRPr sz="1800" b="1"/>
            </a:lvl3pPr>
            <a:lvl4pPr>
              <a:defRPr sz="1800" b="1"/>
            </a:lvl4pPr>
            <a:lvl5pPr>
              <a:defRPr sz="1800" b="1"/>
            </a:lvl5pPr>
          </a:lstStyle>
          <a:p>
            <a:pPr lvl="0"/>
            <a:r>
              <a:rPr lang="en-GB" dirty="0"/>
              <a:t>Sub headline</a:t>
            </a:r>
          </a:p>
        </p:txBody>
      </p:sp>
      <p:sp>
        <p:nvSpPr>
          <p:cNvPr id="8" name="Textplatzhalter 7"/>
          <p:cNvSpPr>
            <a:spLocks noGrp="1"/>
          </p:cNvSpPr>
          <p:nvPr>
            <p:ph type="body" sz="quarter" idx="19"/>
          </p:nvPr>
        </p:nvSpPr>
        <p:spPr>
          <a:xfrm>
            <a:off x="551384" y="5146675"/>
            <a:ext cx="5328000" cy="1162050"/>
          </a:xfrm>
        </p:spPr>
        <p:txBody>
          <a:bodyPr/>
          <a:lstStyle>
            <a:lvl1pPr>
              <a:defRPr sz="1400"/>
            </a:lvl1pPr>
            <a:lvl2pPr>
              <a:defRPr sz="1000"/>
            </a:lvl2pPr>
            <a:lvl3pPr>
              <a:defRPr sz="1000"/>
            </a:lvl3pPr>
            <a:lvl4pPr>
              <a:defRPr sz="1000"/>
            </a:lvl4pPr>
            <a:lvl5pPr>
              <a:defRPr sz="1000"/>
            </a:lvl5pPr>
          </a:lstStyle>
          <a:p>
            <a:pPr lvl="0"/>
            <a:r>
              <a:rPr lang="en-GB"/>
              <a:t>Click to edit Master text styles</a:t>
            </a:r>
          </a:p>
        </p:txBody>
      </p:sp>
      <p:sp>
        <p:nvSpPr>
          <p:cNvPr id="24" name="Picture Placeholder right">
            <a:extLst>
              <a:ext uri="{FF2B5EF4-FFF2-40B4-BE49-F238E27FC236}">
                <a16:creationId xmlns:a16="http://schemas.microsoft.com/office/drawing/2014/main" id="{7F615BC6-305A-4D78-A0E1-3036CFA4F392}"/>
              </a:ext>
            </a:extLst>
          </p:cNvPr>
          <p:cNvSpPr>
            <a:spLocks noGrp="1"/>
          </p:cNvSpPr>
          <p:nvPr>
            <p:ph type="pic" sz="quarter" idx="23"/>
          </p:nvPr>
        </p:nvSpPr>
        <p:spPr>
          <a:xfrm>
            <a:off x="6312616" y="3752725"/>
            <a:ext cx="5328000" cy="2556000"/>
          </a:xfrm>
          <a:prstGeom prst="rect">
            <a:avLst/>
          </a:prstGeom>
          <a:noFill/>
        </p:spPr>
        <p:txBody>
          <a:bodyPr vert="horz" wrap="square"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8" name="Textplatzhalter 15"/>
          <p:cNvSpPr>
            <a:spLocks noGrp="1"/>
          </p:cNvSpPr>
          <p:nvPr>
            <p:ph type="body" sz="quarter" idx="22" hasCustomPrompt="1"/>
          </p:nvPr>
        </p:nvSpPr>
        <p:spPr>
          <a:xfrm>
            <a:off x="6312616" y="1989138"/>
            <a:ext cx="5328000" cy="373063"/>
          </a:xfrm>
        </p:spPr>
        <p:txBody>
          <a:bodyPr/>
          <a:lstStyle>
            <a:lvl1pPr>
              <a:defRPr sz="1800" b="1"/>
            </a:lvl1pPr>
            <a:lvl2pPr>
              <a:defRPr sz="1800" b="1"/>
            </a:lvl2pPr>
            <a:lvl3pPr>
              <a:defRPr sz="1800" b="1"/>
            </a:lvl3pPr>
            <a:lvl4pPr>
              <a:defRPr sz="1800" b="1"/>
            </a:lvl4pPr>
            <a:lvl5pPr>
              <a:defRPr sz="1800" b="1"/>
            </a:lvl5pPr>
          </a:lstStyle>
          <a:p>
            <a:pPr lvl="0"/>
            <a:r>
              <a:rPr lang="en-GB" dirty="0"/>
              <a:t>Sub headline</a:t>
            </a:r>
          </a:p>
        </p:txBody>
      </p:sp>
      <p:sp>
        <p:nvSpPr>
          <p:cNvPr id="14" name="Textplatzhalter 7"/>
          <p:cNvSpPr>
            <a:spLocks noGrp="1"/>
          </p:cNvSpPr>
          <p:nvPr>
            <p:ph type="body" sz="quarter" idx="20"/>
          </p:nvPr>
        </p:nvSpPr>
        <p:spPr>
          <a:xfrm>
            <a:off x="6312616" y="2427204"/>
            <a:ext cx="5328000" cy="1162050"/>
          </a:xfrm>
        </p:spPr>
        <p:txBody>
          <a:bodyPr/>
          <a:lstStyle>
            <a:lvl1pPr>
              <a:defRPr sz="1400"/>
            </a:lvl1pPr>
            <a:lvl2pPr>
              <a:defRPr sz="1000"/>
            </a:lvl2pPr>
            <a:lvl3pPr>
              <a:defRPr sz="1000"/>
            </a:lvl3pPr>
            <a:lvl4pPr>
              <a:defRPr sz="1000"/>
            </a:lvl4pPr>
            <a:lvl5pPr>
              <a:defRPr sz="1000"/>
            </a:lvl5pPr>
          </a:lstStyle>
          <a:p>
            <a:pPr lvl="0"/>
            <a:r>
              <a:rPr lang="en-GB"/>
              <a:t>Click to edit Master text styles</a:t>
            </a:r>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
        <p:nvSpPr>
          <p:cNvPr id="4" name="Datumsplatzhalter 3"/>
          <p:cNvSpPr>
            <a:spLocks noGrp="1"/>
          </p:cNvSpPr>
          <p:nvPr>
            <p:ph type="dt" sz="half" idx="10"/>
          </p:nvPr>
        </p:nvSpPr>
        <p:spPr/>
        <p:txBody>
          <a:bodyPr/>
          <a:lstStyle/>
          <a:p>
            <a:fld id="{E1F2C086-1818-40D6-98CE-AD3F5EAD933D}"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Tree>
    <p:extLst>
      <p:ext uri="{BB962C8B-B14F-4D97-AF65-F5344CB8AC3E}">
        <p14:creationId xmlns:p14="http://schemas.microsoft.com/office/powerpoint/2010/main" val="18525875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guide id="2" orient="horz" pos="1253">
          <p15:clr>
            <a:srgbClr val="FBAE40"/>
          </p15:clr>
        </p15:guide>
        <p15:guide id="3" orient="horz" pos="287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Pictur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en-GB" dirty="0"/>
          </a:p>
        </p:txBody>
      </p:sp>
      <p:sp>
        <p:nvSpPr>
          <p:cNvPr id="4" name="Datumsplatzhalter 3"/>
          <p:cNvSpPr>
            <a:spLocks noGrp="1"/>
          </p:cNvSpPr>
          <p:nvPr>
            <p:ph type="dt" sz="half" idx="10"/>
          </p:nvPr>
        </p:nvSpPr>
        <p:spPr/>
        <p:txBody>
          <a:bodyPr/>
          <a:lstStyle/>
          <a:p>
            <a:fld id="{4D77B508-6F9E-43DA-B1AF-E7596E65F048}"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
        <p:nvSpPr>
          <p:cNvPr id="9" name="Bildplatzhalter 14">
            <a:extLst>
              <a:ext uri="{FF2B5EF4-FFF2-40B4-BE49-F238E27FC236}">
                <a16:creationId xmlns:a16="http://schemas.microsoft.com/office/drawing/2014/main" id="{43AA434A-ACAE-4781-9FC6-5D8186C1F434}"/>
              </a:ext>
            </a:extLst>
          </p:cNvPr>
          <p:cNvSpPr>
            <a:spLocks noGrp="1"/>
          </p:cNvSpPr>
          <p:nvPr>
            <p:ph type="pic" sz="quarter" idx="14"/>
          </p:nvPr>
        </p:nvSpPr>
        <p:spPr>
          <a:xfrm>
            <a:off x="551382" y="1989137"/>
            <a:ext cx="3527870" cy="1980000"/>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5" name="Bildplatzhalter 14">
            <a:extLst>
              <a:ext uri="{FF2B5EF4-FFF2-40B4-BE49-F238E27FC236}">
                <a16:creationId xmlns:a16="http://schemas.microsoft.com/office/drawing/2014/main" id="{E789B74A-A39F-4BD4-A76D-A38068D07B44}"/>
              </a:ext>
            </a:extLst>
          </p:cNvPr>
          <p:cNvSpPr>
            <a:spLocks noGrp="1"/>
          </p:cNvSpPr>
          <p:nvPr>
            <p:ph type="pic" sz="quarter" idx="19"/>
          </p:nvPr>
        </p:nvSpPr>
        <p:spPr>
          <a:xfrm>
            <a:off x="8113268" y="1989137"/>
            <a:ext cx="3527870" cy="1980000"/>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6" name="Bildplatzhalter 14">
            <a:extLst>
              <a:ext uri="{FF2B5EF4-FFF2-40B4-BE49-F238E27FC236}">
                <a16:creationId xmlns:a16="http://schemas.microsoft.com/office/drawing/2014/main" id="{6CE9A762-46BA-4C83-AF9A-067AC6FE909F}"/>
              </a:ext>
            </a:extLst>
          </p:cNvPr>
          <p:cNvSpPr>
            <a:spLocks noGrp="1"/>
          </p:cNvSpPr>
          <p:nvPr>
            <p:ph type="pic" sz="quarter" idx="20"/>
          </p:nvPr>
        </p:nvSpPr>
        <p:spPr>
          <a:xfrm>
            <a:off x="4332326" y="1989137"/>
            <a:ext cx="3527870" cy="1980000"/>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21" name="Textplatzhalter 7"/>
          <p:cNvSpPr>
            <a:spLocks noGrp="1"/>
          </p:cNvSpPr>
          <p:nvPr>
            <p:ph type="body" sz="quarter" idx="25"/>
          </p:nvPr>
        </p:nvSpPr>
        <p:spPr>
          <a:xfrm>
            <a:off x="551382" y="4690275"/>
            <a:ext cx="3528000" cy="1618449"/>
          </a:xfrm>
        </p:spPr>
        <p:txBody>
          <a:bodyPr/>
          <a:lstStyle>
            <a:lvl1pPr>
              <a:defRPr sz="1400"/>
            </a:lvl1pPr>
            <a:lvl2pPr>
              <a:defRPr sz="1400"/>
            </a:lvl2pPr>
            <a:lvl3pPr>
              <a:defRPr sz="1000"/>
            </a:lvl3pPr>
            <a:lvl4pPr>
              <a:defRPr sz="1000"/>
            </a:lvl4pPr>
            <a:lvl5pPr>
              <a:defRPr sz="1000"/>
            </a:lvl5pPr>
          </a:lstStyle>
          <a:p>
            <a:pPr lvl="0"/>
            <a:r>
              <a:rPr lang="en-GB"/>
              <a:t>Click to edit Master text styles</a:t>
            </a:r>
          </a:p>
          <a:p>
            <a:pPr lvl="1"/>
            <a:r>
              <a:rPr lang="en-GB"/>
              <a:t>Second level</a:t>
            </a:r>
          </a:p>
        </p:txBody>
      </p:sp>
      <p:sp>
        <p:nvSpPr>
          <p:cNvPr id="22" name="Textplatzhalter 15"/>
          <p:cNvSpPr>
            <a:spLocks noGrp="1"/>
          </p:cNvSpPr>
          <p:nvPr>
            <p:ph type="body" sz="quarter" idx="26" hasCustomPrompt="1"/>
          </p:nvPr>
        </p:nvSpPr>
        <p:spPr>
          <a:xfrm>
            <a:off x="551382" y="4255301"/>
            <a:ext cx="3528000" cy="373063"/>
          </a:xfrm>
        </p:spPr>
        <p:txBody>
          <a:bodyPr/>
          <a:lstStyle>
            <a:lvl1pPr>
              <a:defRPr sz="1800" b="1"/>
            </a:lvl1pPr>
            <a:lvl2pPr>
              <a:defRPr sz="1800" b="1"/>
            </a:lvl2pPr>
            <a:lvl3pPr>
              <a:defRPr sz="1800" b="1"/>
            </a:lvl3pPr>
            <a:lvl4pPr>
              <a:defRPr sz="1800" b="1"/>
            </a:lvl4pPr>
            <a:lvl5pPr>
              <a:defRPr sz="1800" b="1"/>
            </a:lvl5pPr>
          </a:lstStyle>
          <a:p>
            <a:pPr lvl="0"/>
            <a:r>
              <a:rPr lang="en-GB" dirty="0"/>
              <a:t>Sub headline</a:t>
            </a:r>
          </a:p>
        </p:txBody>
      </p:sp>
      <p:sp>
        <p:nvSpPr>
          <p:cNvPr id="23" name="Textplatzhalter 7"/>
          <p:cNvSpPr>
            <a:spLocks noGrp="1"/>
          </p:cNvSpPr>
          <p:nvPr>
            <p:ph type="body" sz="quarter" idx="27"/>
          </p:nvPr>
        </p:nvSpPr>
        <p:spPr>
          <a:xfrm>
            <a:off x="4332326" y="4690275"/>
            <a:ext cx="3528000" cy="1618449"/>
          </a:xfrm>
        </p:spPr>
        <p:txBody>
          <a:bodyPr/>
          <a:lstStyle>
            <a:lvl1pPr>
              <a:defRPr sz="1400"/>
            </a:lvl1pPr>
            <a:lvl2pPr>
              <a:defRPr sz="1400"/>
            </a:lvl2pPr>
            <a:lvl3pPr>
              <a:defRPr sz="1000"/>
            </a:lvl3pPr>
            <a:lvl4pPr>
              <a:defRPr sz="1000"/>
            </a:lvl4pPr>
            <a:lvl5pPr>
              <a:defRPr sz="1000"/>
            </a:lvl5pPr>
          </a:lstStyle>
          <a:p>
            <a:pPr lvl="0"/>
            <a:r>
              <a:rPr lang="en-GB"/>
              <a:t>Click to edit Master text styles</a:t>
            </a:r>
          </a:p>
          <a:p>
            <a:pPr lvl="1"/>
            <a:r>
              <a:rPr lang="en-GB"/>
              <a:t>Second level</a:t>
            </a:r>
          </a:p>
        </p:txBody>
      </p:sp>
      <p:sp>
        <p:nvSpPr>
          <p:cNvPr id="24" name="Textplatzhalter 15"/>
          <p:cNvSpPr>
            <a:spLocks noGrp="1"/>
          </p:cNvSpPr>
          <p:nvPr>
            <p:ph type="body" sz="quarter" idx="28" hasCustomPrompt="1"/>
          </p:nvPr>
        </p:nvSpPr>
        <p:spPr>
          <a:xfrm>
            <a:off x="4332326" y="4255301"/>
            <a:ext cx="3528000"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
        <p:nvSpPr>
          <p:cNvPr id="25" name="Textplatzhalter 7"/>
          <p:cNvSpPr>
            <a:spLocks noGrp="1"/>
          </p:cNvSpPr>
          <p:nvPr>
            <p:ph type="body" sz="quarter" idx="29"/>
          </p:nvPr>
        </p:nvSpPr>
        <p:spPr>
          <a:xfrm>
            <a:off x="8113268" y="4690275"/>
            <a:ext cx="3528000" cy="1618449"/>
          </a:xfrm>
        </p:spPr>
        <p:txBody>
          <a:bodyPr/>
          <a:lstStyle>
            <a:lvl1pPr>
              <a:defRPr sz="1400"/>
            </a:lvl1pPr>
            <a:lvl2pPr>
              <a:defRPr sz="1400"/>
            </a:lvl2pPr>
            <a:lvl3pPr>
              <a:defRPr sz="1000"/>
            </a:lvl3pPr>
            <a:lvl4pPr>
              <a:defRPr sz="1000"/>
            </a:lvl4pPr>
            <a:lvl5pPr>
              <a:defRPr sz="1000"/>
            </a:lvl5pPr>
          </a:lstStyle>
          <a:p>
            <a:pPr lvl="0"/>
            <a:r>
              <a:rPr lang="en-GB"/>
              <a:t>Click to edit Master text styles</a:t>
            </a:r>
          </a:p>
          <a:p>
            <a:pPr lvl="1"/>
            <a:r>
              <a:rPr lang="en-GB"/>
              <a:t>Second level</a:t>
            </a:r>
          </a:p>
        </p:txBody>
      </p:sp>
      <p:sp>
        <p:nvSpPr>
          <p:cNvPr id="26" name="Textplatzhalter 15"/>
          <p:cNvSpPr>
            <a:spLocks noGrp="1"/>
          </p:cNvSpPr>
          <p:nvPr>
            <p:ph type="body" sz="quarter" idx="30" hasCustomPrompt="1"/>
          </p:nvPr>
        </p:nvSpPr>
        <p:spPr>
          <a:xfrm>
            <a:off x="8113268" y="4255301"/>
            <a:ext cx="3528000"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Tree>
    <p:extLst>
      <p:ext uri="{BB962C8B-B14F-4D97-AF65-F5344CB8AC3E}">
        <p14:creationId xmlns:p14="http://schemas.microsoft.com/office/powerpoint/2010/main" val="239109117"/>
      </p:ext>
    </p:extLst>
  </p:cSld>
  <p:clrMapOvr>
    <a:masterClrMapping/>
  </p:clrMapOvr>
  <p:extLst>
    <p:ext uri="{DCECCB84-F9BA-43D5-87BE-67443E8EF086}">
      <p15:sldGuideLst xmlns:p15="http://schemas.microsoft.com/office/powerpoint/2012/main">
        <p15:guide id="1" pos="3840">
          <p15:clr>
            <a:srgbClr val="FBAE40"/>
          </p15:clr>
        </p15:guide>
        <p15:guide id="2" orient="horz" pos="1253">
          <p15:clr>
            <a:srgbClr val="FBAE40"/>
          </p15:clr>
        </p15:guide>
        <p15:guide id="3" orient="horz" pos="287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Pictur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en-GB" dirty="0"/>
          </a:p>
        </p:txBody>
      </p:sp>
      <p:sp>
        <p:nvSpPr>
          <p:cNvPr id="4" name="Datumsplatzhalter 3"/>
          <p:cNvSpPr>
            <a:spLocks noGrp="1"/>
          </p:cNvSpPr>
          <p:nvPr>
            <p:ph type="dt" sz="half" idx="10"/>
          </p:nvPr>
        </p:nvSpPr>
        <p:spPr/>
        <p:txBody>
          <a:bodyPr/>
          <a:lstStyle/>
          <a:p>
            <a:fld id="{5E2825D3-81CB-41D1-81D2-AD9CFF2A06E8}"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
        <p:nvSpPr>
          <p:cNvPr id="9" name="Bildplatzhalter 14">
            <a:extLst>
              <a:ext uri="{FF2B5EF4-FFF2-40B4-BE49-F238E27FC236}">
                <a16:creationId xmlns:a16="http://schemas.microsoft.com/office/drawing/2014/main" id="{43AA434A-ACAE-4781-9FC6-5D8186C1F434}"/>
              </a:ext>
            </a:extLst>
          </p:cNvPr>
          <p:cNvSpPr>
            <a:spLocks noGrp="1"/>
          </p:cNvSpPr>
          <p:nvPr>
            <p:ph type="pic" sz="quarter" idx="14"/>
          </p:nvPr>
        </p:nvSpPr>
        <p:spPr>
          <a:xfrm>
            <a:off x="551384" y="1989137"/>
            <a:ext cx="2592288" cy="2574926"/>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4" name="Bildplatzhalter 14">
            <a:extLst>
              <a:ext uri="{FF2B5EF4-FFF2-40B4-BE49-F238E27FC236}">
                <a16:creationId xmlns:a16="http://schemas.microsoft.com/office/drawing/2014/main" id="{D43FE02A-678E-4601-8AC7-BE9A6DF81F6B}"/>
              </a:ext>
            </a:extLst>
          </p:cNvPr>
          <p:cNvSpPr>
            <a:spLocks noGrp="1"/>
          </p:cNvSpPr>
          <p:nvPr>
            <p:ph type="pic" sz="quarter" idx="18"/>
          </p:nvPr>
        </p:nvSpPr>
        <p:spPr>
          <a:xfrm>
            <a:off x="9048328" y="1989137"/>
            <a:ext cx="2592288" cy="2574926"/>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5" name="Bildplatzhalter 14">
            <a:extLst>
              <a:ext uri="{FF2B5EF4-FFF2-40B4-BE49-F238E27FC236}">
                <a16:creationId xmlns:a16="http://schemas.microsoft.com/office/drawing/2014/main" id="{E789B74A-A39F-4BD4-A76D-A38068D07B44}"/>
              </a:ext>
            </a:extLst>
          </p:cNvPr>
          <p:cNvSpPr>
            <a:spLocks noGrp="1"/>
          </p:cNvSpPr>
          <p:nvPr>
            <p:ph type="pic" sz="quarter" idx="19"/>
          </p:nvPr>
        </p:nvSpPr>
        <p:spPr>
          <a:xfrm>
            <a:off x="6216014" y="1989137"/>
            <a:ext cx="2592288" cy="2574926"/>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6" name="Bildplatzhalter 14">
            <a:extLst>
              <a:ext uri="{FF2B5EF4-FFF2-40B4-BE49-F238E27FC236}">
                <a16:creationId xmlns:a16="http://schemas.microsoft.com/office/drawing/2014/main" id="{6CE9A762-46BA-4C83-AF9A-067AC6FE909F}"/>
              </a:ext>
            </a:extLst>
          </p:cNvPr>
          <p:cNvSpPr>
            <a:spLocks noGrp="1"/>
          </p:cNvSpPr>
          <p:nvPr>
            <p:ph type="pic" sz="quarter" idx="20"/>
          </p:nvPr>
        </p:nvSpPr>
        <p:spPr>
          <a:xfrm>
            <a:off x="3383699" y="1989137"/>
            <a:ext cx="2592288" cy="2574926"/>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21" name="Textplatzhalter 7"/>
          <p:cNvSpPr>
            <a:spLocks noGrp="1"/>
          </p:cNvSpPr>
          <p:nvPr>
            <p:ph type="body" sz="quarter" idx="25"/>
          </p:nvPr>
        </p:nvSpPr>
        <p:spPr>
          <a:xfrm>
            <a:off x="551383" y="5146675"/>
            <a:ext cx="2605213" cy="1162050"/>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2" name="Textplatzhalter 15"/>
          <p:cNvSpPr>
            <a:spLocks noGrp="1"/>
          </p:cNvSpPr>
          <p:nvPr>
            <p:ph type="body" sz="quarter" idx="26" hasCustomPrompt="1"/>
          </p:nvPr>
        </p:nvSpPr>
        <p:spPr>
          <a:xfrm>
            <a:off x="551384" y="4711700"/>
            <a:ext cx="2605214" cy="373063"/>
          </a:xfrm>
        </p:spPr>
        <p:txBody>
          <a:bodyPr/>
          <a:lstStyle>
            <a:lvl1pPr>
              <a:defRPr sz="1800" b="1"/>
            </a:lvl1pPr>
            <a:lvl2pPr>
              <a:defRPr sz="1800" b="1"/>
            </a:lvl2pPr>
            <a:lvl3pPr>
              <a:defRPr sz="1800" b="1"/>
            </a:lvl3pPr>
            <a:lvl4pPr>
              <a:defRPr sz="1800" b="1"/>
            </a:lvl4pPr>
            <a:lvl5pPr>
              <a:defRPr sz="1800" b="1"/>
            </a:lvl5pPr>
          </a:lstStyle>
          <a:p>
            <a:pPr lvl="0"/>
            <a:r>
              <a:rPr lang="en-GB" dirty="0"/>
              <a:t>Sub headline</a:t>
            </a:r>
          </a:p>
        </p:txBody>
      </p:sp>
      <p:sp>
        <p:nvSpPr>
          <p:cNvPr id="23" name="Textplatzhalter 7"/>
          <p:cNvSpPr>
            <a:spLocks noGrp="1"/>
          </p:cNvSpPr>
          <p:nvPr>
            <p:ph type="body" sz="quarter" idx="27"/>
          </p:nvPr>
        </p:nvSpPr>
        <p:spPr>
          <a:xfrm>
            <a:off x="3370772" y="5146675"/>
            <a:ext cx="2605213" cy="1162050"/>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4" name="Textplatzhalter 15"/>
          <p:cNvSpPr>
            <a:spLocks noGrp="1"/>
          </p:cNvSpPr>
          <p:nvPr>
            <p:ph type="body" sz="quarter" idx="28" hasCustomPrompt="1"/>
          </p:nvPr>
        </p:nvSpPr>
        <p:spPr>
          <a:xfrm>
            <a:off x="3370773" y="4711700"/>
            <a:ext cx="2605214"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
        <p:nvSpPr>
          <p:cNvPr id="25" name="Textplatzhalter 7"/>
          <p:cNvSpPr>
            <a:spLocks noGrp="1"/>
          </p:cNvSpPr>
          <p:nvPr>
            <p:ph type="body" sz="quarter" idx="29"/>
          </p:nvPr>
        </p:nvSpPr>
        <p:spPr>
          <a:xfrm>
            <a:off x="6216014" y="5146675"/>
            <a:ext cx="2605213" cy="1162050"/>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6" name="Textplatzhalter 15"/>
          <p:cNvSpPr>
            <a:spLocks noGrp="1"/>
          </p:cNvSpPr>
          <p:nvPr>
            <p:ph type="body" sz="quarter" idx="30" hasCustomPrompt="1"/>
          </p:nvPr>
        </p:nvSpPr>
        <p:spPr>
          <a:xfrm>
            <a:off x="6216015" y="4711700"/>
            <a:ext cx="2605214"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
        <p:nvSpPr>
          <p:cNvPr id="27" name="Textplatzhalter 7"/>
          <p:cNvSpPr>
            <a:spLocks noGrp="1"/>
          </p:cNvSpPr>
          <p:nvPr>
            <p:ph type="body" sz="quarter" idx="31"/>
          </p:nvPr>
        </p:nvSpPr>
        <p:spPr>
          <a:xfrm>
            <a:off x="9035403" y="5146675"/>
            <a:ext cx="2605213" cy="1162050"/>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8" name="Textplatzhalter 15"/>
          <p:cNvSpPr>
            <a:spLocks noGrp="1"/>
          </p:cNvSpPr>
          <p:nvPr>
            <p:ph type="body" sz="quarter" idx="32" hasCustomPrompt="1"/>
          </p:nvPr>
        </p:nvSpPr>
        <p:spPr>
          <a:xfrm>
            <a:off x="9035404" y="4711700"/>
            <a:ext cx="2605214"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Tree>
    <p:extLst>
      <p:ext uri="{BB962C8B-B14F-4D97-AF65-F5344CB8AC3E}">
        <p14:creationId xmlns:p14="http://schemas.microsoft.com/office/powerpoint/2010/main" val="393035445"/>
      </p:ext>
    </p:extLst>
  </p:cSld>
  <p:clrMapOvr>
    <a:masterClrMapping/>
  </p:clrMapOvr>
  <p:extLst>
    <p:ext uri="{DCECCB84-F9BA-43D5-87BE-67443E8EF086}">
      <p15:sldGuideLst xmlns:p15="http://schemas.microsoft.com/office/powerpoint/2012/main">
        <p15:guide id="1" pos="3840">
          <p15:clr>
            <a:srgbClr val="FBAE40"/>
          </p15:clr>
        </p15:guide>
        <p15:guide id="2" orient="horz" pos="1253">
          <p15:clr>
            <a:srgbClr val="FBAE40"/>
          </p15:clr>
        </p15:guide>
        <p15:guide id="3" orient="horz" pos="287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ve Pictures">
    <p:spTree>
      <p:nvGrpSpPr>
        <p:cNvPr id="1" name=""/>
        <p:cNvGrpSpPr/>
        <p:nvPr/>
      </p:nvGrpSpPr>
      <p:grpSpPr>
        <a:xfrm>
          <a:off x="0" y="0"/>
          <a:ext cx="0" cy="0"/>
          <a:chOff x="0" y="0"/>
          <a:chExt cx="0" cy="0"/>
        </a:xfrm>
      </p:grpSpPr>
      <p:sp>
        <p:nvSpPr>
          <p:cNvPr id="2" name="Titel 1"/>
          <p:cNvSpPr>
            <a:spLocks noGrp="1"/>
          </p:cNvSpPr>
          <p:nvPr>
            <p:ph type="title"/>
          </p:nvPr>
        </p:nvSpPr>
        <p:spPr>
          <a:xfrm>
            <a:off x="551384" y="531341"/>
            <a:ext cx="11089232" cy="1080000"/>
          </a:xfrm>
        </p:spPr>
        <p:txBody>
          <a:bodyPr/>
          <a:lstStyle/>
          <a:p>
            <a:r>
              <a:rPr lang="en-GB"/>
              <a:t>Click to edit Master title style</a:t>
            </a:r>
            <a:endParaRPr lang="en-GB" dirty="0"/>
          </a:p>
        </p:txBody>
      </p:sp>
      <p:sp>
        <p:nvSpPr>
          <p:cNvPr id="4" name="Datumsplatzhalter 3"/>
          <p:cNvSpPr>
            <a:spLocks noGrp="1"/>
          </p:cNvSpPr>
          <p:nvPr>
            <p:ph type="dt" sz="half" idx="10"/>
          </p:nvPr>
        </p:nvSpPr>
        <p:spPr/>
        <p:txBody>
          <a:bodyPr/>
          <a:lstStyle/>
          <a:p>
            <a:fld id="{DD12F174-36F5-4FF2-9620-86A2FE1824A6}"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
        <p:nvSpPr>
          <p:cNvPr id="9" name="Bildplatzhalter 14">
            <a:extLst>
              <a:ext uri="{FF2B5EF4-FFF2-40B4-BE49-F238E27FC236}">
                <a16:creationId xmlns:a16="http://schemas.microsoft.com/office/drawing/2014/main" id="{43AA434A-ACAE-4781-9FC6-5D8186C1F434}"/>
              </a:ext>
            </a:extLst>
          </p:cNvPr>
          <p:cNvSpPr>
            <a:spLocks noGrp="1"/>
          </p:cNvSpPr>
          <p:nvPr>
            <p:ph type="pic" sz="quarter" idx="14"/>
          </p:nvPr>
        </p:nvSpPr>
        <p:spPr>
          <a:xfrm>
            <a:off x="551384" y="1989137"/>
            <a:ext cx="2016000" cy="1439863"/>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4" name="Bildplatzhalter 14">
            <a:extLst>
              <a:ext uri="{FF2B5EF4-FFF2-40B4-BE49-F238E27FC236}">
                <a16:creationId xmlns:a16="http://schemas.microsoft.com/office/drawing/2014/main" id="{D43FE02A-678E-4601-8AC7-BE9A6DF81F6B}"/>
              </a:ext>
            </a:extLst>
          </p:cNvPr>
          <p:cNvSpPr>
            <a:spLocks noGrp="1"/>
          </p:cNvSpPr>
          <p:nvPr>
            <p:ph type="pic" sz="quarter" idx="18"/>
          </p:nvPr>
        </p:nvSpPr>
        <p:spPr>
          <a:xfrm>
            <a:off x="7356308" y="1989137"/>
            <a:ext cx="2016000" cy="1439863"/>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5" name="Bildplatzhalter 14">
            <a:extLst>
              <a:ext uri="{FF2B5EF4-FFF2-40B4-BE49-F238E27FC236}">
                <a16:creationId xmlns:a16="http://schemas.microsoft.com/office/drawing/2014/main" id="{E789B74A-A39F-4BD4-A76D-A38068D07B44}"/>
              </a:ext>
            </a:extLst>
          </p:cNvPr>
          <p:cNvSpPr>
            <a:spLocks noGrp="1"/>
          </p:cNvSpPr>
          <p:nvPr>
            <p:ph type="pic" sz="quarter" idx="19"/>
          </p:nvPr>
        </p:nvSpPr>
        <p:spPr>
          <a:xfrm>
            <a:off x="5088000" y="1989137"/>
            <a:ext cx="2016000" cy="1439863"/>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6" name="Bildplatzhalter 14">
            <a:extLst>
              <a:ext uri="{FF2B5EF4-FFF2-40B4-BE49-F238E27FC236}">
                <a16:creationId xmlns:a16="http://schemas.microsoft.com/office/drawing/2014/main" id="{6CE9A762-46BA-4C83-AF9A-067AC6FE909F}"/>
              </a:ext>
            </a:extLst>
          </p:cNvPr>
          <p:cNvSpPr>
            <a:spLocks noGrp="1"/>
          </p:cNvSpPr>
          <p:nvPr>
            <p:ph type="pic" sz="quarter" idx="20"/>
          </p:nvPr>
        </p:nvSpPr>
        <p:spPr>
          <a:xfrm>
            <a:off x="2819692" y="1989137"/>
            <a:ext cx="2016000" cy="1439863"/>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21" name="Textplatzhalter 7"/>
          <p:cNvSpPr>
            <a:spLocks noGrp="1"/>
          </p:cNvSpPr>
          <p:nvPr>
            <p:ph type="body" sz="quarter" idx="25"/>
          </p:nvPr>
        </p:nvSpPr>
        <p:spPr>
          <a:xfrm>
            <a:off x="551383" y="4043363"/>
            <a:ext cx="2016000" cy="2265362"/>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2" name="Textplatzhalter 15"/>
          <p:cNvSpPr>
            <a:spLocks noGrp="1"/>
          </p:cNvSpPr>
          <p:nvPr>
            <p:ph type="body" sz="quarter" idx="26" hasCustomPrompt="1"/>
          </p:nvPr>
        </p:nvSpPr>
        <p:spPr>
          <a:xfrm>
            <a:off x="551384" y="3549650"/>
            <a:ext cx="2016000" cy="373063"/>
          </a:xfrm>
        </p:spPr>
        <p:txBody>
          <a:bodyPr/>
          <a:lstStyle>
            <a:lvl1pPr>
              <a:defRPr sz="1800" b="1"/>
            </a:lvl1pPr>
            <a:lvl2pPr>
              <a:defRPr sz="1800" b="1"/>
            </a:lvl2pPr>
            <a:lvl3pPr>
              <a:defRPr sz="1800" b="1"/>
            </a:lvl3pPr>
            <a:lvl4pPr>
              <a:defRPr sz="1800" b="1"/>
            </a:lvl4pPr>
            <a:lvl5pPr>
              <a:defRPr sz="1800" b="1"/>
            </a:lvl5pPr>
          </a:lstStyle>
          <a:p>
            <a:pPr lvl="0"/>
            <a:r>
              <a:rPr lang="en-GB" dirty="0"/>
              <a:t>Sub headline</a:t>
            </a:r>
          </a:p>
        </p:txBody>
      </p:sp>
      <p:sp>
        <p:nvSpPr>
          <p:cNvPr id="23" name="Textplatzhalter 7"/>
          <p:cNvSpPr>
            <a:spLocks noGrp="1"/>
          </p:cNvSpPr>
          <p:nvPr>
            <p:ph type="body" sz="quarter" idx="27"/>
          </p:nvPr>
        </p:nvSpPr>
        <p:spPr>
          <a:xfrm>
            <a:off x="2819692" y="4043363"/>
            <a:ext cx="2016000" cy="2265362"/>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4" name="Textplatzhalter 15"/>
          <p:cNvSpPr>
            <a:spLocks noGrp="1"/>
          </p:cNvSpPr>
          <p:nvPr>
            <p:ph type="body" sz="quarter" idx="28" hasCustomPrompt="1"/>
          </p:nvPr>
        </p:nvSpPr>
        <p:spPr>
          <a:xfrm>
            <a:off x="2819692" y="3549650"/>
            <a:ext cx="2016000"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
        <p:nvSpPr>
          <p:cNvPr id="25" name="Textplatzhalter 7"/>
          <p:cNvSpPr>
            <a:spLocks noGrp="1"/>
          </p:cNvSpPr>
          <p:nvPr>
            <p:ph type="body" sz="quarter" idx="29"/>
          </p:nvPr>
        </p:nvSpPr>
        <p:spPr>
          <a:xfrm>
            <a:off x="5088000" y="4043363"/>
            <a:ext cx="2016000" cy="2265362"/>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6" name="Textplatzhalter 15"/>
          <p:cNvSpPr>
            <a:spLocks noGrp="1"/>
          </p:cNvSpPr>
          <p:nvPr>
            <p:ph type="body" sz="quarter" idx="30" hasCustomPrompt="1"/>
          </p:nvPr>
        </p:nvSpPr>
        <p:spPr>
          <a:xfrm>
            <a:off x="5088000" y="3549650"/>
            <a:ext cx="2016000"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
        <p:nvSpPr>
          <p:cNvPr id="27" name="Textplatzhalter 7"/>
          <p:cNvSpPr>
            <a:spLocks noGrp="1"/>
          </p:cNvSpPr>
          <p:nvPr>
            <p:ph type="body" sz="quarter" idx="31"/>
          </p:nvPr>
        </p:nvSpPr>
        <p:spPr>
          <a:xfrm>
            <a:off x="7356308" y="4043363"/>
            <a:ext cx="2016000" cy="2265362"/>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8" name="Textplatzhalter 15"/>
          <p:cNvSpPr>
            <a:spLocks noGrp="1"/>
          </p:cNvSpPr>
          <p:nvPr>
            <p:ph type="body" sz="quarter" idx="32" hasCustomPrompt="1"/>
          </p:nvPr>
        </p:nvSpPr>
        <p:spPr>
          <a:xfrm>
            <a:off x="7356308" y="3549650"/>
            <a:ext cx="2016000"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
        <p:nvSpPr>
          <p:cNvPr id="18" name="Bildplatzhalter 14">
            <a:extLst>
              <a:ext uri="{FF2B5EF4-FFF2-40B4-BE49-F238E27FC236}">
                <a16:creationId xmlns:a16="http://schemas.microsoft.com/office/drawing/2014/main" id="{3EFC7D1A-7480-4571-A7F8-B339DAB7D659}"/>
              </a:ext>
            </a:extLst>
          </p:cNvPr>
          <p:cNvSpPr>
            <a:spLocks noGrp="1"/>
          </p:cNvSpPr>
          <p:nvPr>
            <p:ph type="pic" sz="quarter" idx="33"/>
          </p:nvPr>
        </p:nvSpPr>
        <p:spPr>
          <a:xfrm>
            <a:off x="9624616" y="1989137"/>
            <a:ext cx="2016000" cy="1439863"/>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9" name="Textplatzhalter 7">
            <a:extLst>
              <a:ext uri="{FF2B5EF4-FFF2-40B4-BE49-F238E27FC236}">
                <a16:creationId xmlns:a16="http://schemas.microsoft.com/office/drawing/2014/main" id="{7E339058-E142-44AD-A83A-FC600777F457}"/>
              </a:ext>
            </a:extLst>
          </p:cNvPr>
          <p:cNvSpPr>
            <a:spLocks noGrp="1"/>
          </p:cNvSpPr>
          <p:nvPr>
            <p:ph type="body" sz="quarter" idx="34"/>
          </p:nvPr>
        </p:nvSpPr>
        <p:spPr>
          <a:xfrm>
            <a:off x="9624616" y="4043363"/>
            <a:ext cx="2016000" cy="2265362"/>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0" name="Textplatzhalter 15">
            <a:extLst>
              <a:ext uri="{FF2B5EF4-FFF2-40B4-BE49-F238E27FC236}">
                <a16:creationId xmlns:a16="http://schemas.microsoft.com/office/drawing/2014/main" id="{B262DA9E-8791-445B-94D2-2481F25D7117}"/>
              </a:ext>
            </a:extLst>
          </p:cNvPr>
          <p:cNvSpPr>
            <a:spLocks noGrp="1"/>
          </p:cNvSpPr>
          <p:nvPr>
            <p:ph type="body" sz="quarter" idx="35" hasCustomPrompt="1"/>
          </p:nvPr>
        </p:nvSpPr>
        <p:spPr>
          <a:xfrm>
            <a:off x="9624616" y="3549650"/>
            <a:ext cx="2016000"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Tree>
    <p:extLst>
      <p:ext uri="{BB962C8B-B14F-4D97-AF65-F5344CB8AC3E}">
        <p14:creationId xmlns:p14="http://schemas.microsoft.com/office/powerpoint/2010/main" val="776842003"/>
      </p:ext>
    </p:extLst>
  </p:cSld>
  <p:clrMapOvr>
    <a:masterClrMapping/>
  </p:clrMapOvr>
  <p:extLst>
    <p:ext uri="{DCECCB84-F9BA-43D5-87BE-67443E8EF086}">
      <p15:sldGuideLst xmlns:p15="http://schemas.microsoft.com/office/powerpoint/2012/main">
        <p15:guide id="1" pos="3840">
          <p15:clr>
            <a:srgbClr val="FBAE40"/>
          </p15:clr>
        </p15:guide>
        <p15:guide id="2" orient="horz" pos="1253">
          <p15:clr>
            <a:srgbClr val="FBAE40"/>
          </p15:clr>
        </p15:guide>
        <p15:guide id="3" orient="horz" pos="287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x Pictur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en-GB" dirty="0"/>
          </a:p>
        </p:txBody>
      </p:sp>
      <p:sp>
        <p:nvSpPr>
          <p:cNvPr id="4" name="Datumsplatzhalter 3"/>
          <p:cNvSpPr>
            <a:spLocks noGrp="1"/>
          </p:cNvSpPr>
          <p:nvPr>
            <p:ph type="dt" sz="half" idx="10"/>
          </p:nvPr>
        </p:nvSpPr>
        <p:spPr/>
        <p:txBody>
          <a:bodyPr/>
          <a:lstStyle/>
          <a:p>
            <a:fld id="{DD15F5C7-B417-4E10-B161-52A8B86F2AE0}"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
        <p:nvSpPr>
          <p:cNvPr id="9" name="Bildplatzhalter 14">
            <a:extLst>
              <a:ext uri="{FF2B5EF4-FFF2-40B4-BE49-F238E27FC236}">
                <a16:creationId xmlns:a16="http://schemas.microsoft.com/office/drawing/2014/main" id="{43AA434A-ACAE-4781-9FC6-5D8186C1F434}"/>
              </a:ext>
            </a:extLst>
          </p:cNvPr>
          <p:cNvSpPr>
            <a:spLocks noGrp="1"/>
          </p:cNvSpPr>
          <p:nvPr>
            <p:ph type="pic" sz="quarter" idx="14"/>
          </p:nvPr>
        </p:nvSpPr>
        <p:spPr>
          <a:xfrm>
            <a:off x="551382" y="1989137"/>
            <a:ext cx="3527870" cy="1512000"/>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5" name="Bildplatzhalter 14">
            <a:extLst>
              <a:ext uri="{FF2B5EF4-FFF2-40B4-BE49-F238E27FC236}">
                <a16:creationId xmlns:a16="http://schemas.microsoft.com/office/drawing/2014/main" id="{E789B74A-A39F-4BD4-A76D-A38068D07B44}"/>
              </a:ext>
            </a:extLst>
          </p:cNvPr>
          <p:cNvSpPr>
            <a:spLocks noGrp="1"/>
          </p:cNvSpPr>
          <p:nvPr>
            <p:ph type="pic" sz="quarter" idx="19"/>
          </p:nvPr>
        </p:nvSpPr>
        <p:spPr>
          <a:xfrm>
            <a:off x="8113268" y="1989137"/>
            <a:ext cx="3527870" cy="1512000"/>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6" name="Bildplatzhalter 14">
            <a:extLst>
              <a:ext uri="{FF2B5EF4-FFF2-40B4-BE49-F238E27FC236}">
                <a16:creationId xmlns:a16="http://schemas.microsoft.com/office/drawing/2014/main" id="{6CE9A762-46BA-4C83-AF9A-067AC6FE909F}"/>
              </a:ext>
            </a:extLst>
          </p:cNvPr>
          <p:cNvSpPr>
            <a:spLocks noGrp="1"/>
          </p:cNvSpPr>
          <p:nvPr>
            <p:ph type="pic" sz="quarter" idx="20"/>
          </p:nvPr>
        </p:nvSpPr>
        <p:spPr>
          <a:xfrm>
            <a:off x="4332326" y="1989137"/>
            <a:ext cx="3527870" cy="1512000"/>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22" name="Textplatzhalter 15"/>
          <p:cNvSpPr>
            <a:spLocks noGrp="1"/>
          </p:cNvSpPr>
          <p:nvPr>
            <p:ph type="body" sz="quarter" idx="26" hasCustomPrompt="1"/>
          </p:nvPr>
        </p:nvSpPr>
        <p:spPr>
          <a:xfrm>
            <a:off x="551382" y="3631199"/>
            <a:ext cx="3528000" cy="373063"/>
          </a:xfrm>
        </p:spPr>
        <p:txBody>
          <a:bodyPr/>
          <a:lstStyle>
            <a:lvl1pPr>
              <a:defRPr sz="1800" b="1"/>
            </a:lvl1pPr>
            <a:lvl2pPr>
              <a:defRPr sz="1800" b="1"/>
            </a:lvl2pPr>
            <a:lvl3pPr>
              <a:defRPr sz="1800" b="1"/>
            </a:lvl3pPr>
            <a:lvl4pPr>
              <a:defRPr sz="1800" b="1"/>
            </a:lvl4pPr>
            <a:lvl5pPr>
              <a:defRPr sz="1800" b="1"/>
            </a:lvl5pPr>
          </a:lstStyle>
          <a:p>
            <a:pPr lvl="0"/>
            <a:r>
              <a:rPr lang="en-GB" dirty="0"/>
              <a:t>Sub headline</a:t>
            </a:r>
          </a:p>
        </p:txBody>
      </p:sp>
      <p:sp>
        <p:nvSpPr>
          <p:cNvPr id="24" name="Textplatzhalter 15"/>
          <p:cNvSpPr>
            <a:spLocks noGrp="1"/>
          </p:cNvSpPr>
          <p:nvPr>
            <p:ph type="body" sz="quarter" idx="28" hasCustomPrompt="1"/>
          </p:nvPr>
        </p:nvSpPr>
        <p:spPr>
          <a:xfrm>
            <a:off x="4332326" y="3631199"/>
            <a:ext cx="3528000"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
        <p:nvSpPr>
          <p:cNvPr id="26" name="Textplatzhalter 15"/>
          <p:cNvSpPr>
            <a:spLocks noGrp="1"/>
          </p:cNvSpPr>
          <p:nvPr>
            <p:ph type="body" sz="quarter" idx="30" hasCustomPrompt="1"/>
          </p:nvPr>
        </p:nvSpPr>
        <p:spPr>
          <a:xfrm>
            <a:off x="8113268" y="3631199"/>
            <a:ext cx="3528000"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
        <p:nvSpPr>
          <p:cNvPr id="17" name="Bildplatzhalter 14">
            <a:extLst>
              <a:ext uri="{FF2B5EF4-FFF2-40B4-BE49-F238E27FC236}">
                <a16:creationId xmlns:a16="http://schemas.microsoft.com/office/drawing/2014/main" id="{0032D4A2-02C0-43BA-B72B-C134C797A234}"/>
              </a:ext>
            </a:extLst>
          </p:cNvPr>
          <p:cNvSpPr>
            <a:spLocks noGrp="1"/>
          </p:cNvSpPr>
          <p:nvPr>
            <p:ph type="pic" sz="quarter" idx="31"/>
          </p:nvPr>
        </p:nvSpPr>
        <p:spPr>
          <a:xfrm>
            <a:off x="551382" y="4293600"/>
            <a:ext cx="3527870" cy="1512000"/>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8" name="Bildplatzhalter 14">
            <a:extLst>
              <a:ext uri="{FF2B5EF4-FFF2-40B4-BE49-F238E27FC236}">
                <a16:creationId xmlns:a16="http://schemas.microsoft.com/office/drawing/2014/main" id="{8DE922BB-FA1C-4496-9284-398D3667C994}"/>
              </a:ext>
            </a:extLst>
          </p:cNvPr>
          <p:cNvSpPr>
            <a:spLocks noGrp="1"/>
          </p:cNvSpPr>
          <p:nvPr>
            <p:ph type="pic" sz="quarter" idx="32"/>
          </p:nvPr>
        </p:nvSpPr>
        <p:spPr>
          <a:xfrm>
            <a:off x="8113268" y="4293600"/>
            <a:ext cx="3527870" cy="1512000"/>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19" name="Bildplatzhalter 14">
            <a:extLst>
              <a:ext uri="{FF2B5EF4-FFF2-40B4-BE49-F238E27FC236}">
                <a16:creationId xmlns:a16="http://schemas.microsoft.com/office/drawing/2014/main" id="{32559E86-D9A6-41B8-B698-4DBAC82C394F}"/>
              </a:ext>
            </a:extLst>
          </p:cNvPr>
          <p:cNvSpPr>
            <a:spLocks noGrp="1"/>
          </p:cNvSpPr>
          <p:nvPr>
            <p:ph type="pic" sz="quarter" idx="33"/>
          </p:nvPr>
        </p:nvSpPr>
        <p:spPr>
          <a:xfrm>
            <a:off x="4332326" y="4293600"/>
            <a:ext cx="3527870" cy="1512000"/>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20" name="Textplatzhalter 15">
            <a:extLst>
              <a:ext uri="{FF2B5EF4-FFF2-40B4-BE49-F238E27FC236}">
                <a16:creationId xmlns:a16="http://schemas.microsoft.com/office/drawing/2014/main" id="{B24744E6-4E2E-4236-BCE1-8D8F0569D0B6}"/>
              </a:ext>
            </a:extLst>
          </p:cNvPr>
          <p:cNvSpPr>
            <a:spLocks noGrp="1"/>
          </p:cNvSpPr>
          <p:nvPr>
            <p:ph type="body" sz="quarter" idx="34" hasCustomPrompt="1"/>
          </p:nvPr>
        </p:nvSpPr>
        <p:spPr>
          <a:xfrm>
            <a:off x="551382" y="5935662"/>
            <a:ext cx="3528000" cy="373063"/>
          </a:xfrm>
        </p:spPr>
        <p:txBody>
          <a:bodyPr/>
          <a:lstStyle>
            <a:lvl1pPr>
              <a:defRPr sz="1800" b="1"/>
            </a:lvl1pPr>
            <a:lvl2pPr>
              <a:defRPr sz="1800" b="1"/>
            </a:lvl2pPr>
            <a:lvl3pPr>
              <a:defRPr sz="1800" b="1"/>
            </a:lvl3pPr>
            <a:lvl4pPr>
              <a:defRPr sz="1800" b="1"/>
            </a:lvl4pPr>
            <a:lvl5pPr>
              <a:defRPr sz="1800" b="1"/>
            </a:lvl5pPr>
          </a:lstStyle>
          <a:p>
            <a:pPr lvl="0"/>
            <a:r>
              <a:rPr lang="en-GB" dirty="0"/>
              <a:t>Sub headline</a:t>
            </a:r>
          </a:p>
        </p:txBody>
      </p:sp>
      <p:sp>
        <p:nvSpPr>
          <p:cNvPr id="27" name="Textplatzhalter 15">
            <a:extLst>
              <a:ext uri="{FF2B5EF4-FFF2-40B4-BE49-F238E27FC236}">
                <a16:creationId xmlns:a16="http://schemas.microsoft.com/office/drawing/2014/main" id="{BA2F9978-D27A-4A0B-98D8-695780FE6D66}"/>
              </a:ext>
            </a:extLst>
          </p:cNvPr>
          <p:cNvSpPr>
            <a:spLocks noGrp="1"/>
          </p:cNvSpPr>
          <p:nvPr>
            <p:ph type="body" sz="quarter" idx="35" hasCustomPrompt="1"/>
          </p:nvPr>
        </p:nvSpPr>
        <p:spPr>
          <a:xfrm>
            <a:off x="4332326" y="5935662"/>
            <a:ext cx="3528000"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
        <p:nvSpPr>
          <p:cNvPr id="28" name="Textplatzhalter 15">
            <a:extLst>
              <a:ext uri="{FF2B5EF4-FFF2-40B4-BE49-F238E27FC236}">
                <a16:creationId xmlns:a16="http://schemas.microsoft.com/office/drawing/2014/main" id="{75BA028D-C1C6-4D04-A1A7-A2C9768FABEB}"/>
              </a:ext>
            </a:extLst>
          </p:cNvPr>
          <p:cNvSpPr>
            <a:spLocks noGrp="1"/>
          </p:cNvSpPr>
          <p:nvPr>
            <p:ph type="body" sz="quarter" idx="36" hasCustomPrompt="1"/>
          </p:nvPr>
        </p:nvSpPr>
        <p:spPr>
          <a:xfrm>
            <a:off x="8113268" y="5935662"/>
            <a:ext cx="3528000" cy="373063"/>
          </a:xfrm>
        </p:spPr>
        <p:txBody>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dirty="0"/>
              <a:t>Sub headline</a:t>
            </a:r>
          </a:p>
        </p:txBody>
      </p:sp>
    </p:spTree>
    <p:extLst>
      <p:ext uri="{BB962C8B-B14F-4D97-AF65-F5344CB8AC3E}">
        <p14:creationId xmlns:p14="http://schemas.microsoft.com/office/powerpoint/2010/main" val="2066311016"/>
      </p:ext>
    </p:extLst>
  </p:cSld>
  <p:clrMapOvr>
    <a:masterClrMapping/>
  </p:clrMapOvr>
  <p:extLst>
    <p:ext uri="{DCECCB84-F9BA-43D5-87BE-67443E8EF086}">
      <p15:sldGuideLst xmlns:p15="http://schemas.microsoft.com/office/powerpoint/2012/main">
        <p15:guide id="1" pos="3840">
          <p15:clr>
            <a:srgbClr val="FBAE40"/>
          </p15:clr>
        </p15:guide>
        <p15:guide id="2" orient="horz" pos="1253">
          <p15:clr>
            <a:srgbClr val="FBAE40"/>
          </p15:clr>
        </p15:guide>
        <p15:guide id="3" orient="horz" pos="287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Texts with Icons, re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969E7F-D9A8-4418-913C-3CA80FCEF6C3}"/>
              </a:ext>
            </a:extLst>
          </p:cNvPr>
          <p:cNvSpPr>
            <a:spLocks noGrp="1"/>
          </p:cNvSpPr>
          <p:nvPr>
            <p:ph type="title"/>
          </p:nvPr>
        </p:nvSpPr>
        <p:spPr/>
        <p:txBody>
          <a:bodyPr/>
          <a:lstStyle/>
          <a:p>
            <a:r>
              <a:rPr lang="en-GB"/>
              <a:t>Click to edit Master title style</a:t>
            </a:r>
            <a:endParaRPr lang="en-GB" dirty="0"/>
          </a:p>
        </p:txBody>
      </p:sp>
      <p:sp>
        <p:nvSpPr>
          <p:cNvPr id="15" name="Sub Headline Placeholder">
            <a:extLst>
              <a:ext uri="{FF2B5EF4-FFF2-40B4-BE49-F238E27FC236}">
                <a16:creationId xmlns:a16="http://schemas.microsoft.com/office/drawing/2014/main" id="{1343FC71-6B55-4304-8361-419813DA6B69}"/>
              </a:ext>
            </a:extLst>
          </p:cNvPr>
          <p:cNvSpPr>
            <a:spLocks noGrp="1"/>
          </p:cNvSpPr>
          <p:nvPr>
            <p:ph type="body" sz="quarter" idx="15" hasCustomPrompt="1"/>
          </p:nvPr>
        </p:nvSpPr>
        <p:spPr>
          <a:xfrm>
            <a:off x="553043" y="1645286"/>
            <a:ext cx="11090276" cy="504000"/>
          </a:xfrm>
        </p:spPr>
        <p:txBody>
          <a:bodyPr anchor="t"/>
          <a:lstStyle>
            <a:lvl1pPr>
              <a:defRPr sz="2800"/>
            </a:lvl1pPr>
          </a:lstStyle>
          <a:p>
            <a:pPr lvl="0"/>
            <a:r>
              <a:rPr lang="en-GB" dirty="0"/>
              <a:t>Sub headline</a:t>
            </a:r>
          </a:p>
        </p:txBody>
      </p:sp>
      <p:sp>
        <p:nvSpPr>
          <p:cNvPr id="20" name="Icon Placeholder left">
            <a:extLst>
              <a:ext uri="{FF2B5EF4-FFF2-40B4-BE49-F238E27FC236}">
                <a16:creationId xmlns:a16="http://schemas.microsoft.com/office/drawing/2014/main" id="{9B51EBCE-31C3-4749-BDF7-BE5837E3FB45}"/>
              </a:ext>
            </a:extLst>
          </p:cNvPr>
          <p:cNvSpPr>
            <a:spLocks noGrp="1"/>
          </p:cNvSpPr>
          <p:nvPr>
            <p:ph type="pic" sz="quarter" idx="16" hasCustomPrompt="1"/>
          </p:nvPr>
        </p:nvSpPr>
        <p:spPr>
          <a:xfrm>
            <a:off x="479377" y="2924944"/>
            <a:ext cx="900000" cy="900000"/>
          </a:xfrm>
        </p:spPr>
        <p:txBody>
          <a:bodyPr tIns="468000" anchor="ctr" anchorCtr="0"/>
          <a:lstStyle>
            <a:lvl1pPr algn="ctr">
              <a:defRPr sz="1400"/>
            </a:lvl1pPr>
          </a:lstStyle>
          <a:p>
            <a:r>
              <a:rPr lang="en-GB" dirty="0"/>
              <a:t>Icon</a:t>
            </a:r>
          </a:p>
        </p:txBody>
      </p:sp>
      <p:sp>
        <p:nvSpPr>
          <p:cNvPr id="11" name="Text Placeholder left">
            <a:extLst>
              <a:ext uri="{FF2B5EF4-FFF2-40B4-BE49-F238E27FC236}">
                <a16:creationId xmlns:a16="http://schemas.microsoft.com/office/drawing/2014/main" id="{12792775-A60F-425D-A2B6-4D49CEA16511}"/>
              </a:ext>
            </a:extLst>
          </p:cNvPr>
          <p:cNvSpPr>
            <a:spLocks noGrp="1"/>
          </p:cNvSpPr>
          <p:nvPr>
            <p:ph type="body" sz="quarter" idx="19" hasCustomPrompt="1"/>
          </p:nvPr>
        </p:nvSpPr>
        <p:spPr>
          <a:xfrm>
            <a:off x="1631950" y="3095626"/>
            <a:ext cx="2366963" cy="796372"/>
          </a:xfrm>
          <a:prstGeom prst="accentCallout1">
            <a:avLst>
              <a:gd name="adj1" fmla="val 4274"/>
              <a:gd name="adj2" fmla="val -14086"/>
              <a:gd name="adj3" fmla="val 18231"/>
              <a:gd name="adj4" fmla="val -14102"/>
            </a:avLst>
          </a:prstGeom>
          <a:ln w="31750" cap="rnd">
            <a:solidFill>
              <a:schemeClr val="accent1"/>
            </a:solidFill>
          </a:ln>
        </p:spPr>
        <p:txBody>
          <a:bodyPr>
            <a:spAutoFit/>
          </a:bodyPr>
          <a:lstStyle>
            <a:lvl1pPr>
              <a:spcAft>
                <a:spcPts val="1200"/>
              </a:spcAft>
              <a:defRPr sz="2400"/>
            </a:lvl1pPr>
            <a:lvl2pPr marL="0" indent="0">
              <a:buFontTx/>
              <a:buNone/>
              <a:defRPr sz="1400"/>
            </a:lvl2pPr>
          </a:lstStyle>
          <a:p>
            <a:pPr lvl="0"/>
            <a:r>
              <a:rPr lang="en-GB" noProof="0"/>
              <a:t>Product</a:t>
            </a:r>
          </a:p>
          <a:p>
            <a:pPr lvl="1"/>
            <a:r>
              <a:rPr lang="en-GB" noProof="0"/>
              <a:t>Type text here</a:t>
            </a:r>
          </a:p>
        </p:txBody>
      </p:sp>
      <p:sp>
        <p:nvSpPr>
          <p:cNvPr id="27" name="Icon Placeholder middle">
            <a:extLst>
              <a:ext uri="{FF2B5EF4-FFF2-40B4-BE49-F238E27FC236}">
                <a16:creationId xmlns:a16="http://schemas.microsoft.com/office/drawing/2014/main" id="{705DA6AC-1117-43E8-84DC-BA27B4ACAEFC}"/>
              </a:ext>
            </a:extLst>
          </p:cNvPr>
          <p:cNvSpPr>
            <a:spLocks noGrp="1"/>
          </p:cNvSpPr>
          <p:nvPr>
            <p:ph type="pic" sz="quarter" idx="17" hasCustomPrompt="1"/>
          </p:nvPr>
        </p:nvSpPr>
        <p:spPr>
          <a:xfrm>
            <a:off x="4082976" y="2924944"/>
            <a:ext cx="900000" cy="900000"/>
          </a:xfrm>
        </p:spPr>
        <p:txBody>
          <a:bodyPr tIns="468000" anchor="ctr" anchorCtr="0"/>
          <a:lstStyle>
            <a:lvl1pPr algn="ctr">
              <a:defRPr sz="1400"/>
            </a:lvl1pPr>
          </a:lstStyle>
          <a:p>
            <a:r>
              <a:rPr lang="en-GB" dirty="0"/>
              <a:t>Icon</a:t>
            </a:r>
          </a:p>
        </p:txBody>
      </p:sp>
      <p:sp>
        <p:nvSpPr>
          <p:cNvPr id="22" name="Text Placeholder middle">
            <a:extLst>
              <a:ext uri="{FF2B5EF4-FFF2-40B4-BE49-F238E27FC236}">
                <a16:creationId xmlns:a16="http://schemas.microsoft.com/office/drawing/2014/main" id="{DB1BDD3A-63BB-4E91-AFF7-A6089F58BD89}"/>
              </a:ext>
            </a:extLst>
          </p:cNvPr>
          <p:cNvSpPr>
            <a:spLocks noGrp="1"/>
          </p:cNvSpPr>
          <p:nvPr>
            <p:ph type="body" sz="quarter" idx="20" hasCustomPrompt="1"/>
          </p:nvPr>
        </p:nvSpPr>
        <p:spPr>
          <a:xfrm>
            <a:off x="5231464" y="3095626"/>
            <a:ext cx="2366963" cy="796372"/>
          </a:xfrm>
          <a:prstGeom prst="accentCallout1">
            <a:avLst>
              <a:gd name="adj1" fmla="val 4274"/>
              <a:gd name="adj2" fmla="val -14086"/>
              <a:gd name="adj3" fmla="val 18231"/>
              <a:gd name="adj4" fmla="val -14102"/>
            </a:avLst>
          </a:prstGeom>
          <a:ln w="31750" cap="rnd">
            <a:solidFill>
              <a:schemeClr val="accent1"/>
            </a:solidFill>
          </a:ln>
        </p:spPr>
        <p:txBody>
          <a:bodyPr>
            <a:spAutoFit/>
          </a:bodyPr>
          <a:lstStyle>
            <a:lvl1pPr>
              <a:spcAft>
                <a:spcPts val="1200"/>
              </a:spcAft>
              <a:defRPr sz="2400"/>
            </a:lvl1pPr>
            <a:lvl2pPr marL="0" indent="0">
              <a:buFontTx/>
              <a:buNone/>
              <a:defRPr sz="1400"/>
            </a:lvl2pPr>
          </a:lstStyle>
          <a:p>
            <a:pPr lvl="0"/>
            <a:r>
              <a:rPr lang="en-GB" noProof="0"/>
              <a:t>Product</a:t>
            </a:r>
          </a:p>
          <a:p>
            <a:pPr lvl="1"/>
            <a:r>
              <a:rPr lang="en-GB" noProof="0"/>
              <a:t>Type text here</a:t>
            </a:r>
          </a:p>
        </p:txBody>
      </p:sp>
      <p:sp>
        <p:nvSpPr>
          <p:cNvPr id="28" name="Icon Placeholder right">
            <a:extLst>
              <a:ext uri="{FF2B5EF4-FFF2-40B4-BE49-F238E27FC236}">
                <a16:creationId xmlns:a16="http://schemas.microsoft.com/office/drawing/2014/main" id="{82A26145-FF1B-4101-8CF1-6F962924A2A9}"/>
              </a:ext>
            </a:extLst>
          </p:cNvPr>
          <p:cNvSpPr>
            <a:spLocks noGrp="1"/>
          </p:cNvSpPr>
          <p:nvPr>
            <p:ph type="pic" sz="quarter" idx="18" hasCustomPrompt="1"/>
          </p:nvPr>
        </p:nvSpPr>
        <p:spPr>
          <a:xfrm>
            <a:off x="7686575" y="2924944"/>
            <a:ext cx="900000" cy="900000"/>
          </a:xfrm>
        </p:spPr>
        <p:txBody>
          <a:bodyPr tIns="468000" anchor="ctr" anchorCtr="0"/>
          <a:lstStyle>
            <a:lvl1pPr algn="ctr">
              <a:defRPr sz="1400"/>
            </a:lvl1pPr>
          </a:lstStyle>
          <a:p>
            <a:r>
              <a:rPr lang="en-GB" dirty="0"/>
              <a:t>Icon</a:t>
            </a:r>
          </a:p>
        </p:txBody>
      </p:sp>
      <p:sp>
        <p:nvSpPr>
          <p:cNvPr id="23" name="Text Placeholder right">
            <a:extLst>
              <a:ext uri="{FF2B5EF4-FFF2-40B4-BE49-F238E27FC236}">
                <a16:creationId xmlns:a16="http://schemas.microsoft.com/office/drawing/2014/main" id="{24B79814-792C-460B-B866-A763BC6E8C29}"/>
              </a:ext>
            </a:extLst>
          </p:cNvPr>
          <p:cNvSpPr>
            <a:spLocks noGrp="1"/>
          </p:cNvSpPr>
          <p:nvPr>
            <p:ph type="body" sz="quarter" idx="21" hasCustomPrompt="1"/>
          </p:nvPr>
        </p:nvSpPr>
        <p:spPr>
          <a:xfrm>
            <a:off x="8830978" y="3095626"/>
            <a:ext cx="2366963" cy="796372"/>
          </a:xfrm>
          <a:prstGeom prst="accentCallout1">
            <a:avLst>
              <a:gd name="adj1" fmla="val 4274"/>
              <a:gd name="adj2" fmla="val -14086"/>
              <a:gd name="adj3" fmla="val 18231"/>
              <a:gd name="adj4" fmla="val -14102"/>
            </a:avLst>
          </a:prstGeom>
          <a:ln w="31750" cap="rnd">
            <a:solidFill>
              <a:schemeClr val="accent1"/>
            </a:solidFill>
          </a:ln>
        </p:spPr>
        <p:txBody>
          <a:bodyPr>
            <a:spAutoFit/>
          </a:bodyPr>
          <a:lstStyle>
            <a:lvl1pPr>
              <a:spcAft>
                <a:spcPts val="1200"/>
              </a:spcAft>
              <a:defRPr sz="2400"/>
            </a:lvl1pPr>
            <a:lvl2pPr marL="0" indent="0">
              <a:buFontTx/>
              <a:buNone/>
              <a:defRPr sz="1400"/>
            </a:lvl2pPr>
          </a:lstStyle>
          <a:p>
            <a:pPr lvl="0"/>
            <a:r>
              <a:rPr lang="en-GB" noProof="0"/>
              <a:t>Product</a:t>
            </a:r>
          </a:p>
          <a:p>
            <a:pPr lvl="1"/>
            <a:r>
              <a:rPr lang="en-GB" noProof="0"/>
              <a:t>Type text here</a:t>
            </a:r>
          </a:p>
        </p:txBody>
      </p:sp>
      <p:sp>
        <p:nvSpPr>
          <p:cNvPr id="7" name="Date Placeholder 6">
            <a:extLst>
              <a:ext uri="{FF2B5EF4-FFF2-40B4-BE49-F238E27FC236}">
                <a16:creationId xmlns:a16="http://schemas.microsoft.com/office/drawing/2014/main" id="{7B9AA110-F9B3-42B2-BA74-C002309E6CB9}"/>
              </a:ext>
            </a:extLst>
          </p:cNvPr>
          <p:cNvSpPr>
            <a:spLocks noGrp="1"/>
          </p:cNvSpPr>
          <p:nvPr>
            <p:ph type="dt" sz="half" idx="10"/>
          </p:nvPr>
        </p:nvSpPr>
        <p:spPr/>
        <p:txBody>
          <a:bodyPr/>
          <a:lstStyle/>
          <a:p>
            <a:fld id="{869196B7-ABD2-418A-9955-C77091D70B2D}" type="datetime1">
              <a:rPr lang="de-CH" smtClean="0"/>
              <a:t>10.06.2024</a:t>
            </a:fld>
            <a:endParaRPr lang="en-GB" dirty="0"/>
          </a:p>
        </p:txBody>
      </p:sp>
      <p:sp>
        <p:nvSpPr>
          <p:cNvPr id="8" name="Footer Placeholder 7">
            <a:extLst>
              <a:ext uri="{FF2B5EF4-FFF2-40B4-BE49-F238E27FC236}">
                <a16:creationId xmlns:a16="http://schemas.microsoft.com/office/drawing/2014/main" id="{312524DE-33C6-49BE-8F14-551BA2664533}"/>
              </a:ext>
            </a:extLst>
          </p:cNvPr>
          <p:cNvSpPr>
            <a:spLocks noGrp="1"/>
          </p:cNvSpPr>
          <p:nvPr>
            <p:ph type="ftr" sz="quarter" idx="11"/>
          </p:nvPr>
        </p:nvSpPr>
        <p:spPr/>
        <p:txBody>
          <a:bodyPr/>
          <a:lstStyle/>
          <a:p>
            <a:r>
              <a:rPr lang="en-US"/>
              <a:t>Axpo | Energy Markets | June 2024</a:t>
            </a:r>
            <a:endParaRPr lang="en-GB" dirty="0"/>
          </a:p>
        </p:txBody>
      </p:sp>
      <p:sp>
        <p:nvSpPr>
          <p:cNvPr id="9" name="Slide Number Placeholder 8">
            <a:extLst>
              <a:ext uri="{FF2B5EF4-FFF2-40B4-BE49-F238E27FC236}">
                <a16:creationId xmlns:a16="http://schemas.microsoft.com/office/drawing/2014/main" id="{0E750045-0FDF-4E32-B86D-122231E44FBA}"/>
              </a:ext>
            </a:extLst>
          </p:cNvPr>
          <p:cNvSpPr>
            <a:spLocks noGrp="1"/>
          </p:cNvSpPr>
          <p:nvPr>
            <p:ph type="sldNum" sz="quarter" idx="12"/>
          </p:nvPr>
        </p:nvSpPr>
        <p:spPr/>
        <p:txBody>
          <a:bodyPr/>
          <a:lstStyle/>
          <a:p>
            <a:fld id="{16415F0F-572E-43D4-B2D8-1AF42C224A37}" type="slidenum">
              <a:rPr lang="en-GB" smtClean="0"/>
              <a:t>‹#›</a:t>
            </a:fld>
            <a:endParaRPr lang="en-GB" dirty="0"/>
          </a:p>
        </p:txBody>
      </p:sp>
    </p:spTree>
    <p:extLst>
      <p:ext uri="{BB962C8B-B14F-4D97-AF65-F5344CB8AC3E}">
        <p14:creationId xmlns:p14="http://schemas.microsoft.com/office/powerpoint/2010/main" val="3263429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Texts with Icons, blu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969E7F-D9A8-4418-913C-3CA80FCEF6C3}"/>
              </a:ext>
            </a:extLst>
          </p:cNvPr>
          <p:cNvSpPr>
            <a:spLocks noGrp="1"/>
          </p:cNvSpPr>
          <p:nvPr>
            <p:ph type="title"/>
          </p:nvPr>
        </p:nvSpPr>
        <p:spPr/>
        <p:txBody>
          <a:bodyPr/>
          <a:lstStyle/>
          <a:p>
            <a:r>
              <a:rPr lang="en-GB"/>
              <a:t>Click to edit Master title style</a:t>
            </a:r>
            <a:endParaRPr lang="en-GB" dirty="0"/>
          </a:p>
        </p:txBody>
      </p:sp>
      <p:sp>
        <p:nvSpPr>
          <p:cNvPr id="15" name="Sub Headline Placeholder">
            <a:extLst>
              <a:ext uri="{FF2B5EF4-FFF2-40B4-BE49-F238E27FC236}">
                <a16:creationId xmlns:a16="http://schemas.microsoft.com/office/drawing/2014/main" id="{1343FC71-6B55-4304-8361-419813DA6B69}"/>
              </a:ext>
            </a:extLst>
          </p:cNvPr>
          <p:cNvSpPr>
            <a:spLocks noGrp="1"/>
          </p:cNvSpPr>
          <p:nvPr>
            <p:ph type="body" sz="quarter" idx="15" hasCustomPrompt="1"/>
          </p:nvPr>
        </p:nvSpPr>
        <p:spPr>
          <a:xfrm>
            <a:off x="553043" y="1645286"/>
            <a:ext cx="11090276" cy="504000"/>
          </a:xfrm>
        </p:spPr>
        <p:txBody>
          <a:bodyPr anchor="t"/>
          <a:lstStyle>
            <a:lvl1pPr>
              <a:defRPr sz="2800"/>
            </a:lvl1pPr>
          </a:lstStyle>
          <a:p>
            <a:pPr lvl="0"/>
            <a:r>
              <a:rPr lang="en-GB" dirty="0"/>
              <a:t>Sub headline</a:t>
            </a:r>
          </a:p>
        </p:txBody>
      </p:sp>
      <p:sp>
        <p:nvSpPr>
          <p:cNvPr id="20" name="Icon Placeholder left">
            <a:extLst>
              <a:ext uri="{FF2B5EF4-FFF2-40B4-BE49-F238E27FC236}">
                <a16:creationId xmlns:a16="http://schemas.microsoft.com/office/drawing/2014/main" id="{9B51EBCE-31C3-4749-BDF7-BE5837E3FB45}"/>
              </a:ext>
            </a:extLst>
          </p:cNvPr>
          <p:cNvSpPr>
            <a:spLocks noGrp="1"/>
          </p:cNvSpPr>
          <p:nvPr>
            <p:ph type="pic" sz="quarter" idx="16" hasCustomPrompt="1"/>
          </p:nvPr>
        </p:nvSpPr>
        <p:spPr>
          <a:xfrm>
            <a:off x="479377" y="2924944"/>
            <a:ext cx="900000" cy="900000"/>
          </a:xfrm>
        </p:spPr>
        <p:txBody>
          <a:bodyPr tIns="468000" anchor="ctr" anchorCtr="0"/>
          <a:lstStyle>
            <a:lvl1pPr algn="ctr">
              <a:defRPr sz="1400"/>
            </a:lvl1pPr>
          </a:lstStyle>
          <a:p>
            <a:r>
              <a:rPr lang="en-GB" dirty="0"/>
              <a:t>Icon</a:t>
            </a:r>
          </a:p>
        </p:txBody>
      </p:sp>
      <p:sp>
        <p:nvSpPr>
          <p:cNvPr id="11" name="Text Placeholder left">
            <a:extLst>
              <a:ext uri="{FF2B5EF4-FFF2-40B4-BE49-F238E27FC236}">
                <a16:creationId xmlns:a16="http://schemas.microsoft.com/office/drawing/2014/main" id="{12792775-A60F-425D-A2B6-4D49CEA16511}"/>
              </a:ext>
            </a:extLst>
          </p:cNvPr>
          <p:cNvSpPr>
            <a:spLocks noGrp="1"/>
          </p:cNvSpPr>
          <p:nvPr>
            <p:ph type="body" sz="quarter" idx="19" hasCustomPrompt="1"/>
          </p:nvPr>
        </p:nvSpPr>
        <p:spPr>
          <a:xfrm>
            <a:off x="1631950" y="3095626"/>
            <a:ext cx="2366963" cy="796372"/>
          </a:xfrm>
          <a:prstGeom prst="accentCallout1">
            <a:avLst>
              <a:gd name="adj1" fmla="val 4274"/>
              <a:gd name="adj2" fmla="val -14086"/>
              <a:gd name="adj3" fmla="val 18231"/>
              <a:gd name="adj4" fmla="val -14102"/>
            </a:avLst>
          </a:prstGeom>
          <a:ln w="31750" cap="rnd">
            <a:solidFill>
              <a:schemeClr val="accent2"/>
            </a:solidFill>
          </a:ln>
        </p:spPr>
        <p:txBody>
          <a:bodyPr>
            <a:spAutoFit/>
          </a:bodyPr>
          <a:lstStyle>
            <a:lvl1pPr>
              <a:spcAft>
                <a:spcPts val="1200"/>
              </a:spcAft>
              <a:defRPr sz="2400"/>
            </a:lvl1pPr>
            <a:lvl2pPr marL="0" indent="0">
              <a:buFontTx/>
              <a:buNone/>
              <a:defRPr sz="1400"/>
            </a:lvl2pPr>
          </a:lstStyle>
          <a:p>
            <a:pPr lvl="0"/>
            <a:r>
              <a:rPr lang="en-GB" noProof="0"/>
              <a:t>Product</a:t>
            </a:r>
          </a:p>
          <a:p>
            <a:pPr lvl="1"/>
            <a:r>
              <a:rPr lang="en-GB" noProof="0"/>
              <a:t>Type text here</a:t>
            </a:r>
          </a:p>
        </p:txBody>
      </p:sp>
      <p:sp>
        <p:nvSpPr>
          <p:cNvPr id="27" name="Icon Placeholder middle">
            <a:extLst>
              <a:ext uri="{FF2B5EF4-FFF2-40B4-BE49-F238E27FC236}">
                <a16:creationId xmlns:a16="http://schemas.microsoft.com/office/drawing/2014/main" id="{705DA6AC-1117-43E8-84DC-BA27B4ACAEFC}"/>
              </a:ext>
            </a:extLst>
          </p:cNvPr>
          <p:cNvSpPr>
            <a:spLocks noGrp="1"/>
          </p:cNvSpPr>
          <p:nvPr>
            <p:ph type="pic" sz="quarter" idx="17" hasCustomPrompt="1"/>
          </p:nvPr>
        </p:nvSpPr>
        <p:spPr>
          <a:xfrm>
            <a:off x="4082976" y="2924944"/>
            <a:ext cx="900000" cy="900000"/>
          </a:xfrm>
        </p:spPr>
        <p:txBody>
          <a:bodyPr tIns="468000" anchor="ctr" anchorCtr="0"/>
          <a:lstStyle>
            <a:lvl1pPr algn="ctr">
              <a:defRPr sz="1400"/>
            </a:lvl1pPr>
          </a:lstStyle>
          <a:p>
            <a:r>
              <a:rPr lang="en-GB" dirty="0"/>
              <a:t>Icon</a:t>
            </a:r>
          </a:p>
        </p:txBody>
      </p:sp>
      <p:sp>
        <p:nvSpPr>
          <p:cNvPr id="22" name="Text Placeholder middle">
            <a:extLst>
              <a:ext uri="{FF2B5EF4-FFF2-40B4-BE49-F238E27FC236}">
                <a16:creationId xmlns:a16="http://schemas.microsoft.com/office/drawing/2014/main" id="{DB1BDD3A-63BB-4E91-AFF7-A6089F58BD89}"/>
              </a:ext>
            </a:extLst>
          </p:cNvPr>
          <p:cNvSpPr>
            <a:spLocks noGrp="1"/>
          </p:cNvSpPr>
          <p:nvPr>
            <p:ph type="body" sz="quarter" idx="20" hasCustomPrompt="1"/>
          </p:nvPr>
        </p:nvSpPr>
        <p:spPr>
          <a:xfrm>
            <a:off x="5231464" y="3095626"/>
            <a:ext cx="2366963" cy="796372"/>
          </a:xfrm>
          <a:prstGeom prst="accentCallout1">
            <a:avLst>
              <a:gd name="adj1" fmla="val 4274"/>
              <a:gd name="adj2" fmla="val -14086"/>
              <a:gd name="adj3" fmla="val 18231"/>
              <a:gd name="adj4" fmla="val -14102"/>
            </a:avLst>
          </a:prstGeom>
          <a:ln w="31750" cap="rnd">
            <a:solidFill>
              <a:schemeClr val="accent2"/>
            </a:solidFill>
          </a:ln>
        </p:spPr>
        <p:txBody>
          <a:bodyPr>
            <a:spAutoFit/>
          </a:bodyPr>
          <a:lstStyle>
            <a:lvl1pPr>
              <a:spcAft>
                <a:spcPts val="1200"/>
              </a:spcAft>
              <a:defRPr sz="2400"/>
            </a:lvl1pPr>
            <a:lvl2pPr marL="0" indent="0">
              <a:buFontTx/>
              <a:buNone/>
              <a:defRPr sz="1400"/>
            </a:lvl2pPr>
          </a:lstStyle>
          <a:p>
            <a:pPr lvl="0"/>
            <a:r>
              <a:rPr lang="en-GB" noProof="0"/>
              <a:t>Product</a:t>
            </a:r>
          </a:p>
          <a:p>
            <a:pPr lvl="1"/>
            <a:r>
              <a:rPr lang="en-GB" noProof="0"/>
              <a:t>Type text here</a:t>
            </a:r>
          </a:p>
        </p:txBody>
      </p:sp>
      <p:sp>
        <p:nvSpPr>
          <p:cNvPr id="28" name="Icon Placeholder right">
            <a:extLst>
              <a:ext uri="{FF2B5EF4-FFF2-40B4-BE49-F238E27FC236}">
                <a16:creationId xmlns:a16="http://schemas.microsoft.com/office/drawing/2014/main" id="{82A26145-FF1B-4101-8CF1-6F962924A2A9}"/>
              </a:ext>
            </a:extLst>
          </p:cNvPr>
          <p:cNvSpPr>
            <a:spLocks noGrp="1"/>
          </p:cNvSpPr>
          <p:nvPr>
            <p:ph type="pic" sz="quarter" idx="18" hasCustomPrompt="1"/>
          </p:nvPr>
        </p:nvSpPr>
        <p:spPr>
          <a:xfrm>
            <a:off x="7686575" y="2924944"/>
            <a:ext cx="900000" cy="900000"/>
          </a:xfrm>
        </p:spPr>
        <p:txBody>
          <a:bodyPr tIns="468000" anchor="ctr" anchorCtr="0"/>
          <a:lstStyle>
            <a:lvl1pPr algn="ctr">
              <a:defRPr sz="1400"/>
            </a:lvl1pPr>
          </a:lstStyle>
          <a:p>
            <a:r>
              <a:rPr lang="en-GB" dirty="0"/>
              <a:t>Icon</a:t>
            </a:r>
          </a:p>
        </p:txBody>
      </p:sp>
      <p:sp>
        <p:nvSpPr>
          <p:cNvPr id="23" name="Text Placeholder right">
            <a:extLst>
              <a:ext uri="{FF2B5EF4-FFF2-40B4-BE49-F238E27FC236}">
                <a16:creationId xmlns:a16="http://schemas.microsoft.com/office/drawing/2014/main" id="{24B79814-792C-460B-B866-A763BC6E8C29}"/>
              </a:ext>
            </a:extLst>
          </p:cNvPr>
          <p:cNvSpPr>
            <a:spLocks noGrp="1"/>
          </p:cNvSpPr>
          <p:nvPr>
            <p:ph type="body" sz="quarter" idx="21" hasCustomPrompt="1"/>
          </p:nvPr>
        </p:nvSpPr>
        <p:spPr>
          <a:xfrm>
            <a:off x="8830978" y="3095626"/>
            <a:ext cx="2366963" cy="796372"/>
          </a:xfrm>
          <a:prstGeom prst="accentCallout1">
            <a:avLst>
              <a:gd name="adj1" fmla="val 4274"/>
              <a:gd name="adj2" fmla="val -14086"/>
              <a:gd name="adj3" fmla="val 18231"/>
              <a:gd name="adj4" fmla="val -14102"/>
            </a:avLst>
          </a:prstGeom>
          <a:ln w="31750" cap="rnd">
            <a:solidFill>
              <a:schemeClr val="accent2"/>
            </a:solidFill>
          </a:ln>
        </p:spPr>
        <p:txBody>
          <a:bodyPr>
            <a:spAutoFit/>
          </a:bodyPr>
          <a:lstStyle>
            <a:lvl1pPr>
              <a:spcAft>
                <a:spcPts val="1200"/>
              </a:spcAft>
              <a:defRPr sz="2400"/>
            </a:lvl1pPr>
            <a:lvl2pPr marL="0" indent="0">
              <a:buFontTx/>
              <a:buNone/>
              <a:defRPr sz="1400"/>
            </a:lvl2pPr>
          </a:lstStyle>
          <a:p>
            <a:pPr lvl="0"/>
            <a:r>
              <a:rPr lang="en-GB" noProof="0"/>
              <a:t>Product</a:t>
            </a:r>
          </a:p>
          <a:p>
            <a:pPr lvl="1"/>
            <a:r>
              <a:rPr lang="en-GB" noProof="0"/>
              <a:t>Type text here</a:t>
            </a:r>
          </a:p>
        </p:txBody>
      </p:sp>
      <p:sp>
        <p:nvSpPr>
          <p:cNvPr id="7" name="Date Placeholder 6">
            <a:extLst>
              <a:ext uri="{FF2B5EF4-FFF2-40B4-BE49-F238E27FC236}">
                <a16:creationId xmlns:a16="http://schemas.microsoft.com/office/drawing/2014/main" id="{7B9AA110-F9B3-42B2-BA74-C002309E6CB9}"/>
              </a:ext>
            </a:extLst>
          </p:cNvPr>
          <p:cNvSpPr>
            <a:spLocks noGrp="1"/>
          </p:cNvSpPr>
          <p:nvPr>
            <p:ph type="dt" sz="half" idx="10"/>
          </p:nvPr>
        </p:nvSpPr>
        <p:spPr/>
        <p:txBody>
          <a:bodyPr/>
          <a:lstStyle/>
          <a:p>
            <a:fld id="{E80CCC94-AC75-4C3F-9E42-555C8E149E60}" type="datetime1">
              <a:rPr lang="de-CH" smtClean="0"/>
              <a:t>10.06.2024</a:t>
            </a:fld>
            <a:endParaRPr lang="en-GB" dirty="0"/>
          </a:p>
        </p:txBody>
      </p:sp>
      <p:sp>
        <p:nvSpPr>
          <p:cNvPr id="8" name="Footer Placeholder 7">
            <a:extLst>
              <a:ext uri="{FF2B5EF4-FFF2-40B4-BE49-F238E27FC236}">
                <a16:creationId xmlns:a16="http://schemas.microsoft.com/office/drawing/2014/main" id="{312524DE-33C6-49BE-8F14-551BA2664533}"/>
              </a:ext>
            </a:extLst>
          </p:cNvPr>
          <p:cNvSpPr>
            <a:spLocks noGrp="1"/>
          </p:cNvSpPr>
          <p:nvPr>
            <p:ph type="ftr" sz="quarter" idx="11"/>
          </p:nvPr>
        </p:nvSpPr>
        <p:spPr/>
        <p:txBody>
          <a:bodyPr/>
          <a:lstStyle/>
          <a:p>
            <a:r>
              <a:rPr lang="en-US"/>
              <a:t>Axpo | Energy Markets | June 2024</a:t>
            </a:r>
            <a:endParaRPr lang="en-GB" dirty="0"/>
          </a:p>
        </p:txBody>
      </p:sp>
      <p:sp>
        <p:nvSpPr>
          <p:cNvPr id="9" name="Slide Number Placeholder 8">
            <a:extLst>
              <a:ext uri="{FF2B5EF4-FFF2-40B4-BE49-F238E27FC236}">
                <a16:creationId xmlns:a16="http://schemas.microsoft.com/office/drawing/2014/main" id="{0E750045-0FDF-4E32-B86D-122231E44FBA}"/>
              </a:ext>
            </a:extLst>
          </p:cNvPr>
          <p:cNvSpPr>
            <a:spLocks noGrp="1"/>
          </p:cNvSpPr>
          <p:nvPr>
            <p:ph type="sldNum" sz="quarter" idx="12"/>
          </p:nvPr>
        </p:nvSpPr>
        <p:spPr/>
        <p:txBody>
          <a:bodyPr/>
          <a:lstStyle/>
          <a:p>
            <a:fld id="{16415F0F-572E-43D4-B2D8-1AF42C224A37}" type="slidenum">
              <a:rPr lang="en-GB" smtClean="0"/>
              <a:t>‹#›</a:t>
            </a:fld>
            <a:endParaRPr lang="en-GB" dirty="0"/>
          </a:p>
        </p:txBody>
      </p:sp>
    </p:spTree>
    <p:extLst>
      <p:ext uri="{BB962C8B-B14F-4D97-AF65-F5344CB8AC3E}">
        <p14:creationId xmlns:p14="http://schemas.microsoft.com/office/powerpoint/2010/main" val="1524607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Texts with Icons, gree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969E7F-D9A8-4418-913C-3CA80FCEF6C3}"/>
              </a:ext>
            </a:extLst>
          </p:cNvPr>
          <p:cNvSpPr>
            <a:spLocks noGrp="1"/>
          </p:cNvSpPr>
          <p:nvPr>
            <p:ph type="title"/>
          </p:nvPr>
        </p:nvSpPr>
        <p:spPr/>
        <p:txBody>
          <a:bodyPr/>
          <a:lstStyle/>
          <a:p>
            <a:r>
              <a:rPr lang="en-GB"/>
              <a:t>Click to edit Master title style</a:t>
            </a:r>
            <a:endParaRPr lang="en-GB" dirty="0"/>
          </a:p>
        </p:txBody>
      </p:sp>
      <p:sp>
        <p:nvSpPr>
          <p:cNvPr id="15" name="Sub Headline Placeholder">
            <a:extLst>
              <a:ext uri="{FF2B5EF4-FFF2-40B4-BE49-F238E27FC236}">
                <a16:creationId xmlns:a16="http://schemas.microsoft.com/office/drawing/2014/main" id="{1343FC71-6B55-4304-8361-419813DA6B69}"/>
              </a:ext>
            </a:extLst>
          </p:cNvPr>
          <p:cNvSpPr>
            <a:spLocks noGrp="1"/>
          </p:cNvSpPr>
          <p:nvPr>
            <p:ph type="body" sz="quarter" idx="15" hasCustomPrompt="1"/>
          </p:nvPr>
        </p:nvSpPr>
        <p:spPr>
          <a:xfrm>
            <a:off x="553043" y="1645286"/>
            <a:ext cx="11090276" cy="504000"/>
          </a:xfrm>
        </p:spPr>
        <p:txBody>
          <a:bodyPr anchor="t"/>
          <a:lstStyle>
            <a:lvl1pPr>
              <a:defRPr sz="2800"/>
            </a:lvl1pPr>
          </a:lstStyle>
          <a:p>
            <a:pPr lvl="0"/>
            <a:r>
              <a:rPr lang="en-GB" dirty="0"/>
              <a:t>Sub headline</a:t>
            </a:r>
          </a:p>
        </p:txBody>
      </p:sp>
      <p:sp>
        <p:nvSpPr>
          <p:cNvPr id="20" name="Icon Placeholder left">
            <a:extLst>
              <a:ext uri="{FF2B5EF4-FFF2-40B4-BE49-F238E27FC236}">
                <a16:creationId xmlns:a16="http://schemas.microsoft.com/office/drawing/2014/main" id="{9B51EBCE-31C3-4749-BDF7-BE5837E3FB45}"/>
              </a:ext>
            </a:extLst>
          </p:cNvPr>
          <p:cNvSpPr>
            <a:spLocks noGrp="1"/>
          </p:cNvSpPr>
          <p:nvPr>
            <p:ph type="pic" sz="quarter" idx="16" hasCustomPrompt="1"/>
          </p:nvPr>
        </p:nvSpPr>
        <p:spPr>
          <a:xfrm>
            <a:off x="479377" y="2924944"/>
            <a:ext cx="900000" cy="900000"/>
          </a:xfrm>
        </p:spPr>
        <p:txBody>
          <a:bodyPr tIns="468000" anchor="ctr" anchorCtr="0"/>
          <a:lstStyle>
            <a:lvl1pPr algn="ctr">
              <a:defRPr sz="1400"/>
            </a:lvl1pPr>
          </a:lstStyle>
          <a:p>
            <a:r>
              <a:rPr lang="en-GB" dirty="0"/>
              <a:t>Icon</a:t>
            </a:r>
          </a:p>
        </p:txBody>
      </p:sp>
      <p:sp>
        <p:nvSpPr>
          <p:cNvPr id="11" name="Text Placeholder left">
            <a:extLst>
              <a:ext uri="{FF2B5EF4-FFF2-40B4-BE49-F238E27FC236}">
                <a16:creationId xmlns:a16="http://schemas.microsoft.com/office/drawing/2014/main" id="{12792775-A60F-425D-A2B6-4D49CEA16511}"/>
              </a:ext>
            </a:extLst>
          </p:cNvPr>
          <p:cNvSpPr>
            <a:spLocks noGrp="1"/>
          </p:cNvSpPr>
          <p:nvPr>
            <p:ph type="body" sz="quarter" idx="19" hasCustomPrompt="1"/>
          </p:nvPr>
        </p:nvSpPr>
        <p:spPr>
          <a:xfrm>
            <a:off x="1631950" y="3095626"/>
            <a:ext cx="2366963" cy="796372"/>
          </a:xfrm>
          <a:prstGeom prst="accentCallout1">
            <a:avLst>
              <a:gd name="adj1" fmla="val 4274"/>
              <a:gd name="adj2" fmla="val -14086"/>
              <a:gd name="adj3" fmla="val 18231"/>
              <a:gd name="adj4" fmla="val -14102"/>
            </a:avLst>
          </a:prstGeom>
          <a:ln w="31750" cap="rnd">
            <a:solidFill>
              <a:schemeClr val="accent3"/>
            </a:solidFill>
          </a:ln>
        </p:spPr>
        <p:txBody>
          <a:bodyPr>
            <a:spAutoFit/>
          </a:bodyPr>
          <a:lstStyle>
            <a:lvl1pPr>
              <a:spcAft>
                <a:spcPts val="1200"/>
              </a:spcAft>
              <a:defRPr sz="2400"/>
            </a:lvl1pPr>
            <a:lvl2pPr marL="0" indent="0">
              <a:buFontTx/>
              <a:buNone/>
              <a:defRPr sz="1400"/>
            </a:lvl2pPr>
          </a:lstStyle>
          <a:p>
            <a:pPr lvl="0"/>
            <a:r>
              <a:rPr lang="en-GB" noProof="0"/>
              <a:t>Product</a:t>
            </a:r>
          </a:p>
          <a:p>
            <a:pPr lvl="1"/>
            <a:r>
              <a:rPr lang="en-GB" noProof="0"/>
              <a:t>Type text here</a:t>
            </a:r>
          </a:p>
        </p:txBody>
      </p:sp>
      <p:sp>
        <p:nvSpPr>
          <p:cNvPr id="27" name="Icon Placeholder middle">
            <a:extLst>
              <a:ext uri="{FF2B5EF4-FFF2-40B4-BE49-F238E27FC236}">
                <a16:creationId xmlns:a16="http://schemas.microsoft.com/office/drawing/2014/main" id="{705DA6AC-1117-43E8-84DC-BA27B4ACAEFC}"/>
              </a:ext>
            </a:extLst>
          </p:cNvPr>
          <p:cNvSpPr>
            <a:spLocks noGrp="1"/>
          </p:cNvSpPr>
          <p:nvPr>
            <p:ph type="pic" sz="quarter" idx="17" hasCustomPrompt="1"/>
          </p:nvPr>
        </p:nvSpPr>
        <p:spPr>
          <a:xfrm>
            <a:off x="4082976" y="2924944"/>
            <a:ext cx="900000" cy="900000"/>
          </a:xfrm>
        </p:spPr>
        <p:txBody>
          <a:bodyPr tIns="468000" anchor="ctr" anchorCtr="0"/>
          <a:lstStyle>
            <a:lvl1pPr algn="ctr">
              <a:defRPr sz="1400"/>
            </a:lvl1pPr>
          </a:lstStyle>
          <a:p>
            <a:r>
              <a:rPr lang="en-GB" dirty="0"/>
              <a:t>Icon</a:t>
            </a:r>
          </a:p>
        </p:txBody>
      </p:sp>
      <p:sp>
        <p:nvSpPr>
          <p:cNvPr id="22" name="Text Placeholder middle">
            <a:extLst>
              <a:ext uri="{FF2B5EF4-FFF2-40B4-BE49-F238E27FC236}">
                <a16:creationId xmlns:a16="http://schemas.microsoft.com/office/drawing/2014/main" id="{DB1BDD3A-63BB-4E91-AFF7-A6089F58BD89}"/>
              </a:ext>
            </a:extLst>
          </p:cNvPr>
          <p:cNvSpPr>
            <a:spLocks noGrp="1"/>
          </p:cNvSpPr>
          <p:nvPr>
            <p:ph type="body" sz="quarter" idx="20" hasCustomPrompt="1"/>
          </p:nvPr>
        </p:nvSpPr>
        <p:spPr>
          <a:xfrm>
            <a:off x="5231464" y="3095626"/>
            <a:ext cx="2366963" cy="796372"/>
          </a:xfrm>
          <a:prstGeom prst="accentCallout1">
            <a:avLst>
              <a:gd name="adj1" fmla="val 4274"/>
              <a:gd name="adj2" fmla="val -14086"/>
              <a:gd name="adj3" fmla="val 18231"/>
              <a:gd name="adj4" fmla="val -14102"/>
            </a:avLst>
          </a:prstGeom>
          <a:ln w="31750" cap="rnd">
            <a:solidFill>
              <a:schemeClr val="accent3"/>
            </a:solidFill>
          </a:ln>
        </p:spPr>
        <p:txBody>
          <a:bodyPr>
            <a:spAutoFit/>
          </a:bodyPr>
          <a:lstStyle>
            <a:lvl1pPr>
              <a:spcAft>
                <a:spcPts val="1200"/>
              </a:spcAft>
              <a:defRPr sz="2400"/>
            </a:lvl1pPr>
            <a:lvl2pPr marL="0" indent="0">
              <a:buFontTx/>
              <a:buNone/>
              <a:defRPr sz="1400"/>
            </a:lvl2pPr>
          </a:lstStyle>
          <a:p>
            <a:pPr lvl="0"/>
            <a:r>
              <a:rPr lang="en-GB" noProof="0"/>
              <a:t>Product</a:t>
            </a:r>
          </a:p>
          <a:p>
            <a:pPr lvl="1"/>
            <a:r>
              <a:rPr lang="en-GB" noProof="0"/>
              <a:t>Type text here</a:t>
            </a:r>
          </a:p>
        </p:txBody>
      </p:sp>
      <p:sp>
        <p:nvSpPr>
          <p:cNvPr id="28" name="Icon Placeholder right">
            <a:extLst>
              <a:ext uri="{FF2B5EF4-FFF2-40B4-BE49-F238E27FC236}">
                <a16:creationId xmlns:a16="http://schemas.microsoft.com/office/drawing/2014/main" id="{82A26145-FF1B-4101-8CF1-6F962924A2A9}"/>
              </a:ext>
            </a:extLst>
          </p:cNvPr>
          <p:cNvSpPr>
            <a:spLocks noGrp="1"/>
          </p:cNvSpPr>
          <p:nvPr>
            <p:ph type="pic" sz="quarter" idx="18" hasCustomPrompt="1"/>
          </p:nvPr>
        </p:nvSpPr>
        <p:spPr>
          <a:xfrm>
            <a:off x="7686575" y="2924944"/>
            <a:ext cx="900000" cy="900000"/>
          </a:xfrm>
        </p:spPr>
        <p:txBody>
          <a:bodyPr tIns="468000" anchor="ctr" anchorCtr="0"/>
          <a:lstStyle>
            <a:lvl1pPr algn="ctr">
              <a:defRPr sz="1400"/>
            </a:lvl1pPr>
          </a:lstStyle>
          <a:p>
            <a:r>
              <a:rPr lang="en-GB" dirty="0"/>
              <a:t>Icon</a:t>
            </a:r>
          </a:p>
        </p:txBody>
      </p:sp>
      <p:sp>
        <p:nvSpPr>
          <p:cNvPr id="23" name="Text Placeholder right">
            <a:extLst>
              <a:ext uri="{FF2B5EF4-FFF2-40B4-BE49-F238E27FC236}">
                <a16:creationId xmlns:a16="http://schemas.microsoft.com/office/drawing/2014/main" id="{24B79814-792C-460B-B866-A763BC6E8C29}"/>
              </a:ext>
            </a:extLst>
          </p:cNvPr>
          <p:cNvSpPr>
            <a:spLocks noGrp="1"/>
          </p:cNvSpPr>
          <p:nvPr>
            <p:ph type="body" sz="quarter" idx="21" hasCustomPrompt="1"/>
          </p:nvPr>
        </p:nvSpPr>
        <p:spPr>
          <a:xfrm>
            <a:off x="8830978" y="3095626"/>
            <a:ext cx="2366963" cy="796372"/>
          </a:xfrm>
          <a:prstGeom prst="accentCallout1">
            <a:avLst>
              <a:gd name="adj1" fmla="val 4274"/>
              <a:gd name="adj2" fmla="val -14086"/>
              <a:gd name="adj3" fmla="val 18231"/>
              <a:gd name="adj4" fmla="val -14102"/>
            </a:avLst>
          </a:prstGeom>
          <a:ln w="31750" cap="rnd">
            <a:solidFill>
              <a:schemeClr val="accent3"/>
            </a:solidFill>
          </a:ln>
        </p:spPr>
        <p:txBody>
          <a:bodyPr>
            <a:spAutoFit/>
          </a:bodyPr>
          <a:lstStyle>
            <a:lvl1pPr>
              <a:spcAft>
                <a:spcPts val="1200"/>
              </a:spcAft>
              <a:defRPr sz="2400"/>
            </a:lvl1pPr>
            <a:lvl2pPr marL="0" indent="0">
              <a:buFontTx/>
              <a:buNone/>
              <a:defRPr sz="1400"/>
            </a:lvl2pPr>
          </a:lstStyle>
          <a:p>
            <a:pPr lvl="0"/>
            <a:r>
              <a:rPr lang="en-GB" noProof="0"/>
              <a:t>Product</a:t>
            </a:r>
          </a:p>
          <a:p>
            <a:pPr lvl="1"/>
            <a:r>
              <a:rPr lang="en-GB" noProof="0"/>
              <a:t>Type text here</a:t>
            </a:r>
          </a:p>
        </p:txBody>
      </p:sp>
      <p:sp>
        <p:nvSpPr>
          <p:cNvPr id="7" name="Date Placeholder 6">
            <a:extLst>
              <a:ext uri="{FF2B5EF4-FFF2-40B4-BE49-F238E27FC236}">
                <a16:creationId xmlns:a16="http://schemas.microsoft.com/office/drawing/2014/main" id="{7B9AA110-F9B3-42B2-BA74-C002309E6CB9}"/>
              </a:ext>
            </a:extLst>
          </p:cNvPr>
          <p:cNvSpPr>
            <a:spLocks noGrp="1"/>
          </p:cNvSpPr>
          <p:nvPr>
            <p:ph type="dt" sz="half" idx="10"/>
          </p:nvPr>
        </p:nvSpPr>
        <p:spPr/>
        <p:txBody>
          <a:bodyPr/>
          <a:lstStyle/>
          <a:p>
            <a:fld id="{413B86A2-109A-4FA7-A4BB-1D78C59F4D1E}" type="datetime1">
              <a:rPr lang="de-CH" smtClean="0"/>
              <a:t>10.06.2024</a:t>
            </a:fld>
            <a:endParaRPr lang="en-GB" dirty="0"/>
          </a:p>
        </p:txBody>
      </p:sp>
      <p:sp>
        <p:nvSpPr>
          <p:cNvPr id="8" name="Footer Placeholder 7">
            <a:extLst>
              <a:ext uri="{FF2B5EF4-FFF2-40B4-BE49-F238E27FC236}">
                <a16:creationId xmlns:a16="http://schemas.microsoft.com/office/drawing/2014/main" id="{312524DE-33C6-49BE-8F14-551BA2664533}"/>
              </a:ext>
            </a:extLst>
          </p:cNvPr>
          <p:cNvSpPr>
            <a:spLocks noGrp="1"/>
          </p:cNvSpPr>
          <p:nvPr>
            <p:ph type="ftr" sz="quarter" idx="11"/>
          </p:nvPr>
        </p:nvSpPr>
        <p:spPr/>
        <p:txBody>
          <a:bodyPr/>
          <a:lstStyle/>
          <a:p>
            <a:r>
              <a:rPr lang="en-US"/>
              <a:t>Axpo | Energy Markets | June 2024</a:t>
            </a:r>
            <a:endParaRPr lang="en-GB" dirty="0"/>
          </a:p>
        </p:txBody>
      </p:sp>
      <p:sp>
        <p:nvSpPr>
          <p:cNvPr id="9" name="Slide Number Placeholder 8">
            <a:extLst>
              <a:ext uri="{FF2B5EF4-FFF2-40B4-BE49-F238E27FC236}">
                <a16:creationId xmlns:a16="http://schemas.microsoft.com/office/drawing/2014/main" id="{0E750045-0FDF-4E32-B86D-122231E44FBA}"/>
              </a:ext>
            </a:extLst>
          </p:cNvPr>
          <p:cNvSpPr>
            <a:spLocks noGrp="1"/>
          </p:cNvSpPr>
          <p:nvPr>
            <p:ph type="sldNum" sz="quarter" idx="12"/>
          </p:nvPr>
        </p:nvSpPr>
        <p:spPr/>
        <p:txBody>
          <a:bodyPr/>
          <a:lstStyle/>
          <a:p>
            <a:fld id="{16415F0F-572E-43D4-B2D8-1AF42C224A37}" type="slidenum">
              <a:rPr lang="en-GB" smtClean="0"/>
              <a:t>‹#›</a:t>
            </a:fld>
            <a:endParaRPr lang="en-GB" dirty="0"/>
          </a:p>
        </p:txBody>
      </p:sp>
    </p:spTree>
    <p:extLst>
      <p:ext uri="{BB962C8B-B14F-4D97-AF65-F5344CB8AC3E}">
        <p14:creationId xmlns:p14="http://schemas.microsoft.com/office/powerpoint/2010/main" val="238363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Texts with Icons, yello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969E7F-D9A8-4418-913C-3CA80FCEF6C3}"/>
              </a:ext>
            </a:extLst>
          </p:cNvPr>
          <p:cNvSpPr>
            <a:spLocks noGrp="1"/>
          </p:cNvSpPr>
          <p:nvPr>
            <p:ph type="title"/>
          </p:nvPr>
        </p:nvSpPr>
        <p:spPr/>
        <p:txBody>
          <a:bodyPr/>
          <a:lstStyle/>
          <a:p>
            <a:r>
              <a:rPr lang="en-GB"/>
              <a:t>Click to edit Master title style</a:t>
            </a:r>
            <a:endParaRPr lang="en-GB" dirty="0"/>
          </a:p>
        </p:txBody>
      </p:sp>
      <p:sp>
        <p:nvSpPr>
          <p:cNvPr id="15" name="Sub Headline Placeholder">
            <a:extLst>
              <a:ext uri="{FF2B5EF4-FFF2-40B4-BE49-F238E27FC236}">
                <a16:creationId xmlns:a16="http://schemas.microsoft.com/office/drawing/2014/main" id="{1343FC71-6B55-4304-8361-419813DA6B69}"/>
              </a:ext>
            </a:extLst>
          </p:cNvPr>
          <p:cNvSpPr>
            <a:spLocks noGrp="1"/>
          </p:cNvSpPr>
          <p:nvPr>
            <p:ph type="body" sz="quarter" idx="15" hasCustomPrompt="1"/>
          </p:nvPr>
        </p:nvSpPr>
        <p:spPr>
          <a:xfrm>
            <a:off x="553043" y="1645286"/>
            <a:ext cx="11090276" cy="504000"/>
          </a:xfrm>
        </p:spPr>
        <p:txBody>
          <a:bodyPr anchor="t"/>
          <a:lstStyle>
            <a:lvl1pPr>
              <a:defRPr sz="2800"/>
            </a:lvl1pPr>
          </a:lstStyle>
          <a:p>
            <a:pPr lvl="0"/>
            <a:r>
              <a:rPr lang="en-GB" dirty="0"/>
              <a:t>Sub headline</a:t>
            </a:r>
          </a:p>
        </p:txBody>
      </p:sp>
      <p:sp>
        <p:nvSpPr>
          <p:cNvPr id="20" name="Icon Placeholder left">
            <a:extLst>
              <a:ext uri="{FF2B5EF4-FFF2-40B4-BE49-F238E27FC236}">
                <a16:creationId xmlns:a16="http://schemas.microsoft.com/office/drawing/2014/main" id="{9B51EBCE-31C3-4749-BDF7-BE5837E3FB45}"/>
              </a:ext>
            </a:extLst>
          </p:cNvPr>
          <p:cNvSpPr>
            <a:spLocks noGrp="1"/>
          </p:cNvSpPr>
          <p:nvPr>
            <p:ph type="pic" sz="quarter" idx="16" hasCustomPrompt="1"/>
          </p:nvPr>
        </p:nvSpPr>
        <p:spPr>
          <a:xfrm>
            <a:off x="479377" y="2924944"/>
            <a:ext cx="900000" cy="900000"/>
          </a:xfrm>
        </p:spPr>
        <p:txBody>
          <a:bodyPr tIns="468000" anchor="ctr" anchorCtr="0"/>
          <a:lstStyle>
            <a:lvl1pPr algn="ctr">
              <a:defRPr sz="1400"/>
            </a:lvl1pPr>
          </a:lstStyle>
          <a:p>
            <a:r>
              <a:rPr lang="en-GB" dirty="0"/>
              <a:t>Icon</a:t>
            </a:r>
          </a:p>
        </p:txBody>
      </p:sp>
      <p:sp>
        <p:nvSpPr>
          <p:cNvPr id="11" name="Text Placeholder left">
            <a:extLst>
              <a:ext uri="{FF2B5EF4-FFF2-40B4-BE49-F238E27FC236}">
                <a16:creationId xmlns:a16="http://schemas.microsoft.com/office/drawing/2014/main" id="{12792775-A60F-425D-A2B6-4D49CEA16511}"/>
              </a:ext>
            </a:extLst>
          </p:cNvPr>
          <p:cNvSpPr>
            <a:spLocks noGrp="1"/>
          </p:cNvSpPr>
          <p:nvPr>
            <p:ph type="body" sz="quarter" idx="19" hasCustomPrompt="1"/>
          </p:nvPr>
        </p:nvSpPr>
        <p:spPr>
          <a:xfrm>
            <a:off x="1631950" y="3095626"/>
            <a:ext cx="2366963" cy="796372"/>
          </a:xfrm>
          <a:prstGeom prst="accentCallout1">
            <a:avLst>
              <a:gd name="adj1" fmla="val 4274"/>
              <a:gd name="adj2" fmla="val -14086"/>
              <a:gd name="adj3" fmla="val 18231"/>
              <a:gd name="adj4" fmla="val -14102"/>
            </a:avLst>
          </a:prstGeom>
          <a:ln w="31750" cap="rnd">
            <a:solidFill>
              <a:schemeClr val="accent4"/>
            </a:solidFill>
          </a:ln>
        </p:spPr>
        <p:txBody>
          <a:bodyPr>
            <a:spAutoFit/>
          </a:bodyPr>
          <a:lstStyle>
            <a:lvl1pPr>
              <a:spcAft>
                <a:spcPts val="1200"/>
              </a:spcAft>
              <a:defRPr sz="2400"/>
            </a:lvl1pPr>
            <a:lvl2pPr marL="0" indent="0">
              <a:buFontTx/>
              <a:buNone/>
              <a:defRPr sz="1400"/>
            </a:lvl2pPr>
          </a:lstStyle>
          <a:p>
            <a:pPr lvl="0"/>
            <a:r>
              <a:rPr lang="en-GB" noProof="0" dirty="0"/>
              <a:t>Product</a:t>
            </a:r>
          </a:p>
          <a:p>
            <a:pPr lvl="1"/>
            <a:r>
              <a:rPr lang="en-GB" noProof="0" dirty="0"/>
              <a:t>Type text here</a:t>
            </a:r>
          </a:p>
        </p:txBody>
      </p:sp>
      <p:sp>
        <p:nvSpPr>
          <p:cNvPr id="27" name="Icon Placeholder middle">
            <a:extLst>
              <a:ext uri="{FF2B5EF4-FFF2-40B4-BE49-F238E27FC236}">
                <a16:creationId xmlns:a16="http://schemas.microsoft.com/office/drawing/2014/main" id="{705DA6AC-1117-43E8-84DC-BA27B4ACAEFC}"/>
              </a:ext>
            </a:extLst>
          </p:cNvPr>
          <p:cNvSpPr>
            <a:spLocks noGrp="1"/>
          </p:cNvSpPr>
          <p:nvPr>
            <p:ph type="pic" sz="quarter" idx="17" hasCustomPrompt="1"/>
          </p:nvPr>
        </p:nvSpPr>
        <p:spPr>
          <a:xfrm>
            <a:off x="4082976" y="2924944"/>
            <a:ext cx="900000" cy="900000"/>
          </a:xfrm>
        </p:spPr>
        <p:txBody>
          <a:bodyPr tIns="468000" anchor="ctr" anchorCtr="0"/>
          <a:lstStyle>
            <a:lvl1pPr algn="ctr">
              <a:defRPr sz="1400"/>
            </a:lvl1pPr>
          </a:lstStyle>
          <a:p>
            <a:r>
              <a:rPr lang="en-GB" dirty="0"/>
              <a:t>Icon</a:t>
            </a:r>
          </a:p>
        </p:txBody>
      </p:sp>
      <p:sp>
        <p:nvSpPr>
          <p:cNvPr id="22" name="Text Placeholder middle">
            <a:extLst>
              <a:ext uri="{FF2B5EF4-FFF2-40B4-BE49-F238E27FC236}">
                <a16:creationId xmlns:a16="http://schemas.microsoft.com/office/drawing/2014/main" id="{DB1BDD3A-63BB-4E91-AFF7-A6089F58BD89}"/>
              </a:ext>
            </a:extLst>
          </p:cNvPr>
          <p:cNvSpPr>
            <a:spLocks noGrp="1"/>
          </p:cNvSpPr>
          <p:nvPr>
            <p:ph type="body" sz="quarter" idx="20" hasCustomPrompt="1"/>
          </p:nvPr>
        </p:nvSpPr>
        <p:spPr>
          <a:xfrm>
            <a:off x="5231464" y="3095626"/>
            <a:ext cx="2366963" cy="796372"/>
          </a:xfrm>
          <a:prstGeom prst="accentCallout1">
            <a:avLst>
              <a:gd name="adj1" fmla="val 4274"/>
              <a:gd name="adj2" fmla="val -14086"/>
              <a:gd name="adj3" fmla="val 18231"/>
              <a:gd name="adj4" fmla="val -14102"/>
            </a:avLst>
          </a:prstGeom>
          <a:ln w="31750" cap="rnd">
            <a:solidFill>
              <a:schemeClr val="accent4"/>
            </a:solidFill>
          </a:ln>
        </p:spPr>
        <p:txBody>
          <a:bodyPr>
            <a:spAutoFit/>
          </a:bodyPr>
          <a:lstStyle>
            <a:lvl1pPr>
              <a:spcAft>
                <a:spcPts val="1200"/>
              </a:spcAft>
              <a:defRPr sz="2400"/>
            </a:lvl1pPr>
            <a:lvl2pPr marL="0" indent="0">
              <a:buFontTx/>
              <a:buNone/>
              <a:defRPr sz="1400"/>
            </a:lvl2pPr>
          </a:lstStyle>
          <a:p>
            <a:pPr lvl="0"/>
            <a:r>
              <a:rPr lang="en-GB" noProof="0" dirty="0"/>
              <a:t>Product</a:t>
            </a:r>
          </a:p>
          <a:p>
            <a:pPr lvl="1"/>
            <a:r>
              <a:rPr lang="en-GB" noProof="0" dirty="0"/>
              <a:t>Type text here</a:t>
            </a:r>
          </a:p>
        </p:txBody>
      </p:sp>
      <p:sp>
        <p:nvSpPr>
          <p:cNvPr id="28" name="Icon Placeholder right">
            <a:extLst>
              <a:ext uri="{FF2B5EF4-FFF2-40B4-BE49-F238E27FC236}">
                <a16:creationId xmlns:a16="http://schemas.microsoft.com/office/drawing/2014/main" id="{82A26145-FF1B-4101-8CF1-6F962924A2A9}"/>
              </a:ext>
            </a:extLst>
          </p:cNvPr>
          <p:cNvSpPr>
            <a:spLocks noGrp="1"/>
          </p:cNvSpPr>
          <p:nvPr>
            <p:ph type="pic" sz="quarter" idx="18" hasCustomPrompt="1"/>
          </p:nvPr>
        </p:nvSpPr>
        <p:spPr>
          <a:xfrm>
            <a:off x="7686575" y="2924944"/>
            <a:ext cx="900000" cy="900000"/>
          </a:xfrm>
        </p:spPr>
        <p:txBody>
          <a:bodyPr tIns="468000" anchor="ctr" anchorCtr="0"/>
          <a:lstStyle>
            <a:lvl1pPr algn="ctr">
              <a:defRPr sz="1400"/>
            </a:lvl1pPr>
          </a:lstStyle>
          <a:p>
            <a:r>
              <a:rPr lang="en-GB" dirty="0"/>
              <a:t>Icon</a:t>
            </a:r>
          </a:p>
        </p:txBody>
      </p:sp>
      <p:sp>
        <p:nvSpPr>
          <p:cNvPr id="23" name="Text Placeholder right">
            <a:extLst>
              <a:ext uri="{FF2B5EF4-FFF2-40B4-BE49-F238E27FC236}">
                <a16:creationId xmlns:a16="http://schemas.microsoft.com/office/drawing/2014/main" id="{24B79814-792C-460B-B866-A763BC6E8C29}"/>
              </a:ext>
            </a:extLst>
          </p:cNvPr>
          <p:cNvSpPr>
            <a:spLocks noGrp="1"/>
          </p:cNvSpPr>
          <p:nvPr>
            <p:ph type="body" sz="quarter" idx="21" hasCustomPrompt="1"/>
          </p:nvPr>
        </p:nvSpPr>
        <p:spPr>
          <a:xfrm>
            <a:off x="8830978" y="3095626"/>
            <a:ext cx="2366963" cy="796372"/>
          </a:xfrm>
          <a:prstGeom prst="accentCallout1">
            <a:avLst>
              <a:gd name="adj1" fmla="val 4274"/>
              <a:gd name="adj2" fmla="val -14086"/>
              <a:gd name="adj3" fmla="val 18231"/>
              <a:gd name="adj4" fmla="val -14102"/>
            </a:avLst>
          </a:prstGeom>
          <a:ln w="31750" cap="rnd">
            <a:solidFill>
              <a:schemeClr val="accent4"/>
            </a:solidFill>
          </a:ln>
        </p:spPr>
        <p:txBody>
          <a:bodyPr>
            <a:spAutoFit/>
          </a:bodyPr>
          <a:lstStyle>
            <a:lvl1pPr>
              <a:spcAft>
                <a:spcPts val="1200"/>
              </a:spcAft>
              <a:defRPr sz="2400"/>
            </a:lvl1pPr>
            <a:lvl2pPr marL="0" indent="0">
              <a:buFontTx/>
              <a:buNone/>
              <a:defRPr sz="1400"/>
            </a:lvl2pPr>
          </a:lstStyle>
          <a:p>
            <a:pPr lvl="0"/>
            <a:r>
              <a:rPr lang="en-GB" noProof="0"/>
              <a:t>Product</a:t>
            </a:r>
          </a:p>
          <a:p>
            <a:pPr lvl="1"/>
            <a:r>
              <a:rPr lang="en-GB" noProof="0"/>
              <a:t>Type text here</a:t>
            </a:r>
          </a:p>
        </p:txBody>
      </p:sp>
      <p:sp>
        <p:nvSpPr>
          <p:cNvPr id="7" name="Date Placeholder 6">
            <a:extLst>
              <a:ext uri="{FF2B5EF4-FFF2-40B4-BE49-F238E27FC236}">
                <a16:creationId xmlns:a16="http://schemas.microsoft.com/office/drawing/2014/main" id="{7B9AA110-F9B3-42B2-BA74-C002309E6CB9}"/>
              </a:ext>
            </a:extLst>
          </p:cNvPr>
          <p:cNvSpPr>
            <a:spLocks noGrp="1"/>
          </p:cNvSpPr>
          <p:nvPr>
            <p:ph type="dt" sz="half" idx="10"/>
          </p:nvPr>
        </p:nvSpPr>
        <p:spPr/>
        <p:txBody>
          <a:bodyPr/>
          <a:lstStyle/>
          <a:p>
            <a:fld id="{F3982ADF-13C8-47CB-9326-6965621E72D3}" type="datetime1">
              <a:rPr lang="de-CH" smtClean="0"/>
              <a:t>10.06.2024</a:t>
            </a:fld>
            <a:endParaRPr lang="en-GB" dirty="0"/>
          </a:p>
        </p:txBody>
      </p:sp>
      <p:sp>
        <p:nvSpPr>
          <p:cNvPr id="8" name="Footer Placeholder 7">
            <a:extLst>
              <a:ext uri="{FF2B5EF4-FFF2-40B4-BE49-F238E27FC236}">
                <a16:creationId xmlns:a16="http://schemas.microsoft.com/office/drawing/2014/main" id="{312524DE-33C6-49BE-8F14-551BA2664533}"/>
              </a:ext>
            </a:extLst>
          </p:cNvPr>
          <p:cNvSpPr>
            <a:spLocks noGrp="1"/>
          </p:cNvSpPr>
          <p:nvPr>
            <p:ph type="ftr" sz="quarter" idx="11"/>
          </p:nvPr>
        </p:nvSpPr>
        <p:spPr/>
        <p:txBody>
          <a:bodyPr/>
          <a:lstStyle/>
          <a:p>
            <a:r>
              <a:rPr lang="en-US"/>
              <a:t>Axpo | Energy Markets | June 2024</a:t>
            </a:r>
            <a:endParaRPr lang="en-GB" dirty="0"/>
          </a:p>
        </p:txBody>
      </p:sp>
      <p:sp>
        <p:nvSpPr>
          <p:cNvPr id="9" name="Slide Number Placeholder 8">
            <a:extLst>
              <a:ext uri="{FF2B5EF4-FFF2-40B4-BE49-F238E27FC236}">
                <a16:creationId xmlns:a16="http://schemas.microsoft.com/office/drawing/2014/main" id="{0E750045-0FDF-4E32-B86D-122231E44FBA}"/>
              </a:ext>
            </a:extLst>
          </p:cNvPr>
          <p:cNvSpPr>
            <a:spLocks noGrp="1"/>
          </p:cNvSpPr>
          <p:nvPr>
            <p:ph type="sldNum" sz="quarter" idx="12"/>
          </p:nvPr>
        </p:nvSpPr>
        <p:spPr/>
        <p:txBody>
          <a:bodyPr/>
          <a:lstStyle/>
          <a:p>
            <a:fld id="{16415F0F-572E-43D4-B2D8-1AF42C224A37}" type="slidenum">
              <a:rPr lang="en-GB" smtClean="0"/>
              <a:t>‹#›</a:t>
            </a:fld>
            <a:endParaRPr lang="en-GB" dirty="0"/>
          </a:p>
        </p:txBody>
      </p:sp>
    </p:spTree>
    <p:extLst>
      <p:ext uri="{BB962C8B-B14F-4D97-AF65-F5344CB8AC3E}">
        <p14:creationId xmlns:p14="http://schemas.microsoft.com/office/powerpoint/2010/main" val="359232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title, Sky gradi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2FEB5C-E806-8CDE-E7CC-601E9FA2C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pic>
        <p:nvPicPr>
          <p:cNvPr id="10" name="Logo X wh" descr="A black and white logo&#10;&#10;Description automatically generated with medium confidence">
            <a:extLst>
              <a:ext uri="{FF2B5EF4-FFF2-40B4-BE49-F238E27FC236}">
                <a16:creationId xmlns:a16="http://schemas.microsoft.com/office/drawing/2014/main" id="{9B8643C1-EC42-4E0D-B2FB-80F23BF099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65742" y="5408725"/>
            <a:ext cx="874874" cy="900000"/>
          </a:xfrm>
          <a:prstGeom prst="rect">
            <a:avLst/>
          </a:prstGeom>
        </p:spPr>
      </p:pic>
      <p:sp>
        <p:nvSpPr>
          <p:cNvPr id="2" name="Titel 1"/>
          <p:cNvSpPr>
            <a:spLocks noGrp="1"/>
          </p:cNvSpPr>
          <p:nvPr>
            <p:ph type="ctrTitle" hasCustomPrompt="1"/>
          </p:nvPr>
        </p:nvSpPr>
        <p:spPr>
          <a:xfrm>
            <a:off x="551384" y="532800"/>
            <a:ext cx="5544616" cy="1023992"/>
          </a:xfrm>
        </p:spPr>
        <p:txBody>
          <a:bodyPr anchor="t"/>
          <a:lstStyle>
            <a:lvl1pPr algn="l">
              <a:defRPr sz="6600">
                <a:solidFill>
                  <a:schemeClr val="tx1"/>
                </a:solidFill>
              </a:defRPr>
            </a:lvl1pPr>
          </a:lstStyle>
          <a:p>
            <a:r>
              <a:rPr lang="en-GB" dirty="0"/>
              <a:t>Section title</a:t>
            </a:r>
          </a:p>
        </p:txBody>
      </p:sp>
      <p:sp>
        <p:nvSpPr>
          <p:cNvPr id="11" name="Text Placeholder 9">
            <a:extLst>
              <a:ext uri="{FF2B5EF4-FFF2-40B4-BE49-F238E27FC236}">
                <a16:creationId xmlns:a16="http://schemas.microsoft.com/office/drawing/2014/main" id="{B887A16D-B6EC-488A-B469-A65F36D7A103}"/>
              </a:ext>
            </a:extLst>
          </p:cNvPr>
          <p:cNvSpPr>
            <a:spLocks noGrp="1"/>
          </p:cNvSpPr>
          <p:nvPr>
            <p:ph type="body" sz="quarter" idx="13" hasCustomPrompt="1"/>
          </p:nvPr>
        </p:nvSpPr>
        <p:spPr>
          <a:xfrm>
            <a:off x="553043" y="1588216"/>
            <a:ext cx="5542957" cy="504000"/>
          </a:xfrm>
        </p:spPr>
        <p:txBody>
          <a:bodyPr anchor="t"/>
          <a:lstStyle>
            <a:lvl1pPr>
              <a:defRPr sz="2800"/>
            </a:lvl1pPr>
          </a:lstStyle>
          <a:p>
            <a:pPr lvl="0"/>
            <a:r>
              <a:rPr lang="en-GB" dirty="0"/>
              <a:t>Sub headline</a:t>
            </a:r>
          </a:p>
        </p:txBody>
      </p:sp>
    </p:spTree>
    <p:extLst>
      <p:ext uri="{BB962C8B-B14F-4D97-AF65-F5344CB8AC3E}">
        <p14:creationId xmlns:p14="http://schemas.microsoft.com/office/powerpoint/2010/main" val="236851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C8B6C-8352-4F55-ABC1-F3166C3A1AA7}"/>
              </a:ext>
            </a:extLst>
          </p:cNvPr>
          <p:cNvSpPr>
            <a:spLocks noGrp="1"/>
          </p:cNvSpPr>
          <p:nvPr>
            <p:ph type="title"/>
          </p:nvPr>
        </p:nvSpPr>
        <p:spPr/>
        <p:txBody>
          <a:bodyPr/>
          <a:lstStyle/>
          <a:p>
            <a:r>
              <a:rPr lang="en-GB"/>
              <a:t>Click to edit Master title style</a:t>
            </a:r>
            <a:endParaRPr lang="en-GB" dirty="0"/>
          </a:p>
        </p:txBody>
      </p:sp>
      <p:sp>
        <p:nvSpPr>
          <p:cNvPr id="6" name="Date Placeholder 5">
            <a:extLst>
              <a:ext uri="{FF2B5EF4-FFF2-40B4-BE49-F238E27FC236}">
                <a16:creationId xmlns:a16="http://schemas.microsoft.com/office/drawing/2014/main" id="{6424A640-E4A8-4D8D-BCBF-9487F1AA338E}"/>
              </a:ext>
            </a:extLst>
          </p:cNvPr>
          <p:cNvSpPr>
            <a:spLocks noGrp="1"/>
          </p:cNvSpPr>
          <p:nvPr>
            <p:ph type="dt" sz="half" idx="10"/>
          </p:nvPr>
        </p:nvSpPr>
        <p:spPr/>
        <p:txBody>
          <a:bodyPr/>
          <a:lstStyle/>
          <a:p>
            <a:fld id="{CE5B8E7D-0CDB-4C5E-B3F9-CAB86D5C8357}" type="datetime1">
              <a:rPr lang="de-CH" smtClean="0"/>
              <a:t>10.06.2024</a:t>
            </a:fld>
            <a:endParaRPr lang="en-GB" dirty="0"/>
          </a:p>
        </p:txBody>
      </p:sp>
      <p:sp>
        <p:nvSpPr>
          <p:cNvPr id="7" name="Footer Placeholder 6">
            <a:extLst>
              <a:ext uri="{FF2B5EF4-FFF2-40B4-BE49-F238E27FC236}">
                <a16:creationId xmlns:a16="http://schemas.microsoft.com/office/drawing/2014/main" id="{494EED89-70AA-4B5B-B5C6-0457E59D5804}"/>
              </a:ext>
            </a:extLst>
          </p:cNvPr>
          <p:cNvSpPr>
            <a:spLocks noGrp="1"/>
          </p:cNvSpPr>
          <p:nvPr>
            <p:ph type="ftr" sz="quarter" idx="11"/>
          </p:nvPr>
        </p:nvSpPr>
        <p:spPr/>
        <p:txBody>
          <a:bodyPr/>
          <a:lstStyle/>
          <a:p>
            <a:r>
              <a:rPr lang="en-US"/>
              <a:t>Axpo | Energy Markets | June 2024</a:t>
            </a:r>
            <a:endParaRPr lang="en-GB" dirty="0"/>
          </a:p>
        </p:txBody>
      </p:sp>
      <p:sp>
        <p:nvSpPr>
          <p:cNvPr id="8" name="Slide Number Placeholder 7">
            <a:extLst>
              <a:ext uri="{FF2B5EF4-FFF2-40B4-BE49-F238E27FC236}">
                <a16:creationId xmlns:a16="http://schemas.microsoft.com/office/drawing/2014/main" id="{BC1F1AD0-9390-4FC0-A8D4-6BE071804003}"/>
              </a:ext>
            </a:extLst>
          </p:cNvPr>
          <p:cNvSpPr>
            <a:spLocks noGrp="1"/>
          </p:cNvSpPr>
          <p:nvPr>
            <p:ph type="sldNum" sz="quarter" idx="12"/>
          </p:nvPr>
        </p:nvSpPr>
        <p:spPr/>
        <p:txBody>
          <a:bodyPr/>
          <a:lstStyle/>
          <a:p>
            <a:fld id="{442AD375-037F-43D0-B059-5172DA06796A}" type="slidenum">
              <a:rPr lang="en-GB" smtClean="0"/>
              <a:pPr/>
              <a:t>‹#›</a:t>
            </a:fld>
            <a:endParaRPr lang="en-GB" dirty="0"/>
          </a:p>
        </p:txBody>
      </p:sp>
    </p:spTree>
    <p:extLst>
      <p:ext uri="{BB962C8B-B14F-4D97-AF65-F5344CB8AC3E}">
        <p14:creationId xmlns:p14="http://schemas.microsoft.com/office/powerpoint/2010/main" val="817177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 head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C8B6C-8352-4F55-ABC1-F3166C3A1AA7}"/>
              </a:ext>
            </a:extLst>
          </p:cNvPr>
          <p:cNvSpPr>
            <a:spLocks noGrp="1"/>
          </p:cNvSpPr>
          <p:nvPr>
            <p:ph type="title"/>
          </p:nvPr>
        </p:nvSpPr>
        <p:spPr/>
        <p:txBody>
          <a:bodyPr/>
          <a:lstStyle/>
          <a:p>
            <a:r>
              <a:rPr lang="en-GB"/>
              <a:t>Click to edit Master title style</a:t>
            </a:r>
            <a:endParaRPr lang="en-GB" dirty="0"/>
          </a:p>
        </p:txBody>
      </p:sp>
      <p:sp>
        <p:nvSpPr>
          <p:cNvPr id="6" name="Date Placeholder 5">
            <a:extLst>
              <a:ext uri="{FF2B5EF4-FFF2-40B4-BE49-F238E27FC236}">
                <a16:creationId xmlns:a16="http://schemas.microsoft.com/office/drawing/2014/main" id="{6424A640-E4A8-4D8D-BCBF-9487F1AA338E}"/>
              </a:ext>
            </a:extLst>
          </p:cNvPr>
          <p:cNvSpPr>
            <a:spLocks noGrp="1"/>
          </p:cNvSpPr>
          <p:nvPr>
            <p:ph type="dt" sz="half" idx="10"/>
          </p:nvPr>
        </p:nvSpPr>
        <p:spPr/>
        <p:txBody>
          <a:bodyPr/>
          <a:lstStyle/>
          <a:p>
            <a:fld id="{EC5E508F-DBE4-421E-9F9B-2486D271213C}" type="datetime1">
              <a:rPr lang="de-CH" smtClean="0"/>
              <a:t>10.06.2024</a:t>
            </a:fld>
            <a:endParaRPr lang="en-GB" dirty="0"/>
          </a:p>
        </p:txBody>
      </p:sp>
      <p:sp>
        <p:nvSpPr>
          <p:cNvPr id="7" name="Footer Placeholder 6">
            <a:extLst>
              <a:ext uri="{FF2B5EF4-FFF2-40B4-BE49-F238E27FC236}">
                <a16:creationId xmlns:a16="http://schemas.microsoft.com/office/drawing/2014/main" id="{494EED89-70AA-4B5B-B5C6-0457E59D5804}"/>
              </a:ext>
            </a:extLst>
          </p:cNvPr>
          <p:cNvSpPr>
            <a:spLocks noGrp="1"/>
          </p:cNvSpPr>
          <p:nvPr>
            <p:ph type="ftr" sz="quarter" idx="11"/>
          </p:nvPr>
        </p:nvSpPr>
        <p:spPr/>
        <p:txBody>
          <a:bodyPr/>
          <a:lstStyle/>
          <a:p>
            <a:r>
              <a:rPr lang="en-US"/>
              <a:t>Axpo | Energy Markets | June 2024</a:t>
            </a:r>
            <a:endParaRPr lang="en-GB" dirty="0"/>
          </a:p>
        </p:txBody>
      </p:sp>
      <p:sp>
        <p:nvSpPr>
          <p:cNvPr id="8" name="Slide Number Placeholder 7">
            <a:extLst>
              <a:ext uri="{FF2B5EF4-FFF2-40B4-BE49-F238E27FC236}">
                <a16:creationId xmlns:a16="http://schemas.microsoft.com/office/drawing/2014/main" id="{BC1F1AD0-9390-4FC0-A8D4-6BE071804003}"/>
              </a:ext>
            </a:extLst>
          </p:cNvPr>
          <p:cNvSpPr>
            <a:spLocks noGrp="1"/>
          </p:cNvSpPr>
          <p:nvPr>
            <p:ph type="sldNum" sz="quarter" idx="12"/>
          </p:nvPr>
        </p:nvSpPr>
        <p:spPr/>
        <p:txBody>
          <a:bodyPr/>
          <a:lstStyle/>
          <a:p>
            <a:fld id="{442AD375-037F-43D0-B059-5172DA06796A}" type="slidenum">
              <a:rPr lang="en-GB" smtClean="0"/>
              <a:pPr/>
              <a:t>‹#›</a:t>
            </a:fld>
            <a:endParaRPr lang="en-GB" dirty="0"/>
          </a:p>
        </p:txBody>
      </p:sp>
      <p:sp>
        <p:nvSpPr>
          <p:cNvPr id="9" name="Text Placeholder 9">
            <a:extLst>
              <a:ext uri="{FF2B5EF4-FFF2-40B4-BE49-F238E27FC236}">
                <a16:creationId xmlns:a16="http://schemas.microsoft.com/office/drawing/2014/main" id="{470AA4A9-6E0D-43E2-B122-D6632B3CC367}"/>
              </a:ext>
            </a:extLst>
          </p:cNvPr>
          <p:cNvSpPr>
            <a:spLocks noGrp="1"/>
          </p:cNvSpPr>
          <p:nvPr>
            <p:ph type="body" sz="quarter" idx="13" hasCustomPrompt="1"/>
          </p:nvPr>
        </p:nvSpPr>
        <p:spPr>
          <a:xfrm>
            <a:off x="553043" y="1645286"/>
            <a:ext cx="11090276" cy="504000"/>
          </a:xfrm>
        </p:spPr>
        <p:txBody>
          <a:bodyPr anchor="t"/>
          <a:lstStyle>
            <a:lvl1pPr>
              <a:defRPr sz="2800"/>
            </a:lvl1pPr>
          </a:lstStyle>
          <a:p>
            <a:pPr lvl="0"/>
            <a:r>
              <a:rPr lang="en-GB" dirty="0"/>
              <a:t>Sub headline</a:t>
            </a:r>
          </a:p>
        </p:txBody>
      </p:sp>
    </p:spTree>
    <p:extLst>
      <p:ext uri="{BB962C8B-B14F-4D97-AF65-F5344CB8AC3E}">
        <p14:creationId xmlns:p14="http://schemas.microsoft.com/office/powerpoint/2010/main" val="757630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Picture full-pag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3D5E6ACB-E7EB-47EB-9A77-83EDE8E250FA}"/>
              </a:ext>
            </a:extLst>
          </p:cNvPr>
          <p:cNvSpPr>
            <a:spLocks noGrp="1"/>
          </p:cNvSpPr>
          <p:nvPr>
            <p:ph type="pic" sz="quarter" idx="11"/>
          </p:nvPr>
        </p:nvSpPr>
        <p:spPr>
          <a:xfrm>
            <a:off x="0" y="0"/>
            <a:ext cx="12192000" cy="6858000"/>
          </a:xfrm>
          <a:noFill/>
        </p:spPr>
        <p:txBody>
          <a:bodyPr vert="horz"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Tree>
    <p:extLst>
      <p:ext uri="{BB962C8B-B14F-4D97-AF65-F5344CB8AC3E}">
        <p14:creationId xmlns:p14="http://schemas.microsoft.com/office/powerpoint/2010/main" val="963444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Video">
    <p:bg>
      <p:bgRef idx="1001">
        <a:schemeClr val="bg1"/>
      </p:bgRef>
    </p:bg>
    <p:spTree>
      <p:nvGrpSpPr>
        <p:cNvPr id="1" name=""/>
        <p:cNvGrpSpPr/>
        <p:nvPr/>
      </p:nvGrpSpPr>
      <p:grpSpPr>
        <a:xfrm>
          <a:off x="0" y="0"/>
          <a:ext cx="0" cy="0"/>
          <a:chOff x="0" y="0"/>
          <a:chExt cx="0" cy="0"/>
        </a:xfrm>
      </p:grpSpPr>
      <p:sp>
        <p:nvSpPr>
          <p:cNvPr id="4" name="Medienplatzhalter 3"/>
          <p:cNvSpPr>
            <a:spLocks noGrp="1"/>
          </p:cNvSpPr>
          <p:nvPr>
            <p:ph type="media" sz="quarter" idx="10"/>
          </p:nvPr>
        </p:nvSpPr>
        <p:spPr>
          <a:xfrm>
            <a:off x="1" y="0"/>
            <a:ext cx="12192000" cy="6858000"/>
          </a:xfrm>
          <a:noFill/>
        </p:spPr>
        <p:txBody>
          <a:bodyPr vert="horz" lIns="108000" tIns="720000" rIns="108000" bIns="108000" rtlCol="0" anchor="ctr" anchorCtr="0">
            <a:noAutofit/>
          </a:bodyPr>
          <a:lstStyle>
            <a:lvl1pPr algn="ctr">
              <a:defRPr lang="de-CH" sz="1600">
                <a:solidFill>
                  <a:schemeClr val="tx1"/>
                </a:solidFill>
              </a:defRPr>
            </a:lvl1pPr>
          </a:lstStyle>
          <a:p>
            <a:pPr lvl="0" algn="ctr"/>
            <a:r>
              <a:rPr lang="en-GB"/>
              <a:t>Click icon to add media</a:t>
            </a:r>
            <a:endParaRPr lang="en-GB" dirty="0"/>
          </a:p>
        </p:txBody>
      </p:sp>
    </p:spTree>
    <p:extLst>
      <p:ext uri="{BB962C8B-B14F-4D97-AF65-F5344CB8AC3E}">
        <p14:creationId xmlns:p14="http://schemas.microsoft.com/office/powerpoint/2010/main" val="327982580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F82B1-C6BE-4210-9049-F25B9352D826}"/>
              </a:ext>
            </a:extLst>
          </p:cNvPr>
          <p:cNvSpPr>
            <a:spLocks noGrp="1"/>
          </p:cNvSpPr>
          <p:nvPr>
            <p:ph type="title" hasCustomPrompt="1"/>
          </p:nvPr>
        </p:nvSpPr>
        <p:spPr>
          <a:xfrm>
            <a:off x="551384" y="531341"/>
            <a:ext cx="11089232" cy="1080000"/>
          </a:xfrm>
        </p:spPr>
        <p:txBody>
          <a:bodyPr>
            <a:noAutofit/>
          </a:bodyPr>
          <a:lstStyle>
            <a:lvl1pPr>
              <a:defRPr/>
            </a:lvl1pPr>
          </a:lstStyle>
          <a:p>
            <a:r>
              <a:rPr lang="en-GB" dirty="0"/>
              <a:t>Type Thank You Text here</a:t>
            </a:r>
          </a:p>
        </p:txBody>
      </p:sp>
      <p:pic>
        <p:nvPicPr>
          <p:cNvPr id="5" name="Axpo Logo SVG">
            <a:extLst>
              <a:ext uri="{FF2B5EF4-FFF2-40B4-BE49-F238E27FC236}">
                <a16:creationId xmlns:a16="http://schemas.microsoft.com/office/drawing/2014/main" id="{F035D3A4-FD82-48E2-BF8A-3FBD373FE2E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0616" y="5353462"/>
            <a:ext cx="2880000" cy="1100418"/>
          </a:xfrm>
          <a:prstGeom prst="rect">
            <a:avLst/>
          </a:prstGeom>
        </p:spPr>
      </p:pic>
    </p:spTree>
    <p:extLst>
      <p:ext uri="{BB962C8B-B14F-4D97-AF65-F5344CB8AC3E}">
        <p14:creationId xmlns:p14="http://schemas.microsoft.com/office/powerpoint/2010/main" val="2558497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Axpo Logo, center">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6D1AE23-5178-446B-A914-4EB00F0846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04125" y="2160000"/>
            <a:ext cx="6783750" cy="2592000"/>
          </a:xfrm>
          <a:prstGeom prst="rect">
            <a:avLst/>
          </a:prstGeom>
        </p:spPr>
      </p:pic>
    </p:spTree>
    <p:extLst>
      <p:ext uri="{BB962C8B-B14F-4D97-AF65-F5344CB8AC3E}">
        <p14:creationId xmlns:p14="http://schemas.microsoft.com/office/powerpoint/2010/main" val="225047327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Axpo Logo animated">
    <p:spTree>
      <p:nvGrpSpPr>
        <p:cNvPr id="1" name=""/>
        <p:cNvGrpSpPr/>
        <p:nvPr/>
      </p:nvGrpSpPr>
      <p:grpSpPr>
        <a:xfrm>
          <a:off x="0" y="0"/>
          <a:ext cx="0" cy="0"/>
          <a:chOff x="0" y="0"/>
          <a:chExt cx="0" cy="0"/>
        </a:xfrm>
      </p:grpSpPr>
      <p:pic>
        <p:nvPicPr>
          <p:cNvPr id="3" name="AXPO_AnLogo_Short_DarkText_LightBG">
            <a:hlinkClick r:id="" action="ppaction://media"/>
            <a:extLst>
              <a:ext uri="{FF2B5EF4-FFF2-40B4-BE49-F238E27FC236}">
                <a16:creationId xmlns:a16="http://schemas.microsoft.com/office/drawing/2014/main" id="{AAA0EB16-22C8-4337-BE76-573918CB5134}"/>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51342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icture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968208" y="2969231"/>
            <a:ext cx="3672408" cy="998085"/>
          </a:xfrm>
        </p:spPr>
        <p:txBody>
          <a:bodyPr anchor="t"/>
          <a:lstStyle>
            <a:lvl1pPr>
              <a:defRPr/>
            </a:lvl1pPr>
          </a:lstStyle>
          <a:p>
            <a:r>
              <a:rPr lang="de-CH"/>
              <a:t>Add title</a:t>
            </a:r>
          </a:p>
        </p:txBody>
      </p:sp>
      <p:sp>
        <p:nvSpPr>
          <p:cNvPr id="4" name="Datumsplatzhalter 3"/>
          <p:cNvSpPr>
            <a:spLocks noGrp="1"/>
          </p:cNvSpPr>
          <p:nvPr>
            <p:ph type="dt" sz="half" idx="10"/>
          </p:nvPr>
        </p:nvSpPr>
        <p:spPr/>
        <p:txBody>
          <a:bodyPr/>
          <a:lstStyle/>
          <a:p>
            <a:fld id="{CD56E2D3-928F-467C-86BB-4F2377F7A0A8}" type="datetime1">
              <a:rPr lang="de-CH" smtClean="0"/>
              <a:t>10.06.2024</a:t>
            </a:fld>
            <a:endParaRPr lang="de-CH"/>
          </a:p>
        </p:txBody>
      </p:sp>
      <p:sp>
        <p:nvSpPr>
          <p:cNvPr id="5" name="Fußzeilenplatzhalter 4"/>
          <p:cNvSpPr>
            <a:spLocks noGrp="1"/>
          </p:cNvSpPr>
          <p:nvPr>
            <p:ph type="ftr" sz="quarter" idx="11"/>
          </p:nvPr>
        </p:nvSpPr>
        <p:spPr/>
        <p:txBody>
          <a:bodyPr/>
          <a:lstStyle/>
          <a:p>
            <a:r>
              <a:rPr lang="en-US"/>
              <a:t>Axpo | Energy Markets | June 2024</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a:t>
            </a:fld>
            <a:endParaRPr lang="de-CH"/>
          </a:p>
        </p:txBody>
      </p:sp>
      <p:sp>
        <p:nvSpPr>
          <p:cNvPr id="9" name="Textplatzhalter 8">
            <a:extLst>
              <a:ext uri="{FF2B5EF4-FFF2-40B4-BE49-F238E27FC236}">
                <a16:creationId xmlns:a16="http://schemas.microsoft.com/office/drawing/2014/main" id="{257933F6-73A8-4A6C-BEA5-3B5AC522D20A}"/>
              </a:ext>
            </a:extLst>
          </p:cNvPr>
          <p:cNvSpPr>
            <a:spLocks noGrp="1"/>
          </p:cNvSpPr>
          <p:nvPr>
            <p:ph type="body" sz="quarter" idx="13" hasCustomPrompt="1"/>
          </p:nvPr>
        </p:nvSpPr>
        <p:spPr>
          <a:xfrm>
            <a:off x="7968208" y="2669459"/>
            <a:ext cx="3672408" cy="251580"/>
          </a:xfrm>
        </p:spPr>
        <p:txBody>
          <a:bodyPr/>
          <a:lstStyle>
            <a:lvl1pPr>
              <a:lnSpc>
                <a:spcPct val="100000"/>
              </a:lnSpc>
              <a:defRPr sz="1800">
                <a:solidFill>
                  <a:schemeClr val="tx1"/>
                </a:solidFill>
              </a:defRPr>
            </a:lvl1pPr>
            <a:lvl2pPr marL="0" indent="0">
              <a:buNone/>
              <a:defRPr/>
            </a:lvl2pPr>
          </a:lstStyle>
          <a:p>
            <a:pPr lvl="0"/>
            <a:r>
              <a:rPr lang="de-DE"/>
              <a:t>Add subtitle</a:t>
            </a:r>
          </a:p>
        </p:txBody>
      </p:sp>
      <p:sp>
        <p:nvSpPr>
          <p:cNvPr id="12" name="Bildplatzhalter 14">
            <a:extLst>
              <a:ext uri="{FF2B5EF4-FFF2-40B4-BE49-F238E27FC236}">
                <a16:creationId xmlns:a16="http://schemas.microsoft.com/office/drawing/2014/main" id="{3D5E6ACB-E7EB-47EB-9A77-83EDE8E250FA}"/>
              </a:ext>
            </a:extLst>
          </p:cNvPr>
          <p:cNvSpPr>
            <a:spLocks noGrp="1"/>
          </p:cNvSpPr>
          <p:nvPr>
            <p:ph type="pic" sz="quarter" idx="15"/>
          </p:nvPr>
        </p:nvSpPr>
        <p:spPr>
          <a:xfrm>
            <a:off x="551384" y="548680"/>
            <a:ext cx="6912768" cy="5751392"/>
          </a:xfrm>
          <a:noFill/>
        </p:spPr>
        <p:txBody>
          <a:bodyPr vert="horz" lIns="108000" tIns="576000" rIns="108000" bIns="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
        <p:nvSpPr>
          <p:cNvPr id="8" name="Textplatzhalter 7"/>
          <p:cNvSpPr>
            <a:spLocks noGrp="1"/>
          </p:cNvSpPr>
          <p:nvPr>
            <p:ph type="body" sz="quarter" idx="16"/>
          </p:nvPr>
        </p:nvSpPr>
        <p:spPr>
          <a:xfrm>
            <a:off x="7968209" y="4076700"/>
            <a:ext cx="3672408" cy="22240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90384925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 y="1168"/>
            <a:ext cx="12190617" cy="6855663"/>
          </a:xfrm>
          <a:prstGeom prst="rect">
            <a:avLst/>
          </a:prstGeom>
        </p:spPr>
      </p:pic>
      <p:sp>
        <p:nvSpPr>
          <p:cNvPr id="6" name="Bildplatzhalter 14">
            <a:extLst>
              <a:ext uri="{FF2B5EF4-FFF2-40B4-BE49-F238E27FC236}">
                <a16:creationId xmlns:a16="http://schemas.microsoft.com/office/drawing/2014/main" id="{3D5E6ACB-E7EB-47EB-9A77-83EDE8E250FA}"/>
              </a:ext>
            </a:extLst>
          </p:cNvPr>
          <p:cNvSpPr>
            <a:spLocks noGrp="1"/>
          </p:cNvSpPr>
          <p:nvPr>
            <p:ph type="pic" sz="quarter" idx="11"/>
          </p:nvPr>
        </p:nvSpPr>
        <p:spPr>
          <a:xfrm>
            <a:off x="0" y="0"/>
            <a:ext cx="12192000" cy="6858000"/>
          </a:xfrm>
          <a:noFill/>
        </p:spPr>
        <p:txBody>
          <a:bodyPr lIns="108000" tIns="108000" rIns="108000" bIns="864000" anchor="ctr" anchorCtr="0"/>
          <a:lstStyle>
            <a:lvl1pPr algn="ctr">
              <a:defRPr sz="1600">
                <a:solidFill>
                  <a:schemeClr val="tx2"/>
                </a:solidFill>
              </a:defRPr>
            </a:lvl1pPr>
          </a:lstStyle>
          <a:p>
            <a:r>
              <a:rPr lang="de-DE"/>
              <a:t>Bild durch Klicken auf Symbol hinzufügen</a:t>
            </a:r>
            <a:endParaRPr lang="de-CH"/>
          </a:p>
        </p:txBody>
      </p:sp>
      <p:sp>
        <p:nvSpPr>
          <p:cNvPr id="2" name="Titel 1"/>
          <p:cNvSpPr>
            <a:spLocks noGrp="1"/>
          </p:cNvSpPr>
          <p:nvPr>
            <p:ph type="ctrTitle"/>
          </p:nvPr>
        </p:nvSpPr>
        <p:spPr>
          <a:xfrm>
            <a:off x="551384" y="4509120"/>
            <a:ext cx="11089232" cy="1403588"/>
          </a:xfrm>
        </p:spPr>
        <p:txBody>
          <a:bodyPr anchor="b"/>
          <a:lstStyle>
            <a:lvl1pPr algn="l">
              <a:defRPr sz="9200">
                <a:solidFill>
                  <a:schemeClr val="accent1"/>
                </a:solidFill>
              </a:defRPr>
            </a:lvl1pPr>
          </a:lstStyle>
          <a:p>
            <a:r>
              <a:rPr lang="de-DE"/>
              <a:t>Titelmasterformat durch Klicken bearbeiten</a:t>
            </a:r>
            <a:endParaRPr lang="de-CH"/>
          </a:p>
        </p:txBody>
      </p:sp>
      <p:sp>
        <p:nvSpPr>
          <p:cNvPr id="3" name="Untertitel 2"/>
          <p:cNvSpPr>
            <a:spLocks noGrp="1"/>
          </p:cNvSpPr>
          <p:nvPr>
            <p:ph type="subTitle" idx="1" hasCustomPrompt="1"/>
          </p:nvPr>
        </p:nvSpPr>
        <p:spPr>
          <a:xfrm>
            <a:off x="551384" y="6017740"/>
            <a:ext cx="11089232" cy="651619"/>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Datum, Vorname Name</a:t>
            </a:r>
            <a:endParaRPr lang="de-CH"/>
          </a:p>
        </p:txBody>
      </p:sp>
      <p:sp>
        <p:nvSpPr>
          <p:cNvPr id="13" name="Textplatzhalter 12">
            <a:extLst>
              <a:ext uri="{FF2B5EF4-FFF2-40B4-BE49-F238E27FC236}">
                <a16:creationId xmlns:a16="http://schemas.microsoft.com/office/drawing/2014/main" id="{7520096D-2A03-4C03-AF70-1347ED477406}"/>
              </a:ext>
            </a:extLst>
          </p:cNvPr>
          <p:cNvSpPr>
            <a:spLocks noGrp="1"/>
          </p:cNvSpPr>
          <p:nvPr>
            <p:ph type="body" sz="quarter" idx="10" hasCustomPrompt="1"/>
          </p:nvPr>
        </p:nvSpPr>
        <p:spPr>
          <a:xfrm>
            <a:off x="10725439" y="553981"/>
            <a:ext cx="912526" cy="490290"/>
          </a:xfrm>
          <a:blipFill>
            <a:blip r:embed="rId3"/>
            <a:stretch>
              <a:fillRect/>
            </a:stretch>
          </a:blipFill>
        </p:spPr>
        <p:txBody>
          <a:bodyPr/>
          <a:lstStyle/>
          <a:p>
            <a:pPr lvl="0"/>
            <a:r>
              <a:rPr lang="de-DE"/>
              <a:t> </a:t>
            </a:r>
          </a:p>
        </p:txBody>
      </p:sp>
    </p:spTree>
    <p:extLst>
      <p:ext uri="{BB962C8B-B14F-4D97-AF65-F5344CB8AC3E}">
        <p14:creationId xmlns:p14="http://schemas.microsoft.com/office/powerpoint/2010/main" val="259199626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elfolie (Logo weiss)">
    <p:spTree>
      <p:nvGrpSpPr>
        <p:cNvPr id="1" name=""/>
        <p:cNvGrpSpPr/>
        <p:nvPr/>
      </p:nvGrpSpPr>
      <p:grpSpPr>
        <a:xfrm>
          <a:off x="0" y="0"/>
          <a:ext cx="0" cy="0"/>
          <a:chOff x="0" y="0"/>
          <a:chExt cx="0" cy="0"/>
        </a:xfrm>
      </p:grpSpPr>
      <p:sp>
        <p:nvSpPr>
          <p:cNvPr id="6" name="Bildplatzhalter 14">
            <a:extLst>
              <a:ext uri="{FF2B5EF4-FFF2-40B4-BE49-F238E27FC236}">
                <a16:creationId xmlns:a16="http://schemas.microsoft.com/office/drawing/2014/main" id="{3D5E6ACB-E7EB-47EB-9A77-83EDE8E250FA}"/>
              </a:ext>
            </a:extLst>
          </p:cNvPr>
          <p:cNvSpPr>
            <a:spLocks noGrp="1"/>
          </p:cNvSpPr>
          <p:nvPr>
            <p:ph type="pic" sz="quarter" idx="11"/>
          </p:nvPr>
        </p:nvSpPr>
        <p:spPr>
          <a:xfrm>
            <a:off x="0" y="0"/>
            <a:ext cx="12192000" cy="6858000"/>
          </a:xfrm>
          <a:pattFill prst="lgCheck">
            <a:fgClr>
              <a:schemeClr val="tx2">
                <a:lumMod val="20000"/>
                <a:lumOff val="80000"/>
              </a:schemeClr>
            </a:fgClr>
            <a:bgClr>
              <a:schemeClr val="bg1">
                <a:lumMod val="75000"/>
              </a:schemeClr>
            </a:bgClr>
          </a:pattFill>
        </p:spPr>
        <p:txBody>
          <a:bodyPr vert="horz" lIns="108000" tIns="108000" rIns="108000" bIns="86400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
        <p:nvSpPr>
          <p:cNvPr id="2" name="Titel 1"/>
          <p:cNvSpPr>
            <a:spLocks noGrp="1"/>
          </p:cNvSpPr>
          <p:nvPr>
            <p:ph type="ctrTitle"/>
          </p:nvPr>
        </p:nvSpPr>
        <p:spPr>
          <a:xfrm>
            <a:off x="551384" y="4509120"/>
            <a:ext cx="11089232" cy="1403588"/>
          </a:xfrm>
        </p:spPr>
        <p:txBody>
          <a:bodyPr anchor="b"/>
          <a:lstStyle>
            <a:lvl1pPr algn="l">
              <a:defRPr sz="9200">
                <a:solidFill>
                  <a:schemeClr val="bg1"/>
                </a:solidFill>
              </a:defRPr>
            </a:lvl1pPr>
          </a:lstStyle>
          <a:p>
            <a:r>
              <a:rPr lang="de-DE"/>
              <a:t>Titelmasterformat durch Klicken bearbeiten</a:t>
            </a:r>
            <a:endParaRPr lang="de-CH"/>
          </a:p>
        </p:txBody>
      </p:sp>
      <p:sp>
        <p:nvSpPr>
          <p:cNvPr id="3" name="Untertitel 2"/>
          <p:cNvSpPr>
            <a:spLocks noGrp="1"/>
          </p:cNvSpPr>
          <p:nvPr>
            <p:ph type="subTitle" idx="1" hasCustomPrompt="1"/>
          </p:nvPr>
        </p:nvSpPr>
        <p:spPr>
          <a:xfrm>
            <a:off x="551384" y="6017740"/>
            <a:ext cx="11089232" cy="651619"/>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Datum, Vorname Name</a:t>
            </a:r>
            <a:endParaRPr lang="de-CH"/>
          </a:p>
        </p:txBody>
      </p:sp>
      <p:sp>
        <p:nvSpPr>
          <p:cNvPr id="13" name="Textplatzhalter 12">
            <a:extLst>
              <a:ext uri="{FF2B5EF4-FFF2-40B4-BE49-F238E27FC236}">
                <a16:creationId xmlns:a16="http://schemas.microsoft.com/office/drawing/2014/main" id="{7520096D-2A03-4C03-AF70-1347ED477406}"/>
              </a:ext>
            </a:extLst>
          </p:cNvPr>
          <p:cNvSpPr>
            <a:spLocks noGrp="1"/>
          </p:cNvSpPr>
          <p:nvPr>
            <p:ph type="body" sz="quarter" idx="10" hasCustomPrompt="1"/>
          </p:nvPr>
        </p:nvSpPr>
        <p:spPr>
          <a:xfrm>
            <a:off x="10725439" y="553981"/>
            <a:ext cx="912526" cy="490290"/>
          </a:xfrm>
          <a:blipFill>
            <a:blip r:embed="rId2"/>
            <a:stretch>
              <a:fillRect/>
            </a:stretch>
          </a:blipFill>
        </p:spPr>
        <p:txBody>
          <a:bodyPr/>
          <a:lstStyle/>
          <a:p>
            <a:pPr lvl="0"/>
            <a:r>
              <a:rPr lang="de-DE"/>
              <a:t> </a:t>
            </a:r>
          </a:p>
        </p:txBody>
      </p:sp>
    </p:spTree>
    <p:extLst>
      <p:ext uri="{BB962C8B-B14F-4D97-AF65-F5344CB8AC3E}">
        <p14:creationId xmlns:p14="http://schemas.microsoft.com/office/powerpoint/2010/main" val="2625984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title, Water gradi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FE67DD-109D-4555-9D74-0128918BD7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278" y="0"/>
            <a:ext cx="12192000" cy="6858000"/>
          </a:xfrm>
          <a:prstGeom prst="rect">
            <a:avLst/>
          </a:prstGeom>
        </p:spPr>
      </p:pic>
      <p:pic>
        <p:nvPicPr>
          <p:cNvPr id="10" name="Logo X wh" descr="A black and white logo&#10;&#10;Description automatically generated with medium confidence">
            <a:extLst>
              <a:ext uri="{FF2B5EF4-FFF2-40B4-BE49-F238E27FC236}">
                <a16:creationId xmlns:a16="http://schemas.microsoft.com/office/drawing/2014/main" id="{9B8643C1-EC42-4E0D-B2FB-80F23BF099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65742" y="5408725"/>
            <a:ext cx="874874" cy="900000"/>
          </a:xfrm>
          <a:prstGeom prst="rect">
            <a:avLst/>
          </a:prstGeom>
        </p:spPr>
      </p:pic>
      <p:sp>
        <p:nvSpPr>
          <p:cNvPr id="2" name="Titel 1"/>
          <p:cNvSpPr>
            <a:spLocks noGrp="1"/>
          </p:cNvSpPr>
          <p:nvPr>
            <p:ph type="ctrTitle" hasCustomPrompt="1"/>
          </p:nvPr>
        </p:nvSpPr>
        <p:spPr>
          <a:xfrm>
            <a:off x="551384" y="532800"/>
            <a:ext cx="5544616" cy="1023992"/>
          </a:xfrm>
        </p:spPr>
        <p:txBody>
          <a:bodyPr anchor="t"/>
          <a:lstStyle>
            <a:lvl1pPr algn="l">
              <a:defRPr sz="6600">
                <a:solidFill>
                  <a:schemeClr val="tx1"/>
                </a:solidFill>
              </a:defRPr>
            </a:lvl1pPr>
          </a:lstStyle>
          <a:p>
            <a:r>
              <a:rPr lang="en-GB" dirty="0"/>
              <a:t>Section title</a:t>
            </a:r>
          </a:p>
        </p:txBody>
      </p:sp>
      <p:sp>
        <p:nvSpPr>
          <p:cNvPr id="11" name="Text Placeholder 9">
            <a:extLst>
              <a:ext uri="{FF2B5EF4-FFF2-40B4-BE49-F238E27FC236}">
                <a16:creationId xmlns:a16="http://schemas.microsoft.com/office/drawing/2014/main" id="{B887A16D-B6EC-488A-B469-A65F36D7A103}"/>
              </a:ext>
            </a:extLst>
          </p:cNvPr>
          <p:cNvSpPr>
            <a:spLocks noGrp="1"/>
          </p:cNvSpPr>
          <p:nvPr>
            <p:ph type="body" sz="quarter" idx="13" hasCustomPrompt="1"/>
          </p:nvPr>
        </p:nvSpPr>
        <p:spPr>
          <a:xfrm>
            <a:off x="553043" y="1588216"/>
            <a:ext cx="5542957" cy="504000"/>
          </a:xfrm>
        </p:spPr>
        <p:txBody>
          <a:bodyPr anchor="t"/>
          <a:lstStyle>
            <a:lvl1pPr>
              <a:defRPr sz="2800"/>
            </a:lvl1pPr>
          </a:lstStyle>
          <a:p>
            <a:pPr lvl="0"/>
            <a:r>
              <a:rPr lang="en-GB" dirty="0"/>
              <a:t>Sub headline</a:t>
            </a:r>
          </a:p>
        </p:txBody>
      </p:sp>
    </p:spTree>
    <p:extLst>
      <p:ext uri="{BB962C8B-B14F-4D97-AF65-F5344CB8AC3E}">
        <p14:creationId xmlns:p14="http://schemas.microsoft.com/office/powerpoint/2010/main" val="1632987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apiteltitel">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78"/>
            <a:ext cx="12193387" cy="6857221"/>
          </a:xfrm>
          <a:prstGeom prst="rect">
            <a:avLst/>
          </a:prstGeom>
        </p:spPr>
      </p:pic>
      <p:sp>
        <p:nvSpPr>
          <p:cNvPr id="8" name="Bildplatzhalter 14">
            <a:extLst>
              <a:ext uri="{FF2B5EF4-FFF2-40B4-BE49-F238E27FC236}">
                <a16:creationId xmlns:a16="http://schemas.microsoft.com/office/drawing/2014/main" id="{3D5E6ACB-E7EB-47EB-9A77-83EDE8E250FA}"/>
              </a:ext>
            </a:extLst>
          </p:cNvPr>
          <p:cNvSpPr>
            <a:spLocks noGrp="1"/>
          </p:cNvSpPr>
          <p:nvPr>
            <p:ph type="pic" sz="quarter" idx="11"/>
          </p:nvPr>
        </p:nvSpPr>
        <p:spPr>
          <a:xfrm>
            <a:off x="-1" y="-1"/>
            <a:ext cx="12192000" cy="6858000"/>
          </a:xfrm>
          <a:noFill/>
        </p:spPr>
        <p:txBody>
          <a:bodyPr lIns="108000" tIns="108000" rIns="108000" bIns="864000" anchor="ctr" anchorCtr="0"/>
          <a:lstStyle>
            <a:lvl1pPr algn="ctr">
              <a:defRPr sz="1600">
                <a:solidFill>
                  <a:schemeClr val="tx2"/>
                </a:solidFill>
              </a:defRPr>
            </a:lvl1pPr>
          </a:lstStyle>
          <a:p>
            <a:r>
              <a:rPr lang="de-DE"/>
              <a:t>Bild durch Klicken auf Symbol hinzufügen</a:t>
            </a:r>
            <a:endParaRPr lang="de-CH"/>
          </a:p>
        </p:txBody>
      </p:sp>
      <p:sp>
        <p:nvSpPr>
          <p:cNvPr id="2" name="Titel 1"/>
          <p:cNvSpPr>
            <a:spLocks noGrp="1"/>
          </p:cNvSpPr>
          <p:nvPr>
            <p:ph type="ctrTitle" hasCustomPrompt="1"/>
          </p:nvPr>
        </p:nvSpPr>
        <p:spPr>
          <a:xfrm>
            <a:off x="551384" y="4623618"/>
            <a:ext cx="9073008" cy="1570705"/>
          </a:xfrm>
        </p:spPr>
        <p:txBody>
          <a:bodyPr anchor="b"/>
          <a:lstStyle>
            <a:lvl1pPr algn="l">
              <a:defRPr sz="5000">
                <a:solidFill>
                  <a:schemeClr val="accent1"/>
                </a:solidFill>
              </a:defRPr>
            </a:lvl1pPr>
          </a:lstStyle>
          <a:p>
            <a:r>
              <a:rPr lang="de-CH"/>
              <a:t>Kapiteltitel durch Klicken hinzufügen</a:t>
            </a:r>
          </a:p>
        </p:txBody>
      </p:sp>
    </p:spTree>
    <p:extLst>
      <p:ext uri="{BB962C8B-B14F-4D97-AF65-F5344CB8AC3E}">
        <p14:creationId xmlns:p14="http://schemas.microsoft.com/office/powerpoint/2010/main" val="410530528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apiteltitel kombiniert">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3D5E6ACB-E7EB-47EB-9A77-83EDE8E250FA}"/>
              </a:ext>
            </a:extLst>
          </p:cNvPr>
          <p:cNvSpPr>
            <a:spLocks noGrp="1"/>
          </p:cNvSpPr>
          <p:nvPr>
            <p:ph type="pic" sz="quarter" idx="11"/>
          </p:nvPr>
        </p:nvSpPr>
        <p:spPr>
          <a:xfrm>
            <a:off x="0" y="0"/>
            <a:ext cx="12192000" cy="4866968"/>
          </a:xfrm>
          <a:pattFill prst="lgCheck">
            <a:fgClr>
              <a:schemeClr val="tx2">
                <a:lumMod val="20000"/>
                <a:lumOff val="80000"/>
              </a:schemeClr>
            </a:fgClr>
            <a:bgClr>
              <a:schemeClr val="bg1"/>
            </a:bgClr>
          </a:pattFill>
        </p:spPr>
        <p:txBody>
          <a:bodyPr vert="horz" lIns="108000" tIns="108000" rIns="108000" bIns="86400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
        <p:nvSpPr>
          <p:cNvPr id="2" name="Titel 1"/>
          <p:cNvSpPr>
            <a:spLocks noGrp="1"/>
          </p:cNvSpPr>
          <p:nvPr>
            <p:ph type="ctrTitle"/>
          </p:nvPr>
        </p:nvSpPr>
        <p:spPr>
          <a:xfrm>
            <a:off x="551384" y="5051323"/>
            <a:ext cx="5112568" cy="1257402"/>
          </a:xfrm>
        </p:spPr>
        <p:txBody>
          <a:bodyPr anchor="t"/>
          <a:lstStyle>
            <a:lvl1pPr algn="l">
              <a:defRPr sz="3600">
                <a:solidFill>
                  <a:schemeClr val="accent1"/>
                </a:solidFill>
              </a:defRPr>
            </a:lvl1pPr>
          </a:lstStyle>
          <a:p>
            <a:r>
              <a:rPr lang="de-DE"/>
              <a:t>Titelmasterformat durch Klicken bearbeiten</a:t>
            </a:r>
            <a:endParaRPr lang="de-CH"/>
          </a:p>
        </p:txBody>
      </p:sp>
      <p:sp>
        <p:nvSpPr>
          <p:cNvPr id="6" name="Textplatzhalter 5">
            <a:extLst>
              <a:ext uri="{FF2B5EF4-FFF2-40B4-BE49-F238E27FC236}">
                <a16:creationId xmlns:a16="http://schemas.microsoft.com/office/drawing/2014/main" id="{EA96E684-B286-48A4-859F-E50780CA3617}"/>
              </a:ext>
            </a:extLst>
          </p:cNvPr>
          <p:cNvSpPr>
            <a:spLocks noGrp="1"/>
          </p:cNvSpPr>
          <p:nvPr>
            <p:ph type="body" sz="quarter" idx="15"/>
          </p:nvPr>
        </p:nvSpPr>
        <p:spPr>
          <a:xfrm>
            <a:off x="6096000" y="5013325"/>
            <a:ext cx="4321175" cy="1295400"/>
          </a:xfrm>
        </p:spPr>
        <p:txBody>
          <a:bodyPr/>
          <a:lstStyle>
            <a:lvl1pPr>
              <a:defRPr b="1">
                <a:latin typeface="+mj-lt"/>
              </a:defRPr>
            </a:lvl1pPr>
          </a:lstStyle>
          <a:p>
            <a:pPr lvl="0"/>
            <a:r>
              <a:rPr lang="de-DE"/>
              <a:t>Formatvorlagen des Textmasters bearbeiten</a:t>
            </a:r>
          </a:p>
        </p:txBody>
      </p:sp>
    </p:spTree>
    <p:extLst>
      <p:ext uri="{BB962C8B-B14F-4D97-AF65-F5344CB8AC3E}">
        <p14:creationId xmlns:p14="http://schemas.microsoft.com/office/powerpoint/2010/main" val="45559452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6" name="Bildplatzhalter 14">
            <a:extLst>
              <a:ext uri="{FF2B5EF4-FFF2-40B4-BE49-F238E27FC236}">
                <a16:creationId xmlns:a16="http://schemas.microsoft.com/office/drawing/2014/main" id="{3D5E6ACB-E7EB-47EB-9A77-83EDE8E250FA}"/>
              </a:ext>
            </a:extLst>
          </p:cNvPr>
          <p:cNvSpPr>
            <a:spLocks noGrp="1"/>
          </p:cNvSpPr>
          <p:nvPr>
            <p:ph type="pic" sz="quarter" idx="11"/>
          </p:nvPr>
        </p:nvSpPr>
        <p:spPr>
          <a:xfrm>
            <a:off x="0" y="0"/>
            <a:ext cx="12192000" cy="6858000"/>
          </a:xfrm>
          <a:noFill/>
        </p:spPr>
        <p:txBody>
          <a:bodyPr lIns="108000" tIns="108000" rIns="108000" bIns="864000" anchor="ctr" anchorCtr="0"/>
          <a:lstStyle>
            <a:lvl1pPr algn="ctr">
              <a:defRPr sz="1600">
                <a:solidFill>
                  <a:schemeClr val="tx2"/>
                </a:solidFill>
              </a:defRPr>
            </a:lvl1pPr>
          </a:lstStyle>
          <a:p>
            <a:r>
              <a:rPr lang="de-DE"/>
              <a:t>Bild durch Klicken auf Symbol hinzufügen</a:t>
            </a:r>
            <a:endParaRPr lang="de-CH"/>
          </a:p>
        </p:txBody>
      </p:sp>
      <p:sp>
        <p:nvSpPr>
          <p:cNvPr id="2" name="Titel 1"/>
          <p:cNvSpPr>
            <a:spLocks noGrp="1"/>
          </p:cNvSpPr>
          <p:nvPr>
            <p:ph type="ctrTitle"/>
          </p:nvPr>
        </p:nvSpPr>
        <p:spPr>
          <a:xfrm>
            <a:off x="551384" y="516195"/>
            <a:ext cx="9073008" cy="2696781"/>
          </a:xfrm>
        </p:spPr>
        <p:txBody>
          <a:bodyPr anchor="t"/>
          <a:lstStyle>
            <a:lvl1pPr algn="l">
              <a:defRPr sz="5000">
                <a:solidFill>
                  <a:schemeClr val="accent1"/>
                </a:solidFill>
              </a:defRPr>
            </a:lvl1pPr>
          </a:lstStyle>
          <a:p>
            <a:r>
              <a:rPr lang="de-DE"/>
              <a:t>Titelmasterformat durch Klicken bearbeiten</a:t>
            </a:r>
            <a:endParaRPr lang="de-CH"/>
          </a:p>
        </p:txBody>
      </p:sp>
      <p:sp>
        <p:nvSpPr>
          <p:cNvPr id="4" name="Datumsplatzhalter 3">
            <a:extLst>
              <a:ext uri="{FF2B5EF4-FFF2-40B4-BE49-F238E27FC236}">
                <a16:creationId xmlns:a16="http://schemas.microsoft.com/office/drawing/2014/main" id="{B8BDDD3A-293D-49E7-85D8-75BDA1B68727}"/>
              </a:ext>
            </a:extLst>
          </p:cNvPr>
          <p:cNvSpPr>
            <a:spLocks noGrp="1"/>
          </p:cNvSpPr>
          <p:nvPr>
            <p:ph type="dt" sz="half" idx="12"/>
          </p:nvPr>
        </p:nvSpPr>
        <p:spPr/>
        <p:txBody>
          <a:bodyPr/>
          <a:lstStyle>
            <a:lvl1pPr>
              <a:defRPr>
                <a:solidFill>
                  <a:schemeClr val="tx1"/>
                </a:solidFill>
              </a:defRPr>
            </a:lvl1pPr>
          </a:lstStyle>
          <a:p>
            <a:fld id="{83050ABF-7A7C-494B-850C-F882EF53C8CD}" type="datetime1">
              <a:rPr lang="de-CH" smtClean="0"/>
              <a:t>10.06.2024</a:t>
            </a:fld>
            <a:endParaRPr lang="de-CH"/>
          </a:p>
        </p:txBody>
      </p:sp>
      <p:sp>
        <p:nvSpPr>
          <p:cNvPr id="5" name="Fußzeilenplatzhalter 4">
            <a:extLst>
              <a:ext uri="{FF2B5EF4-FFF2-40B4-BE49-F238E27FC236}">
                <a16:creationId xmlns:a16="http://schemas.microsoft.com/office/drawing/2014/main" id="{336DB6CA-F317-4A1C-930E-649D1227B88B}"/>
              </a:ext>
            </a:extLst>
          </p:cNvPr>
          <p:cNvSpPr>
            <a:spLocks noGrp="1"/>
          </p:cNvSpPr>
          <p:nvPr>
            <p:ph type="ftr" sz="quarter" idx="13"/>
          </p:nvPr>
        </p:nvSpPr>
        <p:spPr/>
        <p:txBody>
          <a:bodyPr/>
          <a:lstStyle>
            <a:lvl1pPr>
              <a:defRPr>
                <a:solidFill>
                  <a:schemeClr val="tx1"/>
                </a:solidFill>
              </a:defRPr>
            </a:lvl1pPr>
          </a:lstStyle>
          <a:p>
            <a:r>
              <a:rPr lang="en-US"/>
              <a:t>Axpo | Energy Markets | June 2024</a:t>
            </a:r>
            <a:endParaRPr lang="de-CH"/>
          </a:p>
        </p:txBody>
      </p:sp>
      <p:sp>
        <p:nvSpPr>
          <p:cNvPr id="7" name="Foliennummernplatzhalter 6">
            <a:extLst>
              <a:ext uri="{FF2B5EF4-FFF2-40B4-BE49-F238E27FC236}">
                <a16:creationId xmlns:a16="http://schemas.microsoft.com/office/drawing/2014/main" id="{2603E3AE-2C38-4135-B0A8-8900E263FFEA}"/>
              </a:ext>
            </a:extLst>
          </p:cNvPr>
          <p:cNvSpPr>
            <a:spLocks noGrp="1"/>
          </p:cNvSpPr>
          <p:nvPr>
            <p:ph type="sldNum" sz="quarter" idx="14"/>
          </p:nvPr>
        </p:nvSpPr>
        <p:spPr/>
        <p:txBody>
          <a:bodyPr/>
          <a:lstStyle>
            <a:lvl1pPr>
              <a:defRPr>
                <a:solidFill>
                  <a:schemeClr val="tx1"/>
                </a:solidFill>
              </a:defRPr>
            </a:lvl1pPr>
          </a:lstStyle>
          <a:p>
            <a:fld id="{442AD375-037F-43D0-B059-5172DA06796A}" type="slidenum">
              <a:rPr lang="de-CH" smtClean="0"/>
              <a:t>‹#›</a:t>
            </a:fld>
            <a:endParaRPr lang="de-CH"/>
          </a:p>
        </p:txBody>
      </p:sp>
    </p:spTree>
    <p:extLst>
      <p:ext uri="{BB962C8B-B14F-4D97-AF65-F5344CB8AC3E}">
        <p14:creationId xmlns:p14="http://schemas.microsoft.com/office/powerpoint/2010/main" val="255161760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numCol="2"/>
          <a:lstStyle>
            <a:lvl1pPr marL="358775" indent="-358775">
              <a:spcBef>
                <a:spcPts val="1800"/>
              </a:spcBef>
              <a:buFont typeface="+mj-lt"/>
              <a:buAutoNum type="arabicPeriod"/>
              <a:defRPr b="1"/>
            </a:lvl1pPr>
            <a:lvl2pPr marL="358775" indent="0">
              <a:buNone/>
              <a:defRPr/>
            </a:lvl2pPr>
            <a:lvl3pPr marL="542925" indent="-184150">
              <a:defRPr/>
            </a:lvl3pPr>
            <a:lvl4pPr marL="715963" indent="-173038">
              <a:defRPr/>
            </a:lvl4pPr>
            <a:lvl5pPr marL="901700" indent="-185738">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ABAFA01-DC4F-4061-B885-C63356A81DFA}" type="datetime1">
              <a:rPr lang="de-CH" smtClean="0"/>
              <a:t>10.06.2024</a:t>
            </a:fld>
            <a:endParaRPr lang="de-CH"/>
          </a:p>
        </p:txBody>
      </p:sp>
      <p:sp>
        <p:nvSpPr>
          <p:cNvPr id="5" name="Fußzeilenplatzhalter 4"/>
          <p:cNvSpPr>
            <a:spLocks noGrp="1"/>
          </p:cNvSpPr>
          <p:nvPr>
            <p:ph type="ftr" sz="quarter" idx="11"/>
          </p:nvPr>
        </p:nvSpPr>
        <p:spPr/>
        <p:txBody>
          <a:bodyPr/>
          <a:lstStyle/>
          <a:p>
            <a:r>
              <a:rPr lang="en-US"/>
              <a:t>Axpo | Energy Markets | June 2024</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a:t>
            </a:fld>
            <a:endParaRPr lang="de-CH"/>
          </a:p>
        </p:txBody>
      </p:sp>
    </p:spTree>
    <p:extLst>
      <p:ext uri="{BB962C8B-B14F-4D97-AF65-F5344CB8AC3E}">
        <p14:creationId xmlns:p14="http://schemas.microsoft.com/office/powerpoint/2010/main" val="379058615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AA818ED9-1E80-4B3F-BCBE-290D636B6DDD}" type="datetime1">
              <a:rPr lang="de-CH" smtClean="0"/>
              <a:t>10.06.2024</a:t>
            </a:fld>
            <a:endParaRPr lang="de-CH"/>
          </a:p>
        </p:txBody>
      </p:sp>
      <p:sp>
        <p:nvSpPr>
          <p:cNvPr id="5" name="Fußzeilenplatzhalter 4"/>
          <p:cNvSpPr>
            <a:spLocks noGrp="1"/>
          </p:cNvSpPr>
          <p:nvPr>
            <p:ph type="ftr" sz="quarter" idx="11"/>
          </p:nvPr>
        </p:nvSpPr>
        <p:spPr/>
        <p:txBody>
          <a:bodyPr/>
          <a:lstStyle/>
          <a:p>
            <a:r>
              <a:rPr lang="en-US"/>
              <a:t>Axpo | Energy Markets | June 2024</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t>‹#›</a:t>
            </a:fld>
            <a:endParaRPr lang="de-CH"/>
          </a:p>
        </p:txBody>
      </p:sp>
    </p:spTree>
    <p:extLst>
      <p:ext uri="{BB962C8B-B14F-4D97-AF65-F5344CB8AC3E}">
        <p14:creationId xmlns:p14="http://schemas.microsoft.com/office/powerpoint/2010/main" val="239252868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551384" y="1927861"/>
            <a:ext cx="5400600" cy="424910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DF7144D3-038A-44AB-BE89-EBB633FC44AA}" type="datetime1">
              <a:rPr lang="de-CH" smtClean="0"/>
              <a:t>10.06.2024</a:t>
            </a:fld>
            <a:endParaRPr lang="de-CH"/>
          </a:p>
        </p:txBody>
      </p:sp>
      <p:sp>
        <p:nvSpPr>
          <p:cNvPr id="5" name="Fußzeilenplatzhalter 4"/>
          <p:cNvSpPr>
            <a:spLocks noGrp="1"/>
          </p:cNvSpPr>
          <p:nvPr>
            <p:ph type="ftr" sz="quarter" idx="11"/>
          </p:nvPr>
        </p:nvSpPr>
        <p:spPr/>
        <p:txBody>
          <a:bodyPr/>
          <a:lstStyle/>
          <a:p>
            <a:r>
              <a:rPr lang="en-US"/>
              <a:t>Axpo | Energy Markets | June 2024</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a:t>
            </a:fld>
            <a:endParaRPr lang="de-CH"/>
          </a:p>
        </p:txBody>
      </p:sp>
      <p:sp>
        <p:nvSpPr>
          <p:cNvPr id="7" name="Inhaltsplatzhalter 2">
            <a:extLst>
              <a:ext uri="{FF2B5EF4-FFF2-40B4-BE49-F238E27FC236}">
                <a16:creationId xmlns:a16="http://schemas.microsoft.com/office/drawing/2014/main" id="{B869318A-D0EE-49FF-87D5-988DE99535EF}"/>
              </a:ext>
            </a:extLst>
          </p:cNvPr>
          <p:cNvSpPr>
            <a:spLocks noGrp="1"/>
          </p:cNvSpPr>
          <p:nvPr>
            <p:ph idx="13"/>
          </p:nvPr>
        </p:nvSpPr>
        <p:spPr>
          <a:xfrm>
            <a:off x="6240018" y="1927861"/>
            <a:ext cx="5400600" cy="424910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852898791"/>
      </p:ext>
    </p:extLst>
  </p:cSld>
  <p:clrMapOvr>
    <a:masterClrMapping/>
  </p:clrMapOvr>
  <p:transition/>
  <p:extLst>
    <p:ext uri="{DCECCB84-F9BA-43D5-87BE-67443E8EF086}">
      <p15:sldGuideLst xmlns:p15="http://schemas.microsoft.com/office/powerpoint/2012/main">
        <p15:guide id="1"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968208" y="2969231"/>
            <a:ext cx="3672408" cy="998085"/>
          </a:xfrm>
        </p:spPr>
        <p:txBody>
          <a:bodyPr anchor="t"/>
          <a:lstStyle>
            <a:lvl1pPr>
              <a:defRPr/>
            </a:lvl1pPr>
          </a:lstStyle>
          <a:p>
            <a:r>
              <a:rPr lang="de-CH"/>
              <a:t>Titel hinzufügen</a:t>
            </a:r>
          </a:p>
        </p:txBody>
      </p:sp>
      <p:sp>
        <p:nvSpPr>
          <p:cNvPr id="4" name="Datumsplatzhalter 3"/>
          <p:cNvSpPr>
            <a:spLocks noGrp="1"/>
          </p:cNvSpPr>
          <p:nvPr>
            <p:ph type="dt" sz="half" idx="10"/>
          </p:nvPr>
        </p:nvSpPr>
        <p:spPr/>
        <p:txBody>
          <a:bodyPr/>
          <a:lstStyle/>
          <a:p>
            <a:fld id="{2F8C8500-D403-4239-AEB1-FC9D411F6C22}" type="datetime1">
              <a:rPr lang="de-CH" smtClean="0"/>
              <a:t>10.06.2024</a:t>
            </a:fld>
            <a:endParaRPr lang="de-CH"/>
          </a:p>
        </p:txBody>
      </p:sp>
      <p:sp>
        <p:nvSpPr>
          <p:cNvPr id="5" name="Fußzeilenplatzhalter 4"/>
          <p:cNvSpPr>
            <a:spLocks noGrp="1"/>
          </p:cNvSpPr>
          <p:nvPr>
            <p:ph type="ftr" sz="quarter" idx="11"/>
          </p:nvPr>
        </p:nvSpPr>
        <p:spPr/>
        <p:txBody>
          <a:bodyPr/>
          <a:lstStyle/>
          <a:p>
            <a:r>
              <a:rPr lang="en-US"/>
              <a:t>Axpo | Energy Markets | June 2024</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a:t>
            </a:fld>
            <a:endParaRPr lang="de-CH"/>
          </a:p>
        </p:txBody>
      </p:sp>
      <p:sp>
        <p:nvSpPr>
          <p:cNvPr id="9" name="Textplatzhalter 8">
            <a:extLst>
              <a:ext uri="{FF2B5EF4-FFF2-40B4-BE49-F238E27FC236}">
                <a16:creationId xmlns:a16="http://schemas.microsoft.com/office/drawing/2014/main" id="{257933F6-73A8-4A6C-BEA5-3B5AC522D20A}"/>
              </a:ext>
            </a:extLst>
          </p:cNvPr>
          <p:cNvSpPr>
            <a:spLocks noGrp="1"/>
          </p:cNvSpPr>
          <p:nvPr>
            <p:ph type="body" sz="quarter" idx="13" hasCustomPrompt="1"/>
          </p:nvPr>
        </p:nvSpPr>
        <p:spPr>
          <a:xfrm>
            <a:off x="7968208" y="2669459"/>
            <a:ext cx="3672408" cy="251580"/>
          </a:xfrm>
        </p:spPr>
        <p:txBody>
          <a:bodyPr/>
          <a:lstStyle>
            <a:lvl1pPr>
              <a:lnSpc>
                <a:spcPct val="100000"/>
              </a:lnSpc>
              <a:defRPr sz="1800">
                <a:solidFill>
                  <a:schemeClr val="tx1"/>
                </a:solidFill>
              </a:defRPr>
            </a:lvl1pPr>
            <a:lvl2pPr marL="0" indent="0">
              <a:buNone/>
              <a:defRPr/>
            </a:lvl2pPr>
          </a:lstStyle>
          <a:p>
            <a:pPr lvl="0"/>
            <a:r>
              <a:rPr lang="de-DE"/>
              <a:t>Untertitel durch Klicken hinzufügen</a:t>
            </a:r>
          </a:p>
        </p:txBody>
      </p:sp>
      <p:sp>
        <p:nvSpPr>
          <p:cNvPr id="12" name="Bildplatzhalter 14">
            <a:extLst>
              <a:ext uri="{FF2B5EF4-FFF2-40B4-BE49-F238E27FC236}">
                <a16:creationId xmlns:a16="http://schemas.microsoft.com/office/drawing/2014/main" id="{3D5E6ACB-E7EB-47EB-9A77-83EDE8E250FA}"/>
              </a:ext>
            </a:extLst>
          </p:cNvPr>
          <p:cNvSpPr>
            <a:spLocks noGrp="1"/>
          </p:cNvSpPr>
          <p:nvPr>
            <p:ph type="pic" sz="quarter" idx="15"/>
          </p:nvPr>
        </p:nvSpPr>
        <p:spPr>
          <a:xfrm>
            <a:off x="551384" y="548680"/>
            <a:ext cx="6912768" cy="5751392"/>
          </a:xfrm>
          <a:pattFill prst="lgCheck">
            <a:fgClr>
              <a:schemeClr val="tx2">
                <a:lumMod val="20000"/>
                <a:lumOff val="80000"/>
              </a:schemeClr>
            </a:fgClr>
            <a:bgClr>
              <a:schemeClr val="bg1"/>
            </a:bgClr>
          </a:pattFill>
        </p:spPr>
        <p:txBody>
          <a:bodyPr lIns="108000" tIns="108000" rIns="108000" bIns="864000" anchor="ctr" anchorCtr="0"/>
          <a:lstStyle>
            <a:lvl1pPr algn="ctr">
              <a:defRPr sz="1600">
                <a:solidFill>
                  <a:schemeClr val="tx2"/>
                </a:solidFill>
              </a:defRPr>
            </a:lvl1pPr>
          </a:lstStyle>
          <a:p>
            <a:r>
              <a:rPr lang="de-DE"/>
              <a:t>Bild durch Klicken auf Symbol hinzufügen</a:t>
            </a:r>
            <a:endParaRPr lang="de-CH"/>
          </a:p>
        </p:txBody>
      </p:sp>
      <p:sp>
        <p:nvSpPr>
          <p:cNvPr id="8" name="Textplatzhalter 7"/>
          <p:cNvSpPr>
            <a:spLocks noGrp="1"/>
          </p:cNvSpPr>
          <p:nvPr>
            <p:ph type="body" sz="quarter" idx="16"/>
          </p:nvPr>
        </p:nvSpPr>
        <p:spPr>
          <a:xfrm>
            <a:off x="7968209" y="4076700"/>
            <a:ext cx="3672408" cy="22240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99208922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Zwei Bilder">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4" name="Datumsplatzhalter 3"/>
          <p:cNvSpPr>
            <a:spLocks noGrp="1"/>
          </p:cNvSpPr>
          <p:nvPr>
            <p:ph type="dt" sz="half" idx="10"/>
          </p:nvPr>
        </p:nvSpPr>
        <p:spPr/>
        <p:txBody>
          <a:bodyPr/>
          <a:lstStyle/>
          <a:p>
            <a:fld id="{33DA9707-8AFF-46A1-94A3-F6133177CBDD}" type="datetime1">
              <a:rPr lang="de-CH" smtClean="0"/>
              <a:t>10.06.2024</a:t>
            </a:fld>
            <a:endParaRPr lang="de-CH"/>
          </a:p>
        </p:txBody>
      </p:sp>
      <p:sp>
        <p:nvSpPr>
          <p:cNvPr id="5" name="Fußzeilenplatzhalter 4"/>
          <p:cNvSpPr>
            <a:spLocks noGrp="1"/>
          </p:cNvSpPr>
          <p:nvPr>
            <p:ph type="ftr" sz="quarter" idx="11"/>
          </p:nvPr>
        </p:nvSpPr>
        <p:spPr/>
        <p:txBody>
          <a:bodyPr/>
          <a:lstStyle/>
          <a:p>
            <a:r>
              <a:rPr lang="en-US"/>
              <a:t>Axpo | Energy Markets | June 2024</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a:t>
            </a:fld>
            <a:endParaRPr lang="de-CH"/>
          </a:p>
        </p:txBody>
      </p:sp>
      <p:sp>
        <p:nvSpPr>
          <p:cNvPr id="9" name="Bildplatzhalter 14">
            <a:extLst>
              <a:ext uri="{FF2B5EF4-FFF2-40B4-BE49-F238E27FC236}">
                <a16:creationId xmlns:a16="http://schemas.microsoft.com/office/drawing/2014/main" id="{43AA434A-ACAE-4781-9FC6-5D8186C1F434}"/>
              </a:ext>
            </a:extLst>
          </p:cNvPr>
          <p:cNvSpPr>
            <a:spLocks noGrp="1"/>
          </p:cNvSpPr>
          <p:nvPr>
            <p:ph type="pic" sz="quarter" idx="14"/>
          </p:nvPr>
        </p:nvSpPr>
        <p:spPr>
          <a:xfrm>
            <a:off x="551384" y="1989137"/>
            <a:ext cx="5346000" cy="2574926"/>
          </a:xfrm>
          <a:pattFill prst="lgCheck">
            <a:fgClr>
              <a:schemeClr val="tx2">
                <a:lumMod val="20000"/>
                <a:lumOff val="80000"/>
              </a:schemeClr>
            </a:fgClr>
            <a:bgClr>
              <a:schemeClr val="bg1"/>
            </a:bgClr>
          </a:pattFill>
        </p:spPr>
        <p:txBody>
          <a:bodyPr vert="horz" lIns="108000" tIns="108000" rIns="108000" bIns="86400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
        <p:nvSpPr>
          <p:cNvPr id="13" name="Bildplatzhalter 14">
            <a:extLst>
              <a:ext uri="{FF2B5EF4-FFF2-40B4-BE49-F238E27FC236}">
                <a16:creationId xmlns:a16="http://schemas.microsoft.com/office/drawing/2014/main" id="{EE3198FF-DD65-45D0-A384-2FBCC334EDAB}"/>
              </a:ext>
            </a:extLst>
          </p:cNvPr>
          <p:cNvSpPr>
            <a:spLocks noGrp="1"/>
          </p:cNvSpPr>
          <p:nvPr>
            <p:ph type="pic" sz="quarter" idx="18"/>
          </p:nvPr>
        </p:nvSpPr>
        <p:spPr>
          <a:xfrm>
            <a:off x="6096000" y="1989137"/>
            <a:ext cx="5346000" cy="2574926"/>
          </a:xfrm>
          <a:pattFill prst="lgCheck">
            <a:fgClr>
              <a:schemeClr val="tx2">
                <a:lumMod val="20000"/>
                <a:lumOff val="80000"/>
              </a:schemeClr>
            </a:fgClr>
            <a:bgClr>
              <a:schemeClr val="bg1"/>
            </a:bgClr>
          </a:pattFill>
        </p:spPr>
        <p:txBody>
          <a:bodyPr vert="horz" lIns="108000" tIns="108000" rIns="108000" bIns="86400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
        <p:nvSpPr>
          <p:cNvPr id="8" name="Textplatzhalter 7"/>
          <p:cNvSpPr>
            <a:spLocks noGrp="1"/>
          </p:cNvSpPr>
          <p:nvPr>
            <p:ph type="body" sz="quarter" idx="19"/>
          </p:nvPr>
        </p:nvSpPr>
        <p:spPr>
          <a:xfrm>
            <a:off x="551384" y="5146675"/>
            <a:ext cx="5346000" cy="1162050"/>
          </a:xfrm>
        </p:spPr>
        <p:txBody>
          <a:bodyPr/>
          <a:lstStyle>
            <a:lvl1pPr>
              <a:defRPr sz="1000"/>
            </a:lvl1pPr>
            <a:lvl2pPr>
              <a:defRPr sz="1000"/>
            </a:lvl2pPr>
            <a:lvl3pPr>
              <a:defRPr sz="1000"/>
            </a:lvl3pPr>
            <a:lvl4pPr>
              <a:defRPr sz="1000"/>
            </a:lvl4pPr>
            <a:lvl5pPr>
              <a:defRPr sz="1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4" name="Textplatzhalter 7"/>
          <p:cNvSpPr>
            <a:spLocks noGrp="1"/>
          </p:cNvSpPr>
          <p:nvPr>
            <p:ph type="body" sz="quarter" idx="20"/>
          </p:nvPr>
        </p:nvSpPr>
        <p:spPr>
          <a:xfrm>
            <a:off x="6112198" y="5146675"/>
            <a:ext cx="5329802" cy="1162050"/>
          </a:xfrm>
        </p:spPr>
        <p:txBody>
          <a:bodyPr/>
          <a:lstStyle>
            <a:lvl1pPr>
              <a:defRPr sz="1000"/>
            </a:lvl1pPr>
            <a:lvl2pPr>
              <a:defRPr sz="1000"/>
            </a:lvl2pPr>
            <a:lvl3pPr>
              <a:defRPr sz="1000"/>
            </a:lvl3pPr>
            <a:lvl4pPr>
              <a:defRPr sz="1000"/>
            </a:lvl4pPr>
            <a:lvl5pPr>
              <a:defRPr sz="1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6" name="Textplatzhalter 15"/>
          <p:cNvSpPr>
            <a:spLocks noGrp="1"/>
          </p:cNvSpPr>
          <p:nvPr>
            <p:ph type="body" sz="quarter" idx="21" hasCustomPrompt="1"/>
          </p:nvPr>
        </p:nvSpPr>
        <p:spPr>
          <a:xfrm>
            <a:off x="551384" y="4711700"/>
            <a:ext cx="5346179" cy="373063"/>
          </a:xfrm>
        </p:spPr>
        <p:txBody>
          <a:bodyPr/>
          <a:lstStyle>
            <a:lvl1pPr>
              <a:defRPr sz="1800" b="1"/>
            </a:lvl1pPr>
            <a:lvl2pPr>
              <a:defRPr sz="1800" b="1"/>
            </a:lvl2pPr>
            <a:lvl3pPr>
              <a:defRPr sz="1800" b="1"/>
            </a:lvl3pPr>
            <a:lvl4pPr>
              <a:defRPr sz="1800" b="1"/>
            </a:lvl4pPr>
            <a:lvl5pPr>
              <a:defRPr sz="1800" b="1"/>
            </a:lvl5pPr>
          </a:lstStyle>
          <a:p>
            <a:pPr lvl="0"/>
            <a:r>
              <a:rPr lang="de-DE"/>
              <a:t>Untertitel durch Klicken hinzufügen</a:t>
            </a:r>
            <a:endParaRPr lang="de-CH"/>
          </a:p>
        </p:txBody>
      </p:sp>
      <p:sp>
        <p:nvSpPr>
          <p:cNvPr id="18" name="Textplatzhalter 15"/>
          <p:cNvSpPr>
            <a:spLocks noGrp="1"/>
          </p:cNvSpPr>
          <p:nvPr>
            <p:ph type="body" sz="quarter" idx="22" hasCustomPrompt="1"/>
          </p:nvPr>
        </p:nvSpPr>
        <p:spPr>
          <a:xfrm>
            <a:off x="6095821" y="4708609"/>
            <a:ext cx="5346179" cy="373063"/>
          </a:xfrm>
        </p:spPr>
        <p:txBody>
          <a:bodyPr/>
          <a:lstStyle>
            <a:lvl1pPr>
              <a:defRPr sz="1800" b="1"/>
            </a:lvl1pPr>
            <a:lvl2pPr>
              <a:defRPr sz="1800" b="1"/>
            </a:lvl2pPr>
            <a:lvl3pPr>
              <a:defRPr sz="1800" b="1"/>
            </a:lvl3pPr>
            <a:lvl4pPr>
              <a:defRPr sz="1800" b="1"/>
            </a:lvl4pPr>
            <a:lvl5pPr>
              <a:defRPr sz="1800" b="1"/>
            </a:lvl5pPr>
          </a:lstStyle>
          <a:p>
            <a:pPr lvl="0"/>
            <a:r>
              <a:rPr lang="de-DE"/>
              <a:t>Untertitel durch Klicken hinzufügen</a:t>
            </a:r>
            <a:endParaRPr lang="de-CH"/>
          </a:p>
        </p:txBody>
      </p:sp>
    </p:spTree>
    <p:extLst>
      <p:ext uri="{BB962C8B-B14F-4D97-AF65-F5344CB8AC3E}">
        <p14:creationId xmlns:p14="http://schemas.microsoft.com/office/powerpoint/2010/main" val="1322927375"/>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pos="3840">
          <p15:clr>
            <a:srgbClr val="FBAE40"/>
          </p15:clr>
        </p15:guide>
        <p15:guide id="2" orient="horz" pos="1253">
          <p15:clr>
            <a:srgbClr val="FBAE40"/>
          </p15:clr>
        </p15:guide>
        <p15:guide id="3" orient="horz" pos="287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Zwei Bilder diagonal">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AC08778-B4EB-4083-A0EB-26F095D0BB09}" type="datetime1">
              <a:rPr lang="de-CH" smtClean="0"/>
              <a:t>10.06.2024</a:t>
            </a:fld>
            <a:endParaRPr lang="de-CH"/>
          </a:p>
        </p:txBody>
      </p:sp>
      <p:sp>
        <p:nvSpPr>
          <p:cNvPr id="5" name="Fußzeilenplatzhalter 4"/>
          <p:cNvSpPr>
            <a:spLocks noGrp="1"/>
          </p:cNvSpPr>
          <p:nvPr>
            <p:ph type="ftr" sz="quarter" idx="11"/>
          </p:nvPr>
        </p:nvSpPr>
        <p:spPr/>
        <p:txBody>
          <a:bodyPr/>
          <a:lstStyle/>
          <a:p>
            <a:r>
              <a:rPr lang="en-US"/>
              <a:t>Axpo | Energy Markets | June 2024</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a:t>
            </a:fld>
            <a:endParaRPr lang="de-CH"/>
          </a:p>
        </p:txBody>
      </p:sp>
      <p:sp>
        <p:nvSpPr>
          <p:cNvPr id="10" name="Bildplatzhalter 14">
            <a:extLst>
              <a:ext uri="{FF2B5EF4-FFF2-40B4-BE49-F238E27FC236}">
                <a16:creationId xmlns:a16="http://schemas.microsoft.com/office/drawing/2014/main" id="{76F4894E-F0BC-4883-853E-8AE457D93C5A}"/>
              </a:ext>
            </a:extLst>
          </p:cNvPr>
          <p:cNvSpPr>
            <a:spLocks noGrp="1"/>
          </p:cNvSpPr>
          <p:nvPr>
            <p:ph type="pic" sz="quarter" idx="14"/>
          </p:nvPr>
        </p:nvSpPr>
        <p:spPr>
          <a:xfrm>
            <a:off x="539855" y="548679"/>
            <a:ext cx="5544616" cy="2880320"/>
          </a:xfrm>
          <a:pattFill prst="lgCheck">
            <a:fgClr>
              <a:schemeClr val="tx2">
                <a:lumMod val="20000"/>
                <a:lumOff val="80000"/>
              </a:schemeClr>
            </a:fgClr>
            <a:bgClr>
              <a:schemeClr val="bg1"/>
            </a:bgClr>
          </a:pattFill>
        </p:spPr>
        <p:txBody>
          <a:bodyPr vert="horz" lIns="108000" tIns="108000" rIns="108000" bIns="86400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
        <p:nvSpPr>
          <p:cNvPr id="12" name="Bildplatzhalter 14">
            <a:extLst>
              <a:ext uri="{FF2B5EF4-FFF2-40B4-BE49-F238E27FC236}">
                <a16:creationId xmlns:a16="http://schemas.microsoft.com/office/drawing/2014/main" id="{B093319C-A5AA-4909-9D02-C6768B5FA6DA}"/>
              </a:ext>
            </a:extLst>
          </p:cNvPr>
          <p:cNvSpPr>
            <a:spLocks noGrp="1"/>
          </p:cNvSpPr>
          <p:nvPr>
            <p:ph type="pic" sz="quarter" idx="15"/>
          </p:nvPr>
        </p:nvSpPr>
        <p:spPr>
          <a:xfrm>
            <a:off x="6096000" y="3428999"/>
            <a:ext cx="5544616" cy="2880000"/>
          </a:xfrm>
          <a:pattFill prst="lgCheck">
            <a:fgClr>
              <a:schemeClr val="tx2">
                <a:lumMod val="20000"/>
                <a:lumOff val="80000"/>
              </a:schemeClr>
            </a:fgClr>
            <a:bgClr>
              <a:schemeClr val="bg1"/>
            </a:bgClr>
          </a:pattFill>
        </p:spPr>
        <p:txBody>
          <a:bodyPr vert="horz" lIns="108000" tIns="108000" rIns="108000" bIns="86400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
        <p:nvSpPr>
          <p:cNvPr id="15" name="Textplatzhalter 8">
            <a:extLst>
              <a:ext uri="{FF2B5EF4-FFF2-40B4-BE49-F238E27FC236}">
                <a16:creationId xmlns:a16="http://schemas.microsoft.com/office/drawing/2014/main" id="{39AE3B81-D57E-4FF1-B578-330A991F3984}"/>
              </a:ext>
            </a:extLst>
          </p:cNvPr>
          <p:cNvSpPr>
            <a:spLocks noGrp="1"/>
          </p:cNvSpPr>
          <p:nvPr>
            <p:ph type="body" sz="quarter" idx="17" hasCustomPrompt="1"/>
          </p:nvPr>
        </p:nvSpPr>
        <p:spPr>
          <a:xfrm>
            <a:off x="6744072" y="786828"/>
            <a:ext cx="4248472" cy="251580"/>
          </a:xfrm>
        </p:spPr>
        <p:txBody>
          <a:bodyPr/>
          <a:lstStyle>
            <a:lvl1pPr marL="0" marR="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sz="1600">
                <a:solidFill>
                  <a:schemeClr val="tx1"/>
                </a:solidFill>
              </a:defRPr>
            </a:lvl1pPr>
            <a:lvl2pPr marL="0" indent="0">
              <a:buNone/>
              <a:defRPr/>
            </a:lvl2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de-DE"/>
              <a:t>Untertitel durch Klicken hinzufügen</a:t>
            </a:r>
            <a:endParaRPr lang="de-CH"/>
          </a:p>
        </p:txBody>
      </p:sp>
      <p:sp>
        <p:nvSpPr>
          <p:cNvPr id="18" name="Textplatzhalter 8">
            <a:extLst>
              <a:ext uri="{FF2B5EF4-FFF2-40B4-BE49-F238E27FC236}">
                <a16:creationId xmlns:a16="http://schemas.microsoft.com/office/drawing/2014/main" id="{980D6C51-0E22-4EBB-A124-D87D819A0B42}"/>
              </a:ext>
            </a:extLst>
          </p:cNvPr>
          <p:cNvSpPr>
            <a:spLocks noGrp="1"/>
          </p:cNvSpPr>
          <p:nvPr>
            <p:ph type="body" sz="quarter" idx="19" hasCustomPrompt="1"/>
          </p:nvPr>
        </p:nvSpPr>
        <p:spPr>
          <a:xfrm>
            <a:off x="1187928" y="3663802"/>
            <a:ext cx="4248471" cy="251580"/>
          </a:xfrm>
        </p:spPr>
        <p:txBody>
          <a:bodyPr/>
          <a:lstStyle>
            <a:lvl1pPr marL="0" marR="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sz="1600">
                <a:solidFill>
                  <a:schemeClr val="tx1"/>
                </a:solidFill>
              </a:defRPr>
            </a:lvl1pPr>
            <a:lvl2pPr marL="0" indent="0">
              <a:buNone/>
              <a:defRPr/>
            </a:lvl2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de-DE"/>
              <a:t>Untertitel durch Klicken hinzufügen</a:t>
            </a:r>
            <a:endParaRPr lang="de-CH"/>
          </a:p>
        </p:txBody>
      </p:sp>
      <p:sp>
        <p:nvSpPr>
          <p:cNvPr id="19" name="Titel 1"/>
          <p:cNvSpPr>
            <a:spLocks noGrp="1"/>
          </p:cNvSpPr>
          <p:nvPr>
            <p:ph type="title" hasCustomPrompt="1"/>
          </p:nvPr>
        </p:nvSpPr>
        <p:spPr>
          <a:xfrm>
            <a:off x="6755599" y="1113502"/>
            <a:ext cx="4236945" cy="659314"/>
          </a:xfrm>
        </p:spPr>
        <p:txBody>
          <a:bodyPr anchor="t"/>
          <a:lstStyle>
            <a:lvl1pPr algn="ctr">
              <a:defRPr/>
            </a:lvl1pPr>
          </a:lstStyle>
          <a:p>
            <a:r>
              <a:rPr lang="de-CH"/>
              <a:t>Titel hinzufügen</a:t>
            </a:r>
          </a:p>
        </p:txBody>
      </p:sp>
      <p:sp>
        <p:nvSpPr>
          <p:cNvPr id="3" name="Textplatzhalter 2"/>
          <p:cNvSpPr>
            <a:spLocks noGrp="1"/>
          </p:cNvSpPr>
          <p:nvPr>
            <p:ph type="body" sz="quarter" idx="20" hasCustomPrompt="1"/>
          </p:nvPr>
        </p:nvSpPr>
        <p:spPr>
          <a:xfrm>
            <a:off x="1192913" y="3990477"/>
            <a:ext cx="4243486" cy="659313"/>
          </a:xfrm>
        </p:spPr>
        <p:txBody>
          <a:bodyPr/>
          <a:lstStyle>
            <a:lvl1pPr algn="ctr">
              <a:lnSpc>
                <a:spcPct val="90000"/>
              </a:lnSpc>
              <a:defRPr lang="de-DE" sz="3600" b="1" kern="1200" smtClean="0">
                <a:solidFill>
                  <a:schemeClr val="tx1"/>
                </a:solidFill>
                <a:latin typeface="+mj-lt"/>
                <a:ea typeface="+mj-ea"/>
                <a:cs typeface="+mj-cs"/>
              </a:defRPr>
            </a:lvl1pPr>
            <a:lvl2pPr algn="ctr">
              <a:lnSpc>
                <a:spcPct val="90000"/>
              </a:lnSpc>
              <a:defRPr/>
            </a:lvl2pPr>
            <a:lvl3pPr algn="ctr">
              <a:lnSpc>
                <a:spcPct val="90000"/>
              </a:lnSpc>
              <a:defRPr/>
            </a:lvl3pPr>
            <a:lvl4pPr algn="ctr">
              <a:lnSpc>
                <a:spcPct val="90000"/>
              </a:lnSpc>
              <a:defRPr/>
            </a:lvl4pPr>
            <a:lvl5pPr algn="ctr">
              <a:lnSpc>
                <a:spcPct val="90000"/>
              </a:lnSpc>
              <a:defRPr/>
            </a:lvl5pPr>
          </a:lstStyle>
          <a:p>
            <a:pPr lvl="0"/>
            <a:r>
              <a:rPr lang="de-CH"/>
              <a:t>Titel hinzufügen</a:t>
            </a:r>
          </a:p>
        </p:txBody>
      </p:sp>
      <p:sp>
        <p:nvSpPr>
          <p:cNvPr id="7" name="Textplatzhalter 6"/>
          <p:cNvSpPr>
            <a:spLocks noGrp="1"/>
          </p:cNvSpPr>
          <p:nvPr>
            <p:ph type="body" sz="quarter" idx="21"/>
          </p:nvPr>
        </p:nvSpPr>
        <p:spPr>
          <a:xfrm>
            <a:off x="1187927" y="4809012"/>
            <a:ext cx="4248471" cy="1352945"/>
          </a:xfrm>
        </p:spPr>
        <p:txBody>
          <a:bodyPr/>
          <a:lstStyle>
            <a:lvl1pPr algn="ctr">
              <a:defRPr/>
            </a:lvl1pPr>
            <a:lvl2pPr algn="ctr">
              <a:defRPr/>
            </a:lvl2pPr>
            <a:lvl3pPr algn="ctr">
              <a:defRPr/>
            </a:lvl3pPr>
            <a:lvl4pPr algn="ctr">
              <a:defRPr/>
            </a:lvl4pPr>
            <a:lvl5pPr algn="ct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6" name="Textplatzhalter 6"/>
          <p:cNvSpPr>
            <a:spLocks noGrp="1"/>
          </p:cNvSpPr>
          <p:nvPr>
            <p:ph type="body" sz="quarter" idx="22"/>
          </p:nvPr>
        </p:nvSpPr>
        <p:spPr>
          <a:xfrm>
            <a:off x="6744072" y="1932038"/>
            <a:ext cx="4248471" cy="1352945"/>
          </a:xfrm>
        </p:spPr>
        <p:txBody>
          <a:bodyPr/>
          <a:lstStyle>
            <a:lvl1pPr algn="ctr">
              <a:defRPr/>
            </a:lvl1pPr>
            <a:lvl2pPr algn="ctr">
              <a:defRPr/>
            </a:lvl2pPr>
            <a:lvl3pPr algn="ctr">
              <a:defRPr/>
            </a:lvl3pPr>
            <a:lvl4pPr algn="ctr">
              <a:defRPr/>
            </a:lvl4pPr>
            <a:lvl5pPr algn="ct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814137791"/>
      </p:ext>
    </p:extLst>
  </p:cSld>
  <p:clrMapOvr>
    <a:overrideClrMapping bg1="lt1" tx1="dk1" bg2="lt2" tx2="dk2" accent1="accent1" accent2="accent2" accent3="accent3" accent4="accent4" accent5="accent5" accent6="accent6" hlink="hlink" folHlink="folHlink"/>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er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4" name="Datumsplatzhalter 3"/>
          <p:cNvSpPr>
            <a:spLocks noGrp="1"/>
          </p:cNvSpPr>
          <p:nvPr>
            <p:ph type="dt" sz="half" idx="10"/>
          </p:nvPr>
        </p:nvSpPr>
        <p:spPr/>
        <p:txBody>
          <a:bodyPr/>
          <a:lstStyle/>
          <a:p>
            <a:fld id="{AE79797D-60F1-41B8-8B7E-143C22FDCFC6}" type="datetime1">
              <a:rPr lang="de-CH" smtClean="0"/>
              <a:t>10.06.2024</a:t>
            </a:fld>
            <a:endParaRPr lang="de-CH"/>
          </a:p>
        </p:txBody>
      </p:sp>
      <p:sp>
        <p:nvSpPr>
          <p:cNvPr id="5" name="Fußzeilenplatzhalter 4"/>
          <p:cNvSpPr>
            <a:spLocks noGrp="1"/>
          </p:cNvSpPr>
          <p:nvPr>
            <p:ph type="ftr" sz="quarter" idx="11"/>
          </p:nvPr>
        </p:nvSpPr>
        <p:spPr/>
        <p:txBody>
          <a:bodyPr/>
          <a:lstStyle/>
          <a:p>
            <a:r>
              <a:rPr lang="en-US"/>
              <a:t>Axpo | Energy Markets | June 2024</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a:t>
            </a:fld>
            <a:endParaRPr lang="de-CH"/>
          </a:p>
        </p:txBody>
      </p:sp>
      <p:sp>
        <p:nvSpPr>
          <p:cNvPr id="9" name="Bildplatzhalter 14">
            <a:extLst>
              <a:ext uri="{FF2B5EF4-FFF2-40B4-BE49-F238E27FC236}">
                <a16:creationId xmlns:a16="http://schemas.microsoft.com/office/drawing/2014/main" id="{43AA434A-ACAE-4781-9FC6-5D8186C1F434}"/>
              </a:ext>
            </a:extLst>
          </p:cNvPr>
          <p:cNvSpPr>
            <a:spLocks noGrp="1"/>
          </p:cNvSpPr>
          <p:nvPr>
            <p:ph type="pic" sz="quarter" idx="14"/>
          </p:nvPr>
        </p:nvSpPr>
        <p:spPr>
          <a:xfrm>
            <a:off x="551384" y="1989137"/>
            <a:ext cx="2592288" cy="2574926"/>
          </a:xfrm>
          <a:pattFill prst="lgCheck">
            <a:fgClr>
              <a:schemeClr val="tx2">
                <a:lumMod val="20000"/>
                <a:lumOff val="80000"/>
              </a:schemeClr>
            </a:fgClr>
            <a:bgClr>
              <a:schemeClr val="bg1"/>
            </a:bgClr>
          </a:pattFill>
        </p:spPr>
        <p:txBody>
          <a:bodyPr vert="horz" lIns="108000" tIns="0" rIns="108000" bIns="133200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
        <p:nvSpPr>
          <p:cNvPr id="14" name="Bildplatzhalter 14">
            <a:extLst>
              <a:ext uri="{FF2B5EF4-FFF2-40B4-BE49-F238E27FC236}">
                <a16:creationId xmlns:a16="http://schemas.microsoft.com/office/drawing/2014/main" id="{D43FE02A-678E-4601-8AC7-BE9A6DF81F6B}"/>
              </a:ext>
            </a:extLst>
          </p:cNvPr>
          <p:cNvSpPr>
            <a:spLocks noGrp="1"/>
          </p:cNvSpPr>
          <p:nvPr>
            <p:ph type="pic" sz="quarter" idx="18"/>
          </p:nvPr>
        </p:nvSpPr>
        <p:spPr>
          <a:xfrm>
            <a:off x="8852400" y="1989137"/>
            <a:ext cx="2592288" cy="2574926"/>
          </a:xfrm>
          <a:pattFill prst="lgCheck">
            <a:fgClr>
              <a:schemeClr val="tx2">
                <a:lumMod val="20000"/>
                <a:lumOff val="80000"/>
              </a:schemeClr>
            </a:fgClr>
            <a:bgClr>
              <a:schemeClr val="bg1"/>
            </a:bgClr>
          </a:pattFill>
        </p:spPr>
        <p:txBody>
          <a:bodyPr vert="horz" lIns="108000" tIns="0" rIns="108000" bIns="133200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
        <p:nvSpPr>
          <p:cNvPr id="15" name="Bildplatzhalter 14">
            <a:extLst>
              <a:ext uri="{FF2B5EF4-FFF2-40B4-BE49-F238E27FC236}">
                <a16:creationId xmlns:a16="http://schemas.microsoft.com/office/drawing/2014/main" id="{E789B74A-A39F-4BD4-A76D-A38068D07B44}"/>
              </a:ext>
            </a:extLst>
          </p:cNvPr>
          <p:cNvSpPr>
            <a:spLocks noGrp="1"/>
          </p:cNvSpPr>
          <p:nvPr>
            <p:ph type="pic" sz="quarter" idx="19"/>
          </p:nvPr>
        </p:nvSpPr>
        <p:spPr>
          <a:xfrm>
            <a:off x="6096000" y="1989137"/>
            <a:ext cx="2592288" cy="2574926"/>
          </a:xfrm>
          <a:pattFill prst="lgCheck">
            <a:fgClr>
              <a:schemeClr val="tx2">
                <a:lumMod val="20000"/>
                <a:lumOff val="80000"/>
              </a:schemeClr>
            </a:fgClr>
            <a:bgClr>
              <a:schemeClr val="bg1"/>
            </a:bgClr>
          </a:pattFill>
        </p:spPr>
        <p:txBody>
          <a:bodyPr vert="horz" lIns="108000" tIns="0" rIns="108000" bIns="133200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
        <p:nvSpPr>
          <p:cNvPr id="16" name="Bildplatzhalter 14">
            <a:extLst>
              <a:ext uri="{FF2B5EF4-FFF2-40B4-BE49-F238E27FC236}">
                <a16:creationId xmlns:a16="http://schemas.microsoft.com/office/drawing/2014/main" id="{6CE9A762-46BA-4C83-AF9A-067AC6FE909F}"/>
              </a:ext>
            </a:extLst>
          </p:cNvPr>
          <p:cNvSpPr>
            <a:spLocks noGrp="1"/>
          </p:cNvSpPr>
          <p:nvPr>
            <p:ph type="pic" sz="quarter" idx="20"/>
          </p:nvPr>
        </p:nvSpPr>
        <p:spPr>
          <a:xfrm>
            <a:off x="3304800" y="1989137"/>
            <a:ext cx="2592288" cy="2574926"/>
          </a:xfrm>
          <a:pattFill prst="lgCheck">
            <a:fgClr>
              <a:schemeClr val="tx2">
                <a:lumMod val="20000"/>
                <a:lumOff val="80000"/>
              </a:schemeClr>
            </a:fgClr>
            <a:bgClr>
              <a:schemeClr val="bg1"/>
            </a:bgClr>
          </a:pattFill>
        </p:spPr>
        <p:txBody>
          <a:bodyPr vert="horz" lIns="108000" tIns="0" rIns="108000" bIns="133200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
        <p:nvSpPr>
          <p:cNvPr id="21" name="Textplatzhalter 7"/>
          <p:cNvSpPr>
            <a:spLocks noGrp="1"/>
          </p:cNvSpPr>
          <p:nvPr>
            <p:ph type="body" sz="quarter" idx="25"/>
          </p:nvPr>
        </p:nvSpPr>
        <p:spPr>
          <a:xfrm>
            <a:off x="551383" y="5146675"/>
            <a:ext cx="2605213" cy="1162050"/>
          </a:xfrm>
        </p:spPr>
        <p:txBody>
          <a:bodyPr/>
          <a:lstStyle>
            <a:lvl1pPr>
              <a:defRPr sz="1000"/>
            </a:lvl1pPr>
            <a:lvl2pPr>
              <a:defRPr sz="1000"/>
            </a:lvl2pPr>
            <a:lvl3pPr>
              <a:defRPr sz="1000"/>
            </a:lvl3pPr>
            <a:lvl4pPr>
              <a:defRPr sz="1000"/>
            </a:lvl4pPr>
            <a:lvl5pPr>
              <a:defRPr sz="1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22" name="Textplatzhalter 15"/>
          <p:cNvSpPr>
            <a:spLocks noGrp="1"/>
          </p:cNvSpPr>
          <p:nvPr>
            <p:ph type="body" sz="quarter" idx="26" hasCustomPrompt="1"/>
          </p:nvPr>
        </p:nvSpPr>
        <p:spPr>
          <a:xfrm>
            <a:off x="551384" y="4711700"/>
            <a:ext cx="2605214" cy="373063"/>
          </a:xfrm>
        </p:spPr>
        <p:txBody>
          <a:bodyPr/>
          <a:lstStyle>
            <a:lvl1pPr>
              <a:defRPr sz="1800" b="1"/>
            </a:lvl1pPr>
            <a:lvl2pPr>
              <a:defRPr sz="1800" b="1"/>
            </a:lvl2pPr>
            <a:lvl3pPr>
              <a:defRPr sz="1800" b="1"/>
            </a:lvl3pPr>
            <a:lvl4pPr>
              <a:defRPr sz="1800" b="1"/>
            </a:lvl4pPr>
            <a:lvl5pPr>
              <a:defRPr sz="1800" b="1"/>
            </a:lvl5pPr>
          </a:lstStyle>
          <a:p>
            <a:pPr lvl="0"/>
            <a:r>
              <a:rPr lang="de-DE"/>
              <a:t>Untertitel hinzufügen</a:t>
            </a:r>
            <a:endParaRPr lang="de-CH"/>
          </a:p>
        </p:txBody>
      </p:sp>
      <p:sp>
        <p:nvSpPr>
          <p:cNvPr id="23" name="Textplatzhalter 7"/>
          <p:cNvSpPr>
            <a:spLocks noGrp="1"/>
          </p:cNvSpPr>
          <p:nvPr>
            <p:ph type="body" sz="quarter" idx="27"/>
          </p:nvPr>
        </p:nvSpPr>
        <p:spPr>
          <a:xfrm>
            <a:off x="3325868" y="5146675"/>
            <a:ext cx="2605213" cy="1162050"/>
          </a:xfrm>
        </p:spPr>
        <p:txBody>
          <a:bodyPr/>
          <a:lstStyle>
            <a:lvl1pPr>
              <a:defRPr sz="1000"/>
            </a:lvl1pPr>
            <a:lvl2pPr>
              <a:defRPr sz="1000"/>
            </a:lvl2pPr>
            <a:lvl3pPr>
              <a:defRPr sz="1000"/>
            </a:lvl3pPr>
            <a:lvl4pPr>
              <a:defRPr sz="1000"/>
            </a:lvl4pPr>
            <a:lvl5pPr>
              <a:defRPr sz="1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24" name="Textplatzhalter 15"/>
          <p:cNvSpPr>
            <a:spLocks noGrp="1"/>
          </p:cNvSpPr>
          <p:nvPr>
            <p:ph type="body" sz="quarter" idx="28" hasCustomPrompt="1"/>
          </p:nvPr>
        </p:nvSpPr>
        <p:spPr>
          <a:xfrm>
            <a:off x="3325869" y="4711700"/>
            <a:ext cx="2605214" cy="373063"/>
          </a:xfrm>
        </p:spPr>
        <p:txBody>
          <a:bodyPr/>
          <a:lstStyle>
            <a:lvl1pPr marL="0" marR="0" indent="0" algn="l" defTabSz="914400" rtl="0" eaLnBrk="1" fontAlgn="auto" latinLnBrk="0" hangingPunct="1">
              <a:lnSpc>
                <a:spcPct val="114000"/>
              </a:lnSpc>
              <a:spcBef>
                <a:spcPct val="0"/>
              </a:spcBef>
              <a:spcAft>
                <a:spcPct val="0"/>
              </a:spcAft>
              <a:buClrTx/>
              <a:buSzTx/>
              <a:buFont typeface="Arial" panose="020B0604020202020204" pitchFamily="34" charset="0"/>
              <a:buNone/>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ct val="0"/>
              </a:spcBef>
              <a:spcAft>
                <a:spcPct val="0"/>
              </a:spcAft>
              <a:buClrTx/>
              <a:buSzTx/>
              <a:buFont typeface="Arial" panose="020B0604020202020204" pitchFamily="34" charset="0"/>
              <a:buNone/>
              <a:defRPr/>
            </a:pPr>
            <a:r>
              <a:rPr lang="de-DE"/>
              <a:t>Untertitel hinzufügen</a:t>
            </a:r>
            <a:endParaRPr lang="de-CH"/>
          </a:p>
        </p:txBody>
      </p:sp>
      <p:sp>
        <p:nvSpPr>
          <p:cNvPr id="25" name="Textplatzhalter 7"/>
          <p:cNvSpPr>
            <a:spLocks noGrp="1"/>
          </p:cNvSpPr>
          <p:nvPr>
            <p:ph type="body" sz="quarter" idx="29"/>
          </p:nvPr>
        </p:nvSpPr>
        <p:spPr>
          <a:xfrm>
            <a:off x="6107190" y="5146675"/>
            <a:ext cx="2605213" cy="1162050"/>
          </a:xfrm>
        </p:spPr>
        <p:txBody>
          <a:bodyPr/>
          <a:lstStyle>
            <a:lvl1pPr>
              <a:defRPr sz="1000"/>
            </a:lvl1pPr>
            <a:lvl2pPr>
              <a:defRPr sz="1000"/>
            </a:lvl2pPr>
            <a:lvl3pPr>
              <a:defRPr sz="1000"/>
            </a:lvl3pPr>
            <a:lvl4pPr>
              <a:defRPr sz="1000"/>
            </a:lvl4pPr>
            <a:lvl5pPr>
              <a:defRPr sz="1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26" name="Textplatzhalter 15"/>
          <p:cNvSpPr>
            <a:spLocks noGrp="1"/>
          </p:cNvSpPr>
          <p:nvPr>
            <p:ph type="body" sz="quarter" idx="30" hasCustomPrompt="1"/>
          </p:nvPr>
        </p:nvSpPr>
        <p:spPr>
          <a:xfrm>
            <a:off x="6107191" y="4711700"/>
            <a:ext cx="2605214" cy="373063"/>
          </a:xfrm>
        </p:spPr>
        <p:txBody>
          <a:bodyPr/>
          <a:lstStyle>
            <a:lvl1pPr marL="0" marR="0" indent="0" algn="l" defTabSz="914400" rtl="0" eaLnBrk="1" fontAlgn="auto" latinLnBrk="0" hangingPunct="1">
              <a:lnSpc>
                <a:spcPct val="114000"/>
              </a:lnSpc>
              <a:spcBef>
                <a:spcPct val="0"/>
              </a:spcBef>
              <a:spcAft>
                <a:spcPct val="0"/>
              </a:spcAft>
              <a:buClrTx/>
              <a:buSzTx/>
              <a:buFont typeface="Arial" panose="020B0604020202020204" pitchFamily="34" charset="0"/>
              <a:buNone/>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ct val="0"/>
              </a:spcBef>
              <a:spcAft>
                <a:spcPct val="0"/>
              </a:spcAft>
              <a:buClrTx/>
              <a:buSzTx/>
              <a:buFont typeface="Arial" panose="020B0604020202020204" pitchFamily="34" charset="0"/>
              <a:buNone/>
              <a:defRPr/>
            </a:pPr>
            <a:r>
              <a:rPr lang="de-DE"/>
              <a:t>Untertitel hinzufügen</a:t>
            </a:r>
            <a:endParaRPr lang="de-CH"/>
          </a:p>
        </p:txBody>
      </p:sp>
      <p:sp>
        <p:nvSpPr>
          <p:cNvPr id="27" name="Textplatzhalter 7"/>
          <p:cNvSpPr>
            <a:spLocks noGrp="1"/>
          </p:cNvSpPr>
          <p:nvPr>
            <p:ph type="body" sz="quarter" idx="31"/>
          </p:nvPr>
        </p:nvSpPr>
        <p:spPr>
          <a:xfrm>
            <a:off x="8881675" y="5146675"/>
            <a:ext cx="2605213" cy="1162050"/>
          </a:xfrm>
        </p:spPr>
        <p:txBody>
          <a:bodyPr/>
          <a:lstStyle>
            <a:lvl1pPr>
              <a:defRPr sz="1000"/>
            </a:lvl1pPr>
            <a:lvl2pPr>
              <a:defRPr sz="1000"/>
            </a:lvl2pPr>
            <a:lvl3pPr>
              <a:defRPr sz="1000"/>
            </a:lvl3pPr>
            <a:lvl4pPr>
              <a:defRPr sz="1000"/>
            </a:lvl4pPr>
            <a:lvl5pPr>
              <a:defRPr sz="10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28" name="Textplatzhalter 15"/>
          <p:cNvSpPr>
            <a:spLocks noGrp="1"/>
          </p:cNvSpPr>
          <p:nvPr>
            <p:ph type="body" sz="quarter" idx="32" hasCustomPrompt="1"/>
          </p:nvPr>
        </p:nvSpPr>
        <p:spPr>
          <a:xfrm>
            <a:off x="8881676" y="4711700"/>
            <a:ext cx="2605214" cy="373063"/>
          </a:xfrm>
        </p:spPr>
        <p:txBody>
          <a:bodyPr/>
          <a:lstStyle>
            <a:lvl1pPr marL="0" marR="0" indent="0" algn="l" defTabSz="914400" rtl="0" eaLnBrk="1" fontAlgn="auto" latinLnBrk="0" hangingPunct="1">
              <a:lnSpc>
                <a:spcPct val="114000"/>
              </a:lnSpc>
              <a:spcBef>
                <a:spcPct val="0"/>
              </a:spcBef>
              <a:spcAft>
                <a:spcPct val="0"/>
              </a:spcAft>
              <a:buClrTx/>
              <a:buSzTx/>
              <a:buFont typeface="Arial" panose="020B0604020202020204" pitchFamily="34" charset="0"/>
              <a:buNone/>
              <a:defRPr sz="1800" b="1"/>
            </a:lvl1pPr>
            <a:lvl2pPr>
              <a:defRPr sz="1800" b="1"/>
            </a:lvl2pPr>
            <a:lvl3pPr>
              <a:defRPr sz="1800" b="1"/>
            </a:lvl3pPr>
            <a:lvl4pPr>
              <a:defRPr sz="1800" b="1"/>
            </a:lvl4pPr>
            <a:lvl5pPr>
              <a:defRPr sz="1800" b="1"/>
            </a:lvl5pPr>
          </a:lstStyle>
          <a:p>
            <a:pPr marL="0" marR="0" lvl="0" indent="0" algn="l" defTabSz="914400" rtl="0" eaLnBrk="1" fontAlgn="auto" latinLnBrk="0" hangingPunct="1">
              <a:lnSpc>
                <a:spcPct val="114000"/>
              </a:lnSpc>
              <a:spcBef>
                <a:spcPct val="0"/>
              </a:spcBef>
              <a:spcAft>
                <a:spcPct val="0"/>
              </a:spcAft>
              <a:buClrTx/>
              <a:buSzTx/>
              <a:buFont typeface="Arial" panose="020B0604020202020204" pitchFamily="34" charset="0"/>
              <a:buNone/>
              <a:defRPr/>
            </a:pPr>
            <a:r>
              <a:rPr lang="de-DE"/>
              <a:t>Untertitel hinzufügen</a:t>
            </a:r>
            <a:endParaRPr lang="de-CH"/>
          </a:p>
        </p:txBody>
      </p:sp>
    </p:spTree>
    <p:extLst>
      <p:ext uri="{BB962C8B-B14F-4D97-AF65-F5344CB8AC3E}">
        <p14:creationId xmlns:p14="http://schemas.microsoft.com/office/powerpoint/2010/main" val="3670793122"/>
      </p:ext>
    </p:extLst>
  </p:cSld>
  <p:clrMapOvr>
    <a:masterClrMapping/>
  </p:clrMapOvr>
  <p:transition/>
  <p:extLst>
    <p:ext uri="{DCECCB84-F9BA-43D5-87BE-67443E8EF086}">
      <p15:sldGuideLst xmlns:p15="http://schemas.microsoft.com/office/powerpoint/2012/main">
        <p15:guide id="1" pos="3840">
          <p15:clr>
            <a:srgbClr val="FBAE40"/>
          </p15:clr>
        </p15:guide>
        <p15:guide id="2" orient="horz" pos="1253">
          <p15:clr>
            <a:srgbClr val="FBAE40"/>
          </p15:clr>
        </p15:guide>
        <p15:guide id="3" orient="horz" pos="287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title, Sun gradi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3F2B88-394F-14D3-D5AA-E071D0F4E9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pic>
        <p:nvPicPr>
          <p:cNvPr id="10" name="Logo X wh" descr="A black and white logo&#10;&#10;Description automatically generated with medium confidence">
            <a:extLst>
              <a:ext uri="{FF2B5EF4-FFF2-40B4-BE49-F238E27FC236}">
                <a16:creationId xmlns:a16="http://schemas.microsoft.com/office/drawing/2014/main" id="{9B8643C1-EC42-4E0D-B2FB-80F23BF099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65742" y="5408725"/>
            <a:ext cx="874874" cy="900000"/>
          </a:xfrm>
          <a:prstGeom prst="rect">
            <a:avLst/>
          </a:prstGeom>
        </p:spPr>
      </p:pic>
      <p:sp>
        <p:nvSpPr>
          <p:cNvPr id="2" name="Titel 1"/>
          <p:cNvSpPr>
            <a:spLocks noGrp="1"/>
          </p:cNvSpPr>
          <p:nvPr>
            <p:ph type="ctrTitle" hasCustomPrompt="1"/>
          </p:nvPr>
        </p:nvSpPr>
        <p:spPr>
          <a:xfrm>
            <a:off x="551384" y="532800"/>
            <a:ext cx="5544616" cy="1023992"/>
          </a:xfrm>
        </p:spPr>
        <p:txBody>
          <a:bodyPr anchor="t"/>
          <a:lstStyle>
            <a:lvl1pPr algn="l">
              <a:defRPr sz="6600">
                <a:solidFill>
                  <a:schemeClr val="tx1"/>
                </a:solidFill>
              </a:defRPr>
            </a:lvl1pPr>
          </a:lstStyle>
          <a:p>
            <a:r>
              <a:rPr lang="en-GB" dirty="0"/>
              <a:t>Section title</a:t>
            </a:r>
          </a:p>
        </p:txBody>
      </p:sp>
      <p:sp>
        <p:nvSpPr>
          <p:cNvPr id="11" name="Text Placeholder 9">
            <a:extLst>
              <a:ext uri="{FF2B5EF4-FFF2-40B4-BE49-F238E27FC236}">
                <a16:creationId xmlns:a16="http://schemas.microsoft.com/office/drawing/2014/main" id="{B887A16D-B6EC-488A-B469-A65F36D7A103}"/>
              </a:ext>
            </a:extLst>
          </p:cNvPr>
          <p:cNvSpPr>
            <a:spLocks noGrp="1"/>
          </p:cNvSpPr>
          <p:nvPr>
            <p:ph type="body" sz="quarter" idx="13" hasCustomPrompt="1"/>
          </p:nvPr>
        </p:nvSpPr>
        <p:spPr>
          <a:xfrm>
            <a:off x="553043" y="1588216"/>
            <a:ext cx="5542957" cy="504000"/>
          </a:xfrm>
        </p:spPr>
        <p:txBody>
          <a:bodyPr anchor="t"/>
          <a:lstStyle>
            <a:lvl1pPr>
              <a:defRPr sz="2800"/>
            </a:lvl1pPr>
          </a:lstStyle>
          <a:p>
            <a:pPr lvl="0"/>
            <a:r>
              <a:rPr lang="en-GB" dirty="0"/>
              <a:t>Sub headline</a:t>
            </a:r>
          </a:p>
        </p:txBody>
      </p:sp>
    </p:spTree>
    <p:extLst>
      <p:ext uri="{BB962C8B-B14F-4D97-AF65-F5344CB8AC3E}">
        <p14:creationId xmlns:p14="http://schemas.microsoft.com/office/powerpoint/2010/main" val="1551967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3D5E6ACB-E7EB-47EB-9A77-83EDE8E250FA}"/>
              </a:ext>
            </a:extLst>
          </p:cNvPr>
          <p:cNvSpPr>
            <a:spLocks noGrp="1"/>
          </p:cNvSpPr>
          <p:nvPr>
            <p:ph type="pic" sz="quarter" idx="11"/>
          </p:nvPr>
        </p:nvSpPr>
        <p:spPr>
          <a:xfrm>
            <a:off x="0" y="0"/>
            <a:ext cx="12192000" cy="6858000"/>
          </a:xfrm>
          <a:pattFill prst="lgCheck">
            <a:fgClr>
              <a:schemeClr val="tx2">
                <a:lumMod val="20000"/>
                <a:lumOff val="80000"/>
              </a:schemeClr>
            </a:fgClr>
            <a:bgClr>
              <a:schemeClr val="bg1"/>
            </a:bgClr>
          </a:pattFill>
        </p:spPr>
        <p:txBody>
          <a:bodyPr vert="horz" lIns="108000" tIns="108000" rIns="108000" bIns="86400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Tree>
    <p:extLst>
      <p:ext uri="{BB962C8B-B14F-4D97-AF65-F5344CB8AC3E}">
        <p14:creationId xmlns:p14="http://schemas.microsoft.com/office/powerpoint/2010/main" val="45552978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ideo">
    <p:bg>
      <p:bgRef idx="1001">
        <a:schemeClr val="bg1"/>
      </p:bgRef>
    </p:bg>
    <p:spTree>
      <p:nvGrpSpPr>
        <p:cNvPr id="1" name=""/>
        <p:cNvGrpSpPr/>
        <p:nvPr/>
      </p:nvGrpSpPr>
      <p:grpSpPr>
        <a:xfrm>
          <a:off x="0" y="0"/>
          <a:ext cx="0" cy="0"/>
          <a:chOff x="0" y="0"/>
          <a:chExt cx="0" cy="0"/>
        </a:xfrm>
      </p:grpSpPr>
      <p:sp>
        <p:nvSpPr>
          <p:cNvPr id="4" name="Medienplatzhalter 3"/>
          <p:cNvSpPr>
            <a:spLocks noGrp="1"/>
          </p:cNvSpPr>
          <p:nvPr>
            <p:ph type="media" sz="quarter" idx="10"/>
          </p:nvPr>
        </p:nvSpPr>
        <p:spPr>
          <a:xfrm>
            <a:off x="1" y="0"/>
            <a:ext cx="12192000" cy="6858000"/>
          </a:xfrm>
          <a:noFill/>
        </p:spPr>
        <p:txBody>
          <a:bodyPr vert="horz" lIns="108000" tIns="108000" rIns="108000" bIns="864000" rtlCol="0" anchor="ctr" anchorCtr="0">
            <a:noAutofit/>
          </a:bodyPr>
          <a:lstStyle>
            <a:lvl1pPr algn="ctr">
              <a:defRPr lang="de-CH" sz="1600">
                <a:solidFill>
                  <a:schemeClr val="tx1"/>
                </a:solidFill>
              </a:defRPr>
            </a:lvl1pPr>
          </a:lstStyle>
          <a:p>
            <a:pPr lvl="0" algn="ctr"/>
            <a:r>
              <a:rPr lang="de-DE"/>
              <a:t>Mediaclip durch Klicken auf Symbol hinzufügen</a:t>
            </a:r>
            <a:endParaRPr lang="de-CH"/>
          </a:p>
        </p:txBody>
      </p:sp>
    </p:spTree>
    <p:extLst>
      <p:ext uri="{BB962C8B-B14F-4D97-AF65-F5344CB8AC3E}">
        <p14:creationId xmlns:p14="http://schemas.microsoft.com/office/powerpoint/2010/main" val="3000549681"/>
      </p:ext>
    </p:extLst>
  </p:cSld>
  <p:clrMapOvr>
    <a:overrideClrMapping bg1="dk1" tx1="lt1" bg2="dk2" tx2="lt2" accent1="accent1" accent2="accent2" accent3="accent3" accent4="accent4" accent5="accent5" accent6="accent6" hlink="hlink" folHlink="folHlink"/>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 y="-1"/>
            <a:ext cx="12191308" cy="6858389"/>
          </a:xfrm>
          <a:prstGeom prst="rect">
            <a:avLst/>
          </a:prstGeom>
        </p:spPr>
      </p:pic>
      <p:sp>
        <p:nvSpPr>
          <p:cNvPr id="8" name="Bildplatzhalter 14">
            <a:extLst>
              <a:ext uri="{FF2B5EF4-FFF2-40B4-BE49-F238E27FC236}">
                <a16:creationId xmlns:a16="http://schemas.microsoft.com/office/drawing/2014/main" id="{3D5E6ACB-E7EB-47EB-9A77-83EDE8E250FA}"/>
              </a:ext>
            </a:extLst>
          </p:cNvPr>
          <p:cNvSpPr>
            <a:spLocks noGrp="1"/>
          </p:cNvSpPr>
          <p:nvPr>
            <p:ph type="pic" sz="quarter" idx="11"/>
          </p:nvPr>
        </p:nvSpPr>
        <p:spPr>
          <a:xfrm>
            <a:off x="0" y="0"/>
            <a:ext cx="12192000" cy="6858000"/>
          </a:xfrm>
          <a:noFill/>
        </p:spPr>
        <p:txBody>
          <a:bodyPr lIns="108000" tIns="108000" rIns="108000" bIns="864000" anchor="ctr" anchorCtr="0"/>
          <a:lstStyle>
            <a:lvl1pPr algn="ctr">
              <a:defRPr sz="1600">
                <a:solidFill>
                  <a:schemeClr val="tx2"/>
                </a:solidFill>
              </a:defRPr>
            </a:lvl1pPr>
          </a:lstStyle>
          <a:p>
            <a:r>
              <a:rPr lang="de-DE"/>
              <a:t>Bild durch Klicken auf Symbol hinzufügen</a:t>
            </a:r>
            <a:endParaRPr lang="de-CH"/>
          </a:p>
        </p:txBody>
      </p:sp>
      <p:sp>
        <p:nvSpPr>
          <p:cNvPr id="2" name="Titel 1"/>
          <p:cNvSpPr>
            <a:spLocks noGrp="1"/>
          </p:cNvSpPr>
          <p:nvPr>
            <p:ph type="ctrTitle"/>
          </p:nvPr>
        </p:nvSpPr>
        <p:spPr>
          <a:xfrm>
            <a:off x="551384" y="516195"/>
            <a:ext cx="9073008" cy="1440000"/>
          </a:xfrm>
        </p:spPr>
        <p:txBody>
          <a:bodyPr anchor="t"/>
          <a:lstStyle>
            <a:lvl1pPr algn="l">
              <a:defRPr sz="5000">
                <a:solidFill>
                  <a:schemeClr val="accent1"/>
                </a:solidFill>
              </a:defRPr>
            </a:lvl1pPr>
          </a:lstStyle>
          <a:p>
            <a:r>
              <a:rPr lang="de-DE"/>
              <a:t>Titelmasterformat durch Klicken bearbeiten</a:t>
            </a:r>
            <a:endParaRPr lang="de-CH"/>
          </a:p>
        </p:txBody>
      </p:sp>
    </p:spTree>
    <p:extLst>
      <p:ext uri="{BB962C8B-B14F-4D97-AF65-F5344CB8AC3E}">
        <p14:creationId xmlns:p14="http://schemas.microsoft.com/office/powerpoint/2010/main" val="223952115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Voller Energi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843" y="2854077"/>
            <a:ext cx="7935324" cy="1296144"/>
          </a:xfrm>
          <a:prstGeom prst="rect">
            <a:avLst/>
          </a:prstGeom>
        </p:spPr>
      </p:pic>
    </p:spTree>
    <p:extLst>
      <p:ext uri="{BB962C8B-B14F-4D97-AF65-F5344CB8AC3E}">
        <p14:creationId xmlns:p14="http://schemas.microsoft.com/office/powerpoint/2010/main" val="405615908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xpo Logo">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3627A889-3464-4183-A152-880632DF6E3D}"/>
              </a:ext>
            </a:extLst>
          </p:cNvPr>
          <p:cNvSpPr/>
          <p:nvPr userDrawn="1"/>
        </p:nvSpPr>
        <p:spPr>
          <a:xfrm>
            <a:off x="10632504" y="6381328"/>
            <a:ext cx="1224136"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Grafik 5">
            <a:extLst>
              <a:ext uri="{FF2B5EF4-FFF2-40B4-BE49-F238E27FC236}">
                <a16:creationId xmlns:a16="http://schemas.microsoft.com/office/drawing/2014/main" id="{5A72AC2F-4C8D-4C7E-BADB-C7A376EA3B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645" y="2026273"/>
            <a:ext cx="5700252" cy="3025048"/>
          </a:xfrm>
          <a:prstGeom prst="rect">
            <a:avLst/>
          </a:prstGeom>
        </p:spPr>
      </p:pic>
    </p:spTree>
    <p:extLst>
      <p:ext uri="{BB962C8B-B14F-4D97-AF65-F5344CB8AC3E}">
        <p14:creationId xmlns:p14="http://schemas.microsoft.com/office/powerpoint/2010/main" val="318660036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E8820C2B-B441-4165-A472-68ECA4DBAE63}"/>
              </a:ext>
            </a:extLst>
          </p:cNvPr>
          <p:cNvSpPr>
            <a:spLocks noGrp="1"/>
          </p:cNvSpPr>
          <p:nvPr>
            <p:ph type="pic" sz="quarter" idx="11"/>
          </p:nvPr>
        </p:nvSpPr>
        <p:spPr>
          <a:xfrm>
            <a:off x="0" y="1"/>
            <a:ext cx="12192000" cy="3990135"/>
          </a:xfrm>
          <a:custGeom>
            <a:avLst/>
            <a:gdLst>
              <a:gd name="connsiteX0" fmla="*/ 0 w 12192000"/>
              <a:gd name="connsiteY0" fmla="*/ 0 h 3990135"/>
              <a:gd name="connsiteX1" fmla="*/ 12192000 w 12192000"/>
              <a:gd name="connsiteY1" fmla="*/ 0 h 3990135"/>
              <a:gd name="connsiteX2" fmla="*/ 12192000 w 12192000"/>
              <a:gd name="connsiteY2" fmla="*/ 3990135 h 3990135"/>
              <a:gd name="connsiteX3" fmla="*/ 12144808 w 12192000"/>
              <a:gd name="connsiteY3" fmla="*/ 3983953 h 3990135"/>
              <a:gd name="connsiteX4" fmla="*/ 6096001 w 12192000"/>
              <a:gd name="connsiteY4" fmla="*/ 3653696 h 3990135"/>
              <a:gd name="connsiteX5" fmla="*/ 47194 w 12192000"/>
              <a:gd name="connsiteY5" fmla="*/ 3983953 h 3990135"/>
              <a:gd name="connsiteX6" fmla="*/ 0 w 12192000"/>
              <a:gd name="connsiteY6" fmla="*/ 3990135 h 399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0135">
                <a:moveTo>
                  <a:pt x="0" y="0"/>
                </a:moveTo>
                <a:lnTo>
                  <a:pt x="12192000" y="0"/>
                </a:lnTo>
                <a:lnTo>
                  <a:pt x="12192000" y="3990135"/>
                </a:lnTo>
                <a:lnTo>
                  <a:pt x="12144808" y="3983953"/>
                </a:lnTo>
                <a:cubicBezTo>
                  <a:pt x="10346720" y="3773333"/>
                  <a:pt x="8286155" y="3653696"/>
                  <a:pt x="6096001" y="3653696"/>
                </a:cubicBezTo>
                <a:cubicBezTo>
                  <a:pt x="3905847" y="3653696"/>
                  <a:pt x="1845281" y="3773333"/>
                  <a:pt x="47194" y="3983953"/>
                </a:cubicBezTo>
                <a:lnTo>
                  <a:pt x="0" y="3990135"/>
                </a:lnTo>
                <a:close/>
              </a:path>
            </a:pathLst>
          </a:custGeom>
          <a:noFill/>
        </p:spPr>
        <p:txBody>
          <a:bodyPr vert="horz" wrap="square" lIns="108000" tIns="576000" rIns="108000" bIns="0" rtlCol="0" anchor="ctr" anchorCtr="0">
            <a:noAutofit/>
          </a:bodyPr>
          <a:lstStyle>
            <a:lvl1pPr algn="ctr">
              <a:defRPr lang="de-CH" sz="1600" dirty="0">
                <a:solidFill>
                  <a:schemeClr val="tx2"/>
                </a:solidFill>
              </a:defRPr>
            </a:lvl1pPr>
          </a:lstStyle>
          <a:p>
            <a:pPr lvl="0" algn="ctr"/>
            <a:r>
              <a:rPr lang="en-GB"/>
              <a:t>Click icon to add picture</a:t>
            </a:r>
            <a:endParaRPr lang="en-GB" dirty="0"/>
          </a:p>
        </p:txBody>
      </p:sp>
      <p:sp>
        <p:nvSpPr>
          <p:cNvPr id="2" name="Titel 1"/>
          <p:cNvSpPr>
            <a:spLocks noGrp="1"/>
          </p:cNvSpPr>
          <p:nvPr>
            <p:ph type="ctrTitle"/>
          </p:nvPr>
        </p:nvSpPr>
        <p:spPr>
          <a:xfrm>
            <a:off x="551384" y="4437112"/>
            <a:ext cx="9360966" cy="1403588"/>
          </a:xfrm>
        </p:spPr>
        <p:txBody>
          <a:bodyPr anchor="b"/>
          <a:lstStyle>
            <a:lvl1pPr algn="l">
              <a:defRPr sz="6600">
                <a:solidFill>
                  <a:schemeClr val="tx1"/>
                </a:solidFill>
              </a:defRPr>
            </a:lvl1pPr>
          </a:lstStyle>
          <a:p>
            <a:r>
              <a:rPr lang="en-GB" dirty="0"/>
              <a:t>Click to edit Master title style</a:t>
            </a:r>
          </a:p>
        </p:txBody>
      </p:sp>
      <p:sp>
        <p:nvSpPr>
          <p:cNvPr id="3" name="Untertitel 2"/>
          <p:cNvSpPr>
            <a:spLocks noGrp="1"/>
          </p:cNvSpPr>
          <p:nvPr>
            <p:ph type="subTitle" idx="1" hasCustomPrompt="1"/>
          </p:nvPr>
        </p:nvSpPr>
        <p:spPr>
          <a:xfrm>
            <a:off x="551384" y="5945733"/>
            <a:ext cx="9360966" cy="3960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Date, First name Last name</a:t>
            </a:r>
          </a:p>
        </p:txBody>
      </p:sp>
      <p:pic>
        <p:nvPicPr>
          <p:cNvPr id="6" name="Axpo logo" descr="Icon&#10;&#10;Description automatically generated">
            <a:extLst>
              <a:ext uri="{FF2B5EF4-FFF2-40B4-BE49-F238E27FC236}">
                <a16:creationId xmlns:a16="http://schemas.microsoft.com/office/drawing/2014/main" id="{AA373A4C-A157-F94D-BC0B-711355E130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68249" y="5906572"/>
            <a:ext cx="1369367" cy="648000"/>
          </a:xfrm>
          <a:prstGeom prst="rect">
            <a:avLst/>
          </a:prstGeom>
        </p:spPr>
      </p:pic>
    </p:spTree>
    <p:extLst>
      <p:ext uri="{BB962C8B-B14F-4D97-AF65-F5344CB8AC3E}">
        <p14:creationId xmlns:p14="http://schemas.microsoft.com/office/powerpoint/2010/main" val="2951987129"/>
      </p:ext>
    </p:extLst>
  </p:cSld>
  <p:clrMapOvr>
    <a:masterClrMapping/>
  </p:clrMapOvr>
  <p:extLst>
    <p:ext uri="{DCECCB84-F9BA-43D5-87BE-67443E8EF086}">
      <p15:sldGuideLst xmlns:p15="http://schemas.microsoft.com/office/powerpoint/2012/main">
        <p15:guide id="1" orient="horz" pos="2160">
          <p15:clr>
            <a:srgbClr val="FBAE40"/>
          </p15:clr>
        </p15:guide>
        <p15:guide id="2" pos="6244">
          <p15:clr>
            <a:srgbClr val="A4A3A4"/>
          </p15:clr>
        </p15:guide>
        <p15:guide id="4" pos="347">
          <p15:clr>
            <a:srgbClr val="FBAE40"/>
          </p15:clr>
        </p15:guide>
        <p15:guide id="7" pos="7333">
          <p15:clr>
            <a:srgbClr val="FBAE40"/>
          </p15:clr>
        </p15:guide>
        <p15:guide id="9" orient="horz" pos="346">
          <p15:clr>
            <a:srgbClr val="FBAE40"/>
          </p15:clr>
        </p15:guide>
        <p15:guide id="11" orient="horz" pos="3974">
          <p15:clr>
            <a:srgbClr val="FBAE40"/>
          </p15:clr>
        </p15:guide>
        <p15:guide id="12" pos="39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icture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968208" y="2969231"/>
            <a:ext cx="3672408" cy="998085"/>
          </a:xfrm>
        </p:spPr>
        <p:txBody>
          <a:bodyPr anchor="t"/>
          <a:lstStyle>
            <a:lvl1pPr>
              <a:defRPr/>
            </a:lvl1pPr>
          </a:lstStyle>
          <a:p>
            <a:r>
              <a:rPr lang="de-CH"/>
              <a:t>Add title</a:t>
            </a:r>
          </a:p>
        </p:txBody>
      </p:sp>
      <p:sp>
        <p:nvSpPr>
          <p:cNvPr id="4" name="Datumsplatzhalter 3"/>
          <p:cNvSpPr>
            <a:spLocks noGrp="1"/>
          </p:cNvSpPr>
          <p:nvPr>
            <p:ph type="dt" sz="half" idx="10"/>
          </p:nvPr>
        </p:nvSpPr>
        <p:spPr/>
        <p:txBody>
          <a:bodyPr/>
          <a:lstStyle/>
          <a:p>
            <a:fld id="{8CF2D06A-87D0-4A24-83C5-091E147CE183}" type="datetime1">
              <a:rPr lang="de-CH" smtClean="0"/>
              <a:t>10.06.2024</a:t>
            </a:fld>
            <a:endParaRPr lang="de-CH"/>
          </a:p>
        </p:txBody>
      </p:sp>
      <p:sp>
        <p:nvSpPr>
          <p:cNvPr id="5" name="Fußzeilenplatzhalter 4"/>
          <p:cNvSpPr>
            <a:spLocks noGrp="1"/>
          </p:cNvSpPr>
          <p:nvPr>
            <p:ph type="ftr" sz="quarter" idx="11"/>
          </p:nvPr>
        </p:nvSpPr>
        <p:spPr/>
        <p:txBody>
          <a:bodyPr/>
          <a:lstStyle/>
          <a:p>
            <a:r>
              <a:rPr lang="en-US"/>
              <a:t>Axpo | Energy Markets | June 2024</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a:t>
            </a:fld>
            <a:endParaRPr lang="de-CH"/>
          </a:p>
        </p:txBody>
      </p:sp>
      <p:sp>
        <p:nvSpPr>
          <p:cNvPr id="9" name="Textplatzhalter 8">
            <a:extLst>
              <a:ext uri="{FF2B5EF4-FFF2-40B4-BE49-F238E27FC236}">
                <a16:creationId xmlns:a16="http://schemas.microsoft.com/office/drawing/2014/main" id="{257933F6-73A8-4A6C-BEA5-3B5AC522D20A}"/>
              </a:ext>
            </a:extLst>
          </p:cNvPr>
          <p:cNvSpPr>
            <a:spLocks noGrp="1"/>
          </p:cNvSpPr>
          <p:nvPr>
            <p:ph type="body" sz="quarter" idx="13" hasCustomPrompt="1"/>
          </p:nvPr>
        </p:nvSpPr>
        <p:spPr>
          <a:xfrm>
            <a:off x="7968208" y="2669459"/>
            <a:ext cx="3672408" cy="251580"/>
          </a:xfrm>
        </p:spPr>
        <p:txBody>
          <a:bodyPr/>
          <a:lstStyle>
            <a:lvl1pPr>
              <a:lnSpc>
                <a:spcPct val="100000"/>
              </a:lnSpc>
              <a:defRPr sz="1800">
                <a:solidFill>
                  <a:schemeClr val="tx1"/>
                </a:solidFill>
              </a:defRPr>
            </a:lvl1pPr>
            <a:lvl2pPr marL="0" indent="0">
              <a:buNone/>
              <a:defRPr/>
            </a:lvl2pPr>
          </a:lstStyle>
          <a:p>
            <a:pPr lvl="0"/>
            <a:r>
              <a:rPr lang="de-DE"/>
              <a:t>Add subtitle</a:t>
            </a:r>
          </a:p>
        </p:txBody>
      </p:sp>
      <p:sp>
        <p:nvSpPr>
          <p:cNvPr id="12" name="Bildplatzhalter 14">
            <a:extLst>
              <a:ext uri="{FF2B5EF4-FFF2-40B4-BE49-F238E27FC236}">
                <a16:creationId xmlns:a16="http://schemas.microsoft.com/office/drawing/2014/main" id="{3D5E6ACB-E7EB-47EB-9A77-83EDE8E250FA}"/>
              </a:ext>
            </a:extLst>
          </p:cNvPr>
          <p:cNvSpPr>
            <a:spLocks noGrp="1"/>
          </p:cNvSpPr>
          <p:nvPr>
            <p:ph type="pic" sz="quarter" idx="15"/>
          </p:nvPr>
        </p:nvSpPr>
        <p:spPr>
          <a:xfrm>
            <a:off x="551384" y="548680"/>
            <a:ext cx="6912768" cy="5751392"/>
          </a:xfrm>
          <a:noFill/>
        </p:spPr>
        <p:txBody>
          <a:bodyPr vert="horz" lIns="108000" tIns="576000" rIns="108000" bIns="0" rtlCol="0" anchor="ctr" anchorCtr="0">
            <a:noAutofit/>
          </a:bodyPr>
          <a:lstStyle>
            <a:lvl1pPr algn="ctr">
              <a:defRPr lang="de-CH" sz="1600">
                <a:solidFill>
                  <a:schemeClr val="tx2"/>
                </a:solidFill>
              </a:defRPr>
            </a:lvl1pPr>
          </a:lstStyle>
          <a:p>
            <a:pPr lvl="0" algn="ctr"/>
            <a:r>
              <a:rPr lang="de-DE"/>
              <a:t>Bild durch Klicken auf Symbol hinzufügen</a:t>
            </a:r>
            <a:endParaRPr lang="de-CH"/>
          </a:p>
        </p:txBody>
      </p:sp>
      <p:sp>
        <p:nvSpPr>
          <p:cNvPr id="8" name="Textplatzhalter 7"/>
          <p:cNvSpPr>
            <a:spLocks noGrp="1"/>
          </p:cNvSpPr>
          <p:nvPr>
            <p:ph type="body" sz="quarter" idx="16"/>
          </p:nvPr>
        </p:nvSpPr>
        <p:spPr>
          <a:xfrm>
            <a:off x="7968209" y="4076700"/>
            <a:ext cx="3672408" cy="22240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8958898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title, Earth gradi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AB7D51-AB82-E32E-9C61-B45A1659CD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pic>
        <p:nvPicPr>
          <p:cNvPr id="10" name="Logo X wh" descr="A black and white logo&#10;&#10;Description automatically generated with medium confidence">
            <a:extLst>
              <a:ext uri="{FF2B5EF4-FFF2-40B4-BE49-F238E27FC236}">
                <a16:creationId xmlns:a16="http://schemas.microsoft.com/office/drawing/2014/main" id="{9B8643C1-EC42-4E0D-B2FB-80F23BF099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65742" y="5408725"/>
            <a:ext cx="874874" cy="900000"/>
          </a:xfrm>
          <a:prstGeom prst="rect">
            <a:avLst/>
          </a:prstGeom>
        </p:spPr>
      </p:pic>
      <p:sp>
        <p:nvSpPr>
          <p:cNvPr id="2" name="Titel 1"/>
          <p:cNvSpPr>
            <a:spLocks noGrp="1"/>
          </p:cNvSpPr>
          <p:nvPr>
            <p:ph type="ctrTitle" hasCustomPrompt="1"/>
          </p:nvPr>
        </p:nvSpPr>
        <p:spPr>
          <a:xfrm>
            <a:off x="551384" y="532800"/>
            <a:ext cx="5544616" cy="1023992"/>
          </a:xfrm>
        </p:spPr>
        <p:txBody>
          <a:bodyPr anchor="t"/>
          <a:lstStyle>
            <a:lvl1pPr algn="l">
              <a:defRPr sz="6600">
                <a:solidFill>
                  <a:schemeClr val="tx1"/>
                </a:solidFill>
              </a:defRPr>
            </a:lvl1pPr>
          </a:lstStyle>
          <a:p>
            <a:r>
              <a:rPr lang="en-GB" dirty="0"/>
              <a:t>Section title</a:t>
            </a:r>
          </a:p>
        </p:txBody>
      </p:sp>
      <p:sp>
        <p:nvSpPr>
          <p:cNvPr id="11" name="Text Placeholder 9">
            <a:extLst>
              <a:ext uri="{FF2B5EF4-FFF2-40B4-BE49-F238E27FC236}">
                <a16:creationId xmlns:a16="http://schemas.microsoft.com/office/drawing/2014/main" id="{B887A16D-B6EC-488A-B469-A65F36D7A103}"/>
              </a:ext>
            </a:extLst>
          </p:cNvPr>
          <p:cNvSpPr>
            <a:spLocks noGrp="1"/>
          </p:cNvSpPr>
          <p:nvPr>
            <p:ph type="body" sz="quarter" idx="13" hasCustomPrompt="1"/>
          </p:nvPr>
        </p:nvSpPr>
        <p:spPr>
          <a:xfrm>
            <a:off x="553043" y="1588216"/>
            <a:ext cx="5542957" cy="504000"/>
          </a:xfrm>
        </p:spPr>
        <p:txBody>
          <a:bodyPr anchor="t"/>
          <a:lstStyle>
            <a:lvl1pPr>
              <a:defRPr sz="2800"/>
            </a:lvl1pPr>
          </a:lstStyle>
          <a:p>
            <a:pPr lvl="0"/>
            <a:r>
              <a:rPr lang="en-GB" dirty="0"/>
              <a:t>Sub headline</a:t>
            </a:r>
          </a:p>
        </p:txBody>
      </p:sp>
    </p:spTree>
    <p:extLst>
      <p:ext uri="{BB962C8B-B14F-4D97-AF65-F5344CB8AC3E}">
        <p14:creationId xmlns:p14="http://schemas.microsoft.com/office/powerpoint/2010/main" val="11974201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with number and picture">
    <p:spTree>
      <p:nvGrpSpPr>
        <p:cNvPr id="1" name=""/>
        <p:cNvGrpSpPr/>
        <p:nvPr/>
      </p:nvGrpSpPr>
      <p:grpSpPr>
        <a:xfrm>
          <a:off x="0" y="0"/>
          <a:ext cx="0" cy="0"/>
          <a:chOff x="0" y="0"/>
          <a:chExt cx="0" cy="0"/>
        </a:xfrm>
      </p:grpSpPr>
      <p:pic>
        <p:nvPicPr>
          <p:cNvPr id="6" name="Flow Line">
            <a:extLst>
              <a:ext uri="{FF2B5EF4-FFF2-40B4-BE49-F238E27FC236}">
                <a16:creationId xmlns:a16="http://schemas.microsoft.com/office/drawing/2014/main" id="{A7CDC0A5-420D-4EA0-ABDA-5ED7DC7426E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0" y="5221795"/>
            <a:ext cx="4568571" cy="1636205"/>
          </a:xfrm>
          <a:prstGeom prst="rect">
            <a:avLst/>
          </a:prstGeom>
        </p:spPr>
      </p:pic>
      <p:pic>
        <p:nvPicPr>
          <p:cNvPr id="10" name="Logo X wh">
            <a:extLst>
              <a:ext uri="{FF2B5EF4-FFF2-40B4-BE49-F238E27FC236}">
                <a16:creationId xmlns:a16="http://schemas.microsoft.com/office/drawing/2014/main" id="{9B8643C1-EC42-4E0D-B2FB-80F23BF09903}"/>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765742" y="5408725"/>
            <a:ext cx="874873" cy="900000"/>
          </a:xfrm>
          <a:prstGeom prst="rect">
            <a:avLst/>
          </a:prstGeom>
        </p:spPr>
      </p:pic>
      <p:sp>
        <p:nvSpPr>
          <p:cNvPr id="2" name="Titel 1"/>
          <p:cNvSpPr>
            <a:spLocks noGrp="1"/>
          </p:cNvSpPr>
          <p:nvPr>
            <p:ph type="ctrTitle" hasCustomPrompt="1"/>
          </p:nvPr>
        </p:nvSpPr>
        <p:spPr>
          <a:xfrm>
            <a:off x="2225753" y="4337351"/>
            <a:ext cx="3456384" cy="1071374"/>
          </a:xfrm>
        </p:spPr>
        <p:txBody>
          <a:bodyPr anchor="t"/>
          <a:lstStyle>
            <a:lvl1pPr algn="l">
              <a:defRPr sz="3600">
                <a:solidFill>
                  <a:schemeClr val="tx1"/>
                </a:solidFill>
              </a:defRPr>
            </a:lvl1pPr>
          </a:lstStyle>
          <a:p>
            <a:r>
              <a:rPr lang="en-GB" dirty="0"/>
              <a:t>Section title</a:t>
            </a:r>
          </a:p>
        </p:txBody>
      </p:sp>
      <p:sp>
        <p:nvSpPr>
          <p:cNvPr id="8" name="Number Placeholder">
            <a:extLst>
              <a:ext uri="{FF2B5EF4-FFF2-40B4-BE49-F238E27FC236}">
                <a16:creationId xmlns:a16="http://schemas.microsoft.com/office/drawing/2014/main" id="{5A73B698-9A22-48E4-A8DA-E908020CDF2B}"/>
              </a:ext>
            </a:extLst>
          </p:cNvPr>
          <p:cNvSpPr>
            <a:spLocks noGrp="1"/>
          </p:cNvSpPr>
          <p:nvPr>
            <p:ph type="body" sz="quarter" idx="17" hasCustomPrompt="1"/>
          </p:nvPr>
        </p:nvSpPr>
        <p:spPr>
          <a:xfrm>
            <a:off x="695400" y="4337351"/>
            <a:ext cx="1404000" cy="792000"/>
          </a:xfrm>
        </p:spPr>
        <p:txBody>
          <a:bodyPr anchor="b"/>
          <a:lstStyle>
            <a:lvl1pPr algn="r">
              <a:defRPr sz="6600"/>
            </a:lvl1pPr>
          </a:lstStyle>
          <a:p>
            <a:pPr lvl="0"/>
            <a:r>
              <a:rPr lang="en-GB" dirty="0"/>
              <a:t>##</a:t>
            </a:r>
          </a:p>
        </p:txBody>
      </p:sp>
      <p:sp>
        <p:nvSpPr>
          <p:cNvPr id="12" name="Text Placeholder 10">
            <a:extLst>
              <a:ext uri="{FF2B5EF4-FFF2-40B4-BE49-F238E27FC236}">
                <a16:creationId xmlns:a16="http://schemas.microsoft.com/office/drawing/2014/main" id="{69F2DBAE-AC60-4C39-895C-362CB0F6733E}"/>
              </a:ext>
            </a:extLst>
          </p:cNvPr>
          <p:cNvSpPr>
            <a:spLocks noGrp="1"/>
          </p:cNvSpPr>
          <p:nvPr>
            <p:ph type="body" sz="quarter" idx="16"/>
          </p:nvPr>
        </p:nvSpPr>
        <p:spPr>
          <a:xfrm>
            <a:off x="5808490" y="4337351"/>
            <a:ext cx="4824014" cy="1808315"/>
          </a:xfrm>
        </p:spPr>
        <p:txBody>
          <a:bodyPr numCol="1" spcCol="360000"/>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Picture Placeholder">
            <a:extLst>
              <a:ext uri="{FF2B5EF4-FFF2-40B4-BE49-F238E27FC236}">
                <a16:creationId xmlns:a16="http://schemas.microsoft.com/office/drawing/2014/main" id="{6AD041B1-7249-4770-ACAF-B6082B06770D}"/>
              </a:ext>
            </a:extLst>
          </p:cNvPr>
          <p:cNvSpPr>
            <a:spLocks noGrp="1"/>
          </p:cNvSpPr>
          <p:nvPr>
            <p:ph type="pic" sz="quarter" idx="18"/>
          </p:nvPr>
        </p:nvSpPr>
        <p:spPr>
          <a:xfrm>
            <a:off x="0" y="0"/>
            <a:ext cx="12192000" cy="3959934"/>
          </a:xfrm>
          <a:custGeom>
            <a:avLst/>
            <a:gdLst>
              <a:gd name="connsiteX0" fmla="*/ 0 w 12192000"/>
              <a:gd name="connsiteY0" fmla="*/ 0 h 3959934"/>
              <a:gd name="connsiteX1" fmla="*/ 12192000 w 12192000"/>
              <a:gd name="connsiteY1" fmla="*/ 0 h 3959934"/>
              <a:gd name="connsiteX2" fmla="*/ 12192000 w 12192000"/>
              <a:gd name="connsiteY2" fmla="*/ 3959934 h 3959934"/>
              <a:gd name="connsiteX3" fmla="*/ 11897309 w 12192000"/>
              <a:gd name="connsiteY3" fmla="*/ 3924858 h 3959934"/>
              <a:gd name="connsiteX4" fmla="*/ 6096000 w 12192000"/>
              <a:gd name="connsiteY4" fmla="*/ 3616490 h 3959934"/>
              <a:gd name="connsiteX5" fmla="*/ 294691 w 12192000"/>
              <a:gd name="connsiteY5" fmla="*/ 3924858 h 3959934"/>
              <a:gd name="connsiteX6" fmla="*/ 0 w 12192000"/>
              <a:gd name="connsiteY6" fmla="*/ 3959934 h 395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59934">
                <a:moveTo>
                  <a:pt x="0" y="0"/>
                </a:moveTo>
                <a:lnTo>
                  <a:pt x="12192000" y="0"/>
                </a:lnTo>
                <a:lnTo>
                  <a:pt x="12192000" y="3959934"/>
                </a:lnTo>
                <a:lnTo>
                  <a:pt x="11897309" y="3924858"/>
                </a:lnTo>
                <a:cubicBezTo>
                  <a:pt x="10114219" y="3726292"/>
                  <a:pt x="8153813" y="3616490"/>
                  <a:pt x="6096000" y="3616490"/>
                </a:cubicBezTo>
                <a:cubicBezTo>
                  <a:pt x="4038187" y="3616490"/>
                  <a:pt x="2077781" y="3726292"/>
                  <a:pt x="294691" y="3924858"/>
                </a:cubicBezTo>
                <a:lnTo>
                  <a:pt x="0" y="3959934"/>
                </a:lnTo>
                <a:close/>
              </a:path>
            </a:pathLst>
          </a:custGeom>
        </p:spPr>
        <p:txBody>
          <a:bodyPr wrap="square" lIns="108000" tIns="576000" rIns="108000" anchor="ctr" anchorCtr="0">
            <a:noAutofit/>
          </a:bodyPr>
          <a:lstStyle>
            <a:lvl1pPr algn="ctr">
              <a:defRPr/>
            </a:lvl1pPr>
          </a:lstStyle>
          <a:p>
            <a:r>
              <a:rPr lang="en-GB"/>
              <a:t>Click icon to add picture</a:t>
            </a:r>
          </a:p>
        </p:txBody>
      </p:sp>
      <p:sp>
        <p:nvSpPr>
          <p:cNvPr id="3" name="Date Placeholder 2">
            <a:extLst>
              <a:ext uri="{FF2B5EF4-FFF2-40B4-BE49-F238E27FC236}">
                <a16:creationId xmlns:a16="http://schemas.microsoft.com/office/drawing/2014/main" id="{702C0F40-CD2D-4449-8A75-FAA3CDBA185C}"/>
              </a:ext>
            </a:extLst>
          </p:cNvPr>
          <p:cNvSpPr>
            <a:spLocks noGrp="1"/>
          </p:cNvSpPr>
          <p:nvPr>
            <p:ph type="dt" sz="half" idx="19"/>
          </p:nvPr>
        </p:nvSpPr>
        <p:spPr/>
        <p:txBody>
          <a:bodyPr/>
          <a:lstStyle/>
          <a:p>
            <a:fld id="{EDBA119E-9856-482D-B7B6-A00340AF8931}" type="datetime1">
              <a:rPr lang="de-CH" smtClean="0"/>
              <a:t>10.06.2024</a:t>
            </a:fld>
            <a:endParaRPr lang="en-GB" dirty="0"/>
          </a:p>
        </p:txBody>
      </p:sp>
      <p:sp>
        <p:nvSpPr>
          <p:cNvPr id="4" name="Footer Placeholder 3">
            <a:extLst>
              <a:ext uri="{FF2B5EF4-FFF2-40B4-BE49-F238E27FC236}">
                <a16:creationId xmlns:a16="http://schemas.microsoft.com/office/drawing/2014/main" id="{BCEE83F4-09E9-6E47-BAB6-0B7BAFF320E0}"/>
              </a:ext>
            </a:extLst>
          </p:cNvPr>
          <p:cNvSpPr>
            <a:spLocks noGrp="1"/>
          </p:cNvSpPr>
          <p:nvPr>
            <p:ph type="ftr" sz="quarter" idx="20"/>
          </p:nvPr>
        </p:nvSpPr>
        <p:spPr/>
        <p:txBody>
          <a:bodyPr/>
          <a:lstStyle/>
          <a:p>
            <a:r>
              <a:rPr lang="en-US"/>
              <a:t>Axpo | Energy Markets | June 2024</a:t>
            </a:r>
            <a:endParaRPr lang="en-GB" dirty="0"/>
          </a:p>
        </p:txBody>
      </p:sp>
      <p:sp>
        <p:nvSpPr>
          <p:cNvPr id="5" name="Slide Number Placeholder 4">
            <a:extLst>
              <a:ext uri="{FF2B5EF4-FFF2-40B4-BE49-F238E27FC236}">
                <a16:creationId xmlns:a16="http://schemas.microsoft.com/office/drawing/2014/main" id="{D555F01D-005E-BE4A-8338-F209E5DC6203}"/>
              </a:ext>
            </a:extLst>
          </p:cNvPr>
          <p:cNvSpPr>
            <a:spLocks noGrp="1"/>
          </p:cNvSpPr>
          <p:nvPr>
            <p:ph type="sldNum" sz="quarter" idx="21"/>
          </p:nvPr>
        </p:nvSpPr>
        <p:spPr/>
        <p:txBody>
          <a:bodyPr/>
          <a:lstStyle/>
          <a:p>
            <a:fld id="{442AD375-037F-43D0-B059-5172DA06796A}" type="slidenum">
              <a:rPr lang="en-GB" smtClean="0"/>
              <a:pPr/>
              <a:t>‹#›</a:t>
            </a:fld>
            <a:endParaRPr lang="en-GB" dirty="0"/>
          </a:p>
        </p:txBody>
      </p:sp>
      <p:sp>
        <p:nvSpPr>
          <p:cNvPr id="11" name="Fußzeilenplatzhalter 4">
            <a:extLst>
              <a:ext uri="{FF2B5EF4-FFF2-40B4-BE49-F238E27FC236}">
                <a16:creationId xmlns:a16="http://schemas.microsoft.com/office/drawing/2014/main" id="{4EA1E533-AD62-7C46-8E95-64AA3BE80643}"/>
              </a:ext>
            </a:extLst>
          </p:cNvPr>
          <p:cNvSpPr txBox="1">
            <a:spLocks/>
          </p:cNvSpPr>
          <p:nvPr userDrawn="1"/>
        </p:nvSpPr>
        <p:spPr>
          <a:xfrm>
            <a:off x="551382" y="6511554"/>
            <a:ext cx="324000" cy="108000"/>
          </a:xfrm>
          <a:prstGeom prst="rect">
            <a:avLst/>
          </a:prstGeom>
        </p:spPr>
        <p:txBody>
          <a:bodyPr vert="horz" lIns="0" tIns="0" rIns="0" bIns="0" rtlCol="0" anchor="t" anchorCtr="0"/>
          <a:lstStyle>
            <a:defPPr>
              <a:defRPr lang="de-DE"/>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Axpo,</a:t>
            </a:r>
          </a:p>
        </p:txBody>
      </p:sp>
    </p:spTree>
    <p:extLst>
      <p:ext uri="{BB962C8B-B14F-4D97-AF65-F5344CB8AC3E}">
        <p14:creationId xmlns:p14="http://schemas.microsoft.com/office/powerpoint/2010/main" val="29240216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en-GB" dirty="0"/>
          </a:p>
        </p:txBody>
      </p:sp>
      <p:sp>
        <p:nvSpPr>
          <p:cNvPr id="3" name="Inhaltsplatzhalter 2"/>
          <p:cNvSpPr>
            <a:spLocks noGrp="1"/>
          </p:cNvSpPr>
          <p:nvPr>
            <p:ph idx="1"/>
          </p:nvPr>
        </p:nvSpPr>
        <p:spPr/>
        <p:txBody>
          <a:bodyPr numCol="2"/>
          <a:lstStyle>
            <a:lvl1pPr marL="358775" indent="-358775">
              <a:spcBef>
                <a:spcPts val="1800"/>
              </a:spcBef>
              <a:buFont typeface="+mj-lt"/>
              <a:buAutoNum type="arabicPeriod"/>
              <a:defRPr b="1"/>
            </a:lvl1pPr>
            <a:lvl2pPr marL="358775" indent="0">
              <a:buNone/>
              <a:defRPr/>
            </a:lvl2pPr>
            <a:lvl3pPr marL="542925" indent="-184150">
              <a:defRPr/>
            </a:lvl3pPr>
            <a:lvl4pPr marL="715963" indent="-173038">
              <a:defRPr/>
            </a:lvl4pPr>
            <a:lvl5pPr marL="901700" indent="-185738">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umsplatzhalter 3"/>
          <p:cNvSpPr>
            <a:spLocks noGrp="1"/>
          </p:cNvSpPr>
          <p:nvPr>
            <p:ph type="dt" sz="half" idx="10"/>
          </p:nvPr>
        </p:nvSpPr>
        <p:spPr/>
        <p:txBody>
          <a:bodyPr/>
          <a:lstStyle/>
          <a:p>
            <a:fld id="{CCC77397-D3F6-4782-81E6-EB2C98185D7B}"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Tree>
    <p:extLst>
      <p:ext uri="{BB962C8B-B14F-4D97-AF65-F5344CB8AC3E}">
        <p14:creationId xmlns:p14="http://schemas.microsoft.com/office/powerpoint/2010/main" val="218237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Click to edit Master title style</a:t>
            </a:r>
          </a:p>
        </p:txBody>
      </p:sp>
      <p:sp>
        <p:nvSpPr>
          <p:cNvPr id="3" name="Inhaltsplatzhalter 2"/>
          <p:cNvSpPr>
            <a:spLocks noGrp="1"/>
          </p:cNvSpPr>
          <p:nvPr>
            <p:ph idx="1"/>
          </p:nvPr>
        </p:nvSpPr>
        <p:spPr>
          <a:xfrm>
            <a:off x="551384" y="1916113"/>
            <a:ext cx="11089232" cy="4259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umsplatzhalter 3"/>
          <p:cNvSpPr>
            <a:spLocks noGrp="1"/>
          </p:cNvSpPr>
          <p:nvPr>
            <p:ph type="dt" sz="half" idx="10"/>
          </p:nvPr>
        </p:nvSpPr>
        <p:spPr/>
        <p:txBody>
          <a:bodyPr/>
          <a:lstStyle/>
          <a:p>
            <a:fld id="{2145C445-9840-40EE-9F94-3A3569662B37}" type="datetime1">
              <a:rPr lang="de-CH" smtClean="0"/>
              <a:t>10.06.2024</a:t>
            </a:fld>
            <a:endParaRPr lang="en-GB" dirty="0"/>
          </a:p>
        </p:txBody>
      </p:sp>
      <p:sp>
        <p:nvSpPr>
          <p:cNvPr id="5" name="Fußzeilenplatzhalter 4"/>
          <p:cNvSpPr>
            <a:spLocks noGrp="1"/>
          </p:cNvSpPr>
          <p:nvPr>
            <p:ph type="ftr" sz="quarter" idx="11"/>
          </p:nvPr>
        </p:nvSpPr>
        <p:spPr/>
        <p:txBody>
          <a:bodyPr/>
          <a:lstStyle/>
          <a:p>
            <a:r>
              <a:rPr lang="en-US"/>
              <a:t>Axpo | Energy Markets | June 2024</a:t>
            </a:r>
            <a:endParaRPr lang="en-GB" dirty="0"/>
          </a:p>
        </p:txBody>
      </p:sp>
      <p:sp>
        <p:nvSpPr>
          <p:cNvPr id="6" name="Foliennummernplatzhalter 5"/>
          <p:cNvSpPr>
            <a:spLocks noGrp="1"/>
          </p:cNvSpPr>
          <p:nvPr>
            <p:ph type="sldNum" sz="quarter" idx="12"/>
          </p:nvPr>
        </p:nvSpPr>
        <p:spPr/>
        <p:txBody>
          <a:bodyPr/>
          <a:lstStyle/>
          <a:p>
            <a:fld id="{442AD375-037F-43D0-B059-5172DA06796A}" type="slidenum">
              <a:rPr lang="en-GB" smtClean="0"/>
              <a:t>‹#›</a:t>
            </a:fld>
            <a:endParaRPr lang="en-GB" dirty="0"/>
          </a:p>
        </p:txBody>
      </p:sp>
    </p:spTree>
    <p:extLst>
      <p:ext uri="{BB962C8B-B14F-4D97-AF65-F5344CB8AC3E}">
        <p14:creationId xmlns:p14="http://schemas.microsoft.com/office/powerpoint/2010/main" val="2275458901"/>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2.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51384" y="531341"/>
            <a:ext cx="11089232" cy="1080000"/>
          </a:xfrm>
          <a:prstGeom prst="rect">
            <a:avLst/>
          </a:prstGeom>
        </p:spPr>
        <p:txBody>
          <a:bodyPr vert="horz" lIns="0" tIns="0" rIns="0" bIns="0" rtlCol="0" anchor="t">
            <a:noAutofit/>
          </a:bodyPr>
          <a:lstStyle/>
          <a:p>
            <a:endParaRPr lang="en-GB" dirty="0"/>
          </a:p>
        </p:txBody>
      </p:sp>
      <p:sp>
        <p:nvSpPr>
          <p:cNvPr id="3" name="Textplatzhalter 2"/>
          <p:cNvSpPr>
            <a:spLocks noGrp="1"/>
          </p:cNvSpPr>
          <p:nvPr>
            <p:ph type="body" idx="1"/>
          </p:nvPr>
        </p:nvSpPr>
        <p:spPr>
          <a:xfrm>
            <a:off x="551384" y="1927861"/>
            <a:ext cx="11089232" cy="4249102"/>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err="1"/>
          </a:p>
        </p:txBody>
      </p:sp>
      <p:sp>
        <p:nvSpPr>
          <p:cNvPr id="4" name="Datumsplatzhalter 3"/>
          <p:cNvSpPr>
            <a:spLocks noGrp="1"/>
          </p:cNvSpPr>
          <p:nvPr>
            <p:ph type="dt" sz="half" idx="2"/>
          </p:nvPr>
        </p:nvSpPr>
        <p:spPr>
          <a:xfrm>
            <a:off x="10801200" y="6511554"/>
            <a:ext cx="551383" cy="108000"/>
          </a:xfrm>
          <a:prstGeom prst="rect">
            <a:avLst/>
          </a:prstGeom>
        </p:spPr>
        <p:txBody>
          <a:bodyPr vert="horz" lIns="0" tIns="0" rIns="0" bIns="0" rtlCol="0" anchor="t" anchorCtr="0"/>
          <a:lstStyle>
            <a:lvl1pPr algn="r">
              <a:defRPr sz="600">
                <a:solidFill>
                  <a:schemeClr val="tx1"/>
                </a:solidFill>
              </a:defRPr>
            </a:lvl1pPr>
          </a:lstStyle>
          <a:p>
            <a:fld id="{B822775F-047B-4544-8499-5B4CBD8B441E}" type="datetime1">
              <a:rPr lang="de-CH" smtClean="0"/>
              <a:t>10.06.2024</a:t>
            </a:fld>
            <a:endParaRPr lang="en-GB" dirty="0"/>
          </a:p>
        </p:txBody>
      </p:sp>
      <p:sp>
        <p:nvSpPr>
          <p:cNvPr id="5" name="Fußzeilenplatzhalter 4"/>
          <p:cNvSpPr>
            <a:spLocks noGrp="1"/>
          </p:cNvSpPr>
          <p:nvPr>
            <p:ph type="ftr" sz="quarter" idx="3"/>
          </p:nvPr>
        </p:nvSpPr>
        <p:spPr>
          <a:xfrm>
            <a:off x="905445" y="6511554"/>
            <a:ext cx="9573518" cy="108000"/>
          </a:xfrm>
          <a:prstGeom prst="rect">
            <a:avLst/>
          </a:prstGeom>
        </p:spPr>
        <p:txBody>
          <a:bodyPr vert="horz" lIns="0" tIns="0" rIns="0" bIns="0" rtlCol="0" anchor="t" anchorCtr="0"/>
          <a:lstStyle>
            <a:lvl1pPr algn="l">
              <a:defRPr sz="600">
                <a:solidFill>
                  <a:schemeClr val="tx1"/>
                </a:solidFill>
              </a:defRPr>
            </a:lvl1pPr>
          </a:lstStyle>
          <a:p>
            <a:r>
              <a:rPr lang="en-US"/>
              <a:t>Axpo | Energy Markets | June 2024</a:t>
            </a:r>
            <a:endParaRPr lang="en-GB" dirty="0"/>
          </a:p>
        </p:txBody>
      </p:sp>
      <p:sp>
        <p:nvSpPr>
          <p:cNvPr id="6" name="Foliennummernplatzhalter 5"/>
          <p:cNvSpPr>
            <a:spLocks noGrp="1"/>
          </p:cNvSpPr>
          <p:nvPr>
            <p:ph type="sldNum" sz="quarter" idx="4"/>
          </p:nvPr>
        </p:nvSpPr>
        <p:spPr>
          <a:xfrm>
            <a:off x="11352584" y="6511554"/>
            <a:ext cx="288032" cy="108000"/>
          </a:xfrm>
          <a:prstGeom prst="rect">
            <a:avLst/>
          </a:prstGeom>
        </p:spPr>
        <p:txBody>
          <a:bodyPr vert="horz" lIns="0" tIns="0" rIns="0" bIns="0" rtlCol="0" anchor="t" anchorCtr="0"/>
          <a:lstStyle>
            <a:lvl1pPr algn="r">
              <a:defRPr sz="600">
                <a:solidFill>
                  <a:schemeClr val="tx1"/>
                </a:solidFill>
              </a:defRPr>
            </a:lvl1pPr>
          </a:lstStyle>
          <a:p>
            <a:fld id="{442AD375-037F-43D0-B059-5172DA06796A}" type="slidenum">
              <a:rPr lang="en-GB" smtClean="0"/>
              <a:pPr/>
              <a:t>‹#›</a:t>
            </a:fld>
            <a:endParaRPr lang="en-GB" dirty="0"/>
          </a:p>
        </p:txBody>
      </p:sp>
      <p:sp>
        <p:nvSpPr>
          <p:cNvPr id="7" name="Fußzeilenplatzhalter 4"/>
          <p:cNvSpPr txBox="1">
            <a:spLocks/>
          </p:cNvSpPr>
          <p:nvPr/>
        </p:nvSpPr>
        <p:spPr>
          <a:xfrm>
            <a:off x="551382" y="6511554"/>
            <a:ext cx="324000" cy="108000"/>
          </a:xfrm>
          <a:prstGeom prst="rect">
            <a:avLst/>
          </a:prstGeom>
        </p:spPr>
        <p:txBody>
          <a:bodyPr vert="horz" lIns="0" tIns="0" rIns="0" bIns="0" rtlCol="0" anchor="t" anchorCtr="0"/>
          <a:lstStyle>
            <a:defPPr>
              <a:defRPr lang="de-DE"/>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Axpo,</a:t>
            </a:r>
          </a:p>
        </p:txBody>
      </p:sp>
    </p:spTree>
    <p:extLst>
      <p:ext uri="{BB962C8B-B14F-4D97-AF65-F5344CB8AC3E}">
        <p14:creationId xmlns:p14="http://schemas.microsoft.com/office/powerpoint/2010/main" val="346470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717" r:id="rId37"/>
  </p:sldLayoutIdLst>
  <p:hf hd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0"/>
        </a:spcBef>
        <a:buFont typeface="Arial" panose="020B0604020202020204" pitchFamily="34" charset="0"/>
        <a:buNone/>
        <a:defRPr sz="1800" kern="1200">
          <a:solidFill>
            <a:schemeClr val="tx1"/>
          </a:solidFill>
          <a:latin typeface="+mn-lt"/>
          <a:ea typeface="+mn-ea"/>
          <a:cs typeface="+mn-cs"/>
        </a:defRPr>
      </a:lvl1pPr>
      <a:lvl2pPr marL="174625" indent="-174625" algn="l" defTabSz="914400" rtl="0" eaLnBrk="1" latinLnBrk="0" hangingPunct="1">
        <a:lnSpc>
          <a:spcPct val="114000"/>
        </a:lnSpc>
        <a:spcBef>
          <a:spcPts val="0"/>
        </a:spcBef>
        <a:buSzPct val="80000"/>
        <a:buFont typeface="Arial" panose="020B0604020202020204" pitchFamily="34" charset="0"/>
        <a:buChar char="•"/>
        <a:defRPr sz="1800" kern="1200">
          <a:solidFill>
            <a:schemeClr val="tx1"/>
          </a:solidFill>
          <a:latin typeface="+mn-lt"/>
          <a:ea typeface="+mn-ea"/>
          <a:cs typeface="+mn-cs"/>
        </a:defRPr>
      </a:lvl2pPr>
      <a:lvl3pPr marL="360363" indent="-185738" algn="l" defTabSz="914400" rtl="0" eaLnBrk="1" latinLnBrk="0" hangingPunct="1">
        <a:lnSpc>
          <a:spcPct val="114000"/>
        </a:lnSpc>
        <a:spcBef>
          <a:spcPts val="0"/>
        </a:spcBef>
        <a:buSzPct val="80000"/>
        <a:buFont typeface="Arial" panose="020B0604020202020204" pitchFamily="34" charset="0"/>
        <a:buChar char="•"/>
        <a:defRPr sz="1800" kern="1200">
          <a:solidFill>
            <a:schemeClr val="tx1"/>
          </a:solidFill>
          <a:latin typeface="+mn-lt"/>
          <a:ea typeface="+mn-ea"/>
          <a:cs typeface="+mn-cs"/>
        </a:defRPr>
      </a:lvl3pPr>
      <a:lvl4pPr marL="534988" indent="-174625" algn="l" defTabSz="914400" rtl="0" eaLnBrk="1" latinLnBrk="0" hangingPunct="1">
        <a:lnSpc>
          <a:spcPct val="114000"/>
        </a:lnSpc>
        <a:spcBef>
          <a:spcPts val="0"/>
        </a:spcBef>
        <a:buSzPct val="80000"/>
        <a:buFont typeface="Arial" panose="020B0604020202020204" pitchFamily="34" charset="0"/>
        <a:buChar char="•"/>
        <a:defRPr sz="1800" kern="1200">
          <a:solidFill>
            <a:schemeClr val="tx1"/>
          </a:solidFill>
          <a:latin typeface="+mn-lt"/>
          <a:ea typeface="+mn-ea"/>
          <a:cs typeface="+mn-cs"/>
        </a:defRPr>
      </a:lvl4pPr>
      <a:lvl5pPr marL="719138" indent="-184150" algn="l" defTabSz="914400" rtl="0" eaLnBrk="1" latinLnBrk="0" hangingPunct="1">
        <a:lnSpc>
          <a:spcPct val="114000"/>
        </a:lnSpc>
        <a:spcBef>
          <a:spcPts val="0"/>
        </a:spcBef>
        <a:buSzPct val="8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47">
          <p15:clr>
            <a:srgbClr val="F26B43"/>
          </p15:clr>
        </p15:guide>
        <p15:guide id="4" pos="7333">
          <p15:clr>
            <a:srgbClr val="F26B43"/>
          </p15:clr>
        </p15:guide>
        <p15:guide id="5" orient="horz" pos="346">
          <p15:clr>
            <a:srgbClr val="F26B43"/>
          </p15:clr>
        </p15:guide>
        <p15:guide id="6" orient="horz" pos="38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51384" y="531341"/>
            <a:ext cx="11089232" cy="1092049"/>
          </a:xfrm>
          <a:prstGeom prst="rect">
            <a:avLst/>
          </a:prstGeom>
        </p:spPr>
        <p:txBody>
          <a:bodyPr vert="horz" lIns="0" tIns="0" rIns="0" bIns="0" rtlCol="0" anchor="t">
            <a:noAutofit/>
          </a:bodyPr>
          <a:lstStyle/>
          <a:p>
            <a:endParaRPr lang="de-CH"/>
          </a:p>
        </p:txBody>
      </p:sp>
      <p:sp>
        <p:nvSpPr>
          <p:cNvPr id="3" name="Textplatzhalter 2"/>
          <p:cNvSpPr>
            <a:spLocks noGrp="1"/>
          </p:cNvSpPr>
          <p:nvPr>
            <p:ph type="body" idx="1"/>
          </p:nvPr>
        </p:nvSpPr>
        <p:spPr>
          <a:xfrm>
            <a:off x="551384" y="1927861"/>
            <a:ext cx="11089232" cy="4249102"/>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10801200" y="6511554"/>
            <a:ext cx="551383" cy="108000"/>
          </a:xfrm>
          <a:prstGeom prst="rect">
            <a:avLst/>
          </a:prstGeom>
        </p:spPr>
        <p:txBody>
          <a:bodyPr vert="horz" lIns="0" tIns="0" rIns="0" bIns="0" rtlCol="0" anchor="t" anchorCtr="0"/>
          <a:lstStyle>
            <a:lvl1pPr algn="r">
              <a:defRPr sz="600">
                <a:solidFill>
                  <a:schemeClr val="tx1"/>
                </a:solidFill>
              </a:defRPr>
            </a:lvl1pPr>
          </a:lstStyle>
          <a:p>
            <a:fld id="{17D620C4-06D7-4CF2-B8A4-FD735541CC98}" type="datetime1">
              <a:rPr lang="de-CH" smtClean="0"/>
              <a:t>10.06.2024</a:t>
            </a:fld>
            <a:endParaRPr lang="de-CH"/>
          </a:p>
        </p:txBody>
      </p:sp>
      <p:sp>
        <p:nvSpPr>
          <p:cNvPr id="5" name="Fußzeilenplatzhalter 4"/>
          <p:cNvSpPr>
            <a:spLocks noGrp="1"/>
          </p:cNvSpPr>
          <p:nvPr>
            <p:ph type="ftr" sz="quarter" idx="3"/>
          </p:nvPr>
        </p:nvSpPr>
        <p:spPr>
          <a:xfrm>
            <a:off x="842964" y="6511554"/>
            <a:ext cx="9573518" cy="108000"/>
          </a:xfrm>
          <a:prstGeom prst="rect">
            <a:avLst/>
          </a:prstGeom>
        </p:spPr>
        <p:txBody>
          <a:bodyPr vert="horz" lIns="0" tIns="0" rIns="0" bIns="0" rtlCol="0" anchor="t" anchorCtr="0"/>
          <a:lstStyle>
            <a:lvl1pPr algn="l">
              <a:defRPr sz="600">
                <a:solidFill>
                  <a:schemeClr val="tx1"/>
                </a:solidFill>
              </a:defRPr>
            </a:lvl1pPr>
          </a:lstStyle>
          <a:p>
            <a:r>
              <a:rPr lang="en-US"/>
              <a:t>Axpo | Energy Markets | June 2024</a:t>
            </a:r>
            <a:endParaRPr lang="de-CH"/>
          </a:p>
        </p:txBody>
      </p:sp>
      <p:sp>
        <p:nvSpPr>
          <p:cNvPr id="6" name="Foliennummernplatzhalter 5"/>
          <p:cNvSpPr>
            <a:spLocks noGrp="1"/>
          </p:cNvSpPr>
          <p:nvPr>
            <p:ph type="sldNum" sz="quarter" idx="4"/>
          </p:nvPr>
        </p:nvSpPr>
        <p:spPr>
          <a:xfrm>
            <a:off x="11352584" y="6511554"/>
            <a:ext cx="288032" cy="108000"/>
          </a:xfrm>
          <a:prstGeom prst="rect">
            <a:avLst/>
          </a:prstGeom>
        </p:spPr>
        <p:txBody>
          <a:bodyPr vert="horz" lIns="0" tIns="0" rIns="0" bIns="0" rtlCol="0" anchor="t" anchorCtr="0"/>
          <a:lstStyle>
            <a:lvl1pPr algn="r">
              <a:defRPr sz="600">
                <a:solidFill>
                  <a:schemeClr val="tx1"/>
                </a:solidFill>
              </a:defRPr>
            </a:lvl1pPr>
          </a:lstStyle>
          <a:p>
            <a:fld id="{442AD375-037F-43D0-B059-5172DA06796A}" type="slidenum">
              <a:rPr lang="de-CH" smtClean="0"/>
              <a:t>‹#›</a:t>
            </a:fld>
            <a:endParaRPr lang="de-CH"/>
          </a:p>
        </p:txBody>
      </p:sp>
      <p:sp>
        <p:nvSpPr>
          <p:cNvPr id="7" name="Fußzeilenplatzhalter 4"/>
          <p:cNvSpPr txBox="1"/>
          <p:nvPr userDrawn="1"/>
        </p:nvSpPr>
        <p:spPr>
          <a:xfrm>
            <a:off x="551383" y="6511554"/>
            <a:ext cx="288033" cy="108000"/>
          </a:xfrm>
          <a:prstGeom prst="rect">
            <a:avLst/>
          </a:prstGeom>
        </p:spPr>
        <p:txBody>
          <a:bodyPr vert="horz" lIns="0" tIns="0" rIns="0" bIns="0" rtlCol="0" anchor="t" anchorCtr="0"/>
          <a:lstStyle>
            <a:defPPr>
              <a:defRPr lang="de-DE"/>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t>© Axpo,</a:t>
            </a:r>
          </a:p>
        </p:txBody>
      </p:sp>
    </p:spTree>
    <p:extLst>
      <p:ext uri="{BB962C8B-B14F-4D97-AF65-F5344CB8AC3E}">
        <p14:creationId xmlns:p14="http://schemas.microsoft.com/office/powerpoint/2010/main" val="21658609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ransition/>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14000"/>
        </a:lnSpc>
        <a:spcBef>
          <a:spcPct val="0"/>
        </a:spcBef>
        <a:buFont typeface="Arial" panose="020B0604020202020204" pitchFamily="34" charset="0"/>
        <a:buNone/>
        <a:defRPr sz="1800" kern="1200">
          <a:solidFill>
            <a:schemeClr val="tx1"/>
          </a:solidFill>
          <a:latin typeface="+mn-lt"/>
          <a:ea typeface="+mn-ea"/>
          <a:cs typeface="+mn-cs"/>
        </a:defRPr>
      </a:lvl1pPr>
      <a:lvl2pPr marL="174625" indent="-174625" algn="l" defTabSz="914400" rtl="0" eaLnBrk="1" latinLnBrk="0" hangingPunct="1">
        <a:lnSpc>
          <a:spcPct val="114000"/>
        </a:lnSpc>
        <a:spcBef>
          <a:spcPct val="0"/>
        </a:spcBef>
        <a:buSzPct val="80000"/>
        <a:buFont typeface="Arial" panose="020B0604020202020204" pitchFamily="34" charset="0"/>
        <a:buChar char="•"/>
        <a:defRPr sz="1800" kern="1200">
          <a:solidFill>
            <a:schemeClr val="tx1"/>
          </a:solidFill>
          <a:latin typeface="+mn-lt"/>
          <a:ea typeface="+mn-ea"/>
          <a:cs typeface="+mn-cs"/>
        </a:defRPr>
      </a:lvl2pPr>
      <a:lvl3pPr marL="360363" indent="-185738" algn="l" defTabSz="914400" rtl="0" eaLnBrk="1" latinLnBrk="0" hangingPunct="1">
        <a:lnSpc>
          <a:spcPct val="114000"/>
        </a:lnSpc>
        <a:spcBef>
          <a:spcPct val="0"/>
        </a:spcBef>
        <a:buSzPct val="80000"/>
        <a:buFont typeface="Arial" panose="020B0604020202020204" pitchFamily="34" charset="0"/>
        <a:buChar char="•"/>
        <a:defRPr sz="1800" kern="1200">
          <a:solidFill>
            <a:schemeClr val="tx1"/>
          </a:solidFill>
          <a:latin typeface="+mn-lt"/>
          <a:ea typeface="+mn-ea"/>
          <a:cs typeface="+mn-cs"/>
        </a:defRPr>
      </a:lvl3pPr>
      <a:lvl4pPr marL="534988" indent="-174625" algn="l" defTabSz="914400" rtl="0" eaLnBrk="1" latinLnBrk="0" hangingPunct="1">
        <a:lnSpc>
          <a:spcPct val="114000"/>
        </a:lnSpc>
        <a:spcBef>
          <a:spcPct val="0"/>
        </a:spcBef>
        <a:buSzPct val="80000"/>
        <a:buFont typeface="Arial" panose="020B0604020202020204" pitchFamily="34" charset="0"/>
        <a:buChar char="•"/>
        <a:defRPr sz="1800" kern="1200">
          <a:solidFill>
            <a:schemeClr val="tx1"/>
          </a:solidFill>
          <a:latin typeface="+mn-lt"/>
          <a:ea typeface="+mn-ea"/>
          <a:cs typeface="+mn-cs"/>
        </a:defRPr>
      </a:lvl4pPr>
      <a:lvl5pPr marL="719138" indent="-184150" algn="l" defTabSz="914400" rtl="0" eaLnBrk="1" latinLnBrk="0" hangingPunct="1">
        <a:lnSpc>
          <a:spcPct val="114000"/>
        </a:lnSpc>
        <a:spcBef>
          <a:spcPct val="0"/>
        </a:spcBef>
        <a:buSzPct val="8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nkedin.com/company/axpo-group"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25.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BC2EAC-EF1A-4ADA-BE9B-D84085AB5E80}"/>
              </a:ext>
            </a:extLst>
          </p:cNvPr>
          <p:cNvSpPr>
            <a:spLocks noGrp="1"/>
          </p:cNvSpPr>
          <p:nvPr>
            <p:ph type="ctrTitle"/>
          </p:nvPr>
        </p:nvSpPr>
        <p:spPr>
          <a:xfrm>
            <a:off x="551383" y="4437112"/>
            <a:ext cx="11326291" cy="1002905"/>
          </a:xfrm>
        </p:spPr>
        <p:txBody>
          <a:bodyPr/>
          <a:lstStyle/>
          <a:p>
            <a:r>
              <a:rPr lang="en-GB" sz="3600" dirty="0"/>
              <a:t>Spot market volatility is increasing – </a:t>
            </a:r>
            <a:br>
              <a:rPr lang="en-GB" sz="3600" dirty="0"/>
            </a:br>
            <a:r>
              <a:rPr lang="en-GB" sz="3600" dirty="0"/>
              <a:t>where are we heading?</a:t>
            </a:r>
          </a:p>
        </p:txBody>
      </p:sp>
      <p:sp>
        <p:nvSpPr>
          <p:cNvPr id="4" name="Untertitel 3">
            <a:extLst>
              <a:ext uri="{FF2B5EF4-FFF2-40B4-BE49-F238E27FC236}">
                <a16:creationId xmlns:a16="http://schemas.microsoft.com/office/drawing/2014/main" id="{DEB39954-B9E8-4079-AD87-304E099D7D23}"/>
              </a:ext>
            </a:extLst>
          </p:cNvPr>
          <p:cNvSpPr>
            <a:spLocks noGrp="1"/>
          </p:cNvSpPr>
          <p:nvPr>
            <p:ph type="subTitle" idx="1"/>
          </p:nvPr>
        </p:nvSpPr>
        <p:spPr>
          <a:xfrm>
            <a:off x="551384" y="5945733"/>
            <a:ext cx="9360966" cy="653850"/>
          </a:xfrm>
        </p:spPr>
        <p:txBody>
          <a:bodyPr/>
          <a:lstStyle/>
          <a:p>
            <a:r>
              <a:rPr lang="sv-SE" noProof="0" dirty="0"/>
              <a:t>Riku Merikoski, Senior Power Analyst</a:t>
            </a:r>
          </a:p>
          <a:p>
            <a:r>
              <a:rPr lang="sv-SE" dirty="0"/>
              <a:t>13 June 2024</a:t>
            </a:r>
            <a:endParaRPr lang="sv-SE" noProof="0" dirty="0"/>
          </a:p>
        </p:txBody>
      </p:sp>
      <p:pic>
        <p:nvPicPr>
          <p:cNvPr id="16" name="Picture Placeholder 15" descr="A building with a body of water&#10;&#10;Description automatically generated">
            <a:extLst>
              <a:ext uri="{FF2B5EF4-FFF2-40B4-BE49-F238E27FC236}">
                <a16:creationId xmlns:a16="http://schemas.microsoft.com/office/drawing/2014/main" id="{68C6869D-5F3F-C0A2-9B1D-DDA19C05A11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3810" b="13810"/>
          <a:stretch>
            <a:fillRect/>
          </a:stretch>
        </p:blipFill>
        <p:spPr/>
      </p:pic>
    </p:spTree>
    <p:extLst>
      <p:ext uri="{BB962C8B-B14F-4D97-AF65-F5344CB8AC3E}">
        <p14:creationId xmlns:p14="http://schemas.microsoft.com/office/powerpoint/2010/main" val="277726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5F38-F122-A755-0F0A-0E7B0F58B335}"/>
              </a:ext>
            </a:extLst>
          </p:cNvPr>
          <p:cNvSpPr>
            <a:spLocks noGrp="1"/>
          </p:cNvSpPr>
          <p:nvPr>
            <p:ph type="title"/>
          </p:nvPr>
        </p:nvSpPr>
        <p:spPr/>
        <p:txBody>
          <a:bodyPr/>
          <a:lstStyle/>
          <a:p>
            <a:r>
              <a:rPr lang="sv-SE" noProof="0" dirty="0"/>
              <a:t>New transmission capacity will not be there</a:t>
            </a:r>
          </a:p>
        </p:txBody>
      </p:sp>
      <p:sp>
        <p:nvSpPr>
          <p:cNvPr id="3" name="Content Placeholder 2">
            <a:extLst>
              <a:ext uri="{FF2B5EF4-FFF2-40B4-BE49-F238E27FC236}">
                <a16:creationId xmlns:a16="http://schemas.microsoft.com/office/drawing/2014/main" id="{12A94C19-08FE-7D4E-9952-ACB703B999B1}"/>
              </a:ext>
            </a:extLst>
          </p:cNvPr>
          <p:cNvSpPr>
            <a:spLocks noGrp="1"/>
          </p:cNvSpPr>
          <p:nvPr>
            <p:ph idx="1"/>
          </p:nvPr>
        </p:nvSpPr>
        <p:spPr/>
        <p:txBody>
          <a:bodyPr/>
          <a:lstStyle/>
          <a:p>
            <a:r>
              <a:rPr lang="en-GB" b="1" noProof="0" dirty="0"/>
              <a:t>New transmission connections between Nordics and other countries, built 2016-23</a:t>
            </a:r>
          </a:p>
          <a:p>
            <a:pPr lvl="2"/>
            <a:r>
              <a:rPr lang="en-GB" noProof="0" dirty="0"/>
              <a:t>SE4-LT 2016, 700 MW (</a:t>
            </a:r>
            <a:r>
              <a:rPr lang="en-GB" noProof="0" dirty="0" err="1"/>
              <a:t>Nordbalt</a:t>
            </a:r>
            <a:r>
              <a:rPr lang="en-GB" noProof="0" dirty="0"/>
              <a:t>)</a:t>
            </a:r>
          </a:p>
          <a:p>
            <a:pPr lvl="2"/>
            <a:r>
              <a:rPr lang="en-GB" noProof="0" dirty="0"/>
              <a:t>DK1-NL 2019, 700 MW (</a:t>
            </a:r>
            <a:r>
              <a:rPr lang="en-GB" noProof="0" dirty="0" err="1"/>
              <a:t>Cobracable</a:t>
            </a:r>
            <a:r>
              <a:rPr lang="en-GB" dirty="0"/>
              <a:t>)</a:t>
            </a:r>
          </a:p>
          <a:p>
            <a:pPr lvl="2"/>
            <a:r>
              <a:rPr lang="en-GB" dirty="0"/>
              <a:t>DK2-DE 2021, +400 MW (</a:t>
            </a:r>
            <a:r>
              <a:rPr lang="en-GB" dirty="0" err="1"/>
              <a:t>Kriegers</a:t>
            </a:r>
            <a:r>
              <a:rPr lang="en-GB" dirty="0"/>
              <a:t> Flak CGS)</a:t>
            </a:r>
          </a:p>
          <a:p>
            <a:pPr lvl="2"/>
            <a:r>
              <a:rPr lang="en-GB" dirty="0"/>
              <a:t>NO2-DE 2021, 1400 MW (</a:t>
            </a:r>
            <a:r>
              <a:rPr lang="en-GB" dirty="0" err="1"/>
              <a:t>NordLink</a:t>
            </a:r>
            <a:r>
              <a:rPr lang="en-GB" dirty="0"/>
              <a:t>)</a:t>
            </a:r>
          </a:p>
          <a:p>
            <a:pPr lvl="2"/>
            <a:r>
              <a:rPr lang="en-GB" dirty="0"/>
              <a:t>NO2-GB 2021, 1400 (North Sea Link)</a:t>
            </a:r>
          </a:p>
          <a:p>
            <a:pPr lvl="2"/>
            <a:r>
              <a:rPr lang="en-GB" dirty="0"/>
              <a:t>DK1-GB 2023, 1400 MW (</a:t>
            </a:r>
            <a:r>
              <a:rPr lang="en-GB" dirty="0" err="1"/>
              <a:t>VikingLink</a:t>
            </a:r>
            <a:r>
              <a:rPr lang="en-GB" dirty="0"/>
              <a:t>)</a:t>
            </a:r>
          </a:p>
          <a:p>
            <a:pPr lvl="2"/>
            <a:r>
              <a:rPr lang="en-GB" dirty="0"/>
              <a:t>Large capacity increase between DK1 and Germany, often 1500 MW more capacity available than in 2016</a:t>
            </a:r>
          </a:p>
          <a:p>
            <a:pPr lvl="1"/>
            <a:r>
              <a:rPr lang="en-GB" sz="1600" b="1" noProof="0" dirty="0"/>
              <a:t>In total, 7.5 GW new export capacity came online (~1 GW/year)</a:t>
            </a:r>
          </a:p>
          <a:p>
            <a:pPr lvl="2"/>
            <a:r>
              <a:rPr lang="en-GB" dirty="0"/>
              <a:t>Without these cables, the occasional oversupply would already have been a big problem in the Nordics</a:t>
            </a:r>
            <a:endParaRPr lang="en-GB" noProof="0" dirty="0"/>
          </a:p>
          <a:p>
            <a:pPr lvl="1"/>
            <a:endParaRPr lang="sv-SE" dirty="0"/>
          </a:p>
          <a:p>
            <a:pPr lvl="2"/>
            <a:endParaRPr lang="sv-SE" noProof="0" dirty="0"/>
          </a:p>
        </p:txBody>
      </p:sp>
      <p:sp>
        <p:nvSpPr>
          <p:cNvPr id="4" name="Content Placeholder 3">
            <a:extLst>
              <a:ext uri="{FF2B5EF4-FFF2-40B4-BE49-F238E27FC236}">
                <a16:creationId xmlns:a16="http://schemas.microsoft.com/office/drawing/2014/main" id="{88AB7C06-2781-2B52-65DB-365865832869}"/>
              </a:ext>
            </a:extLst>
          </p:cNvPr>
          <p:cNvSpPr>
            <a:spLocks noGrp="1"/>
          </p:cNvSpPr>
          <p:nvPr>
            <p:ph idx="13"/>
          </p:nvPr>
        </p:nvSpPr>
        <p:spPr/>
        <p:txBody>
          <a:bodyPr/>
          <a:lstStyle/>
          <a:p>
            <a:r>
              <a:rPr lang="sv-SE" b="1" noProof="0" dirty="0"/>
              <a:t>Future outlook 2024-30?</a:t>
            </a:r>
          </a:p>
          <a:p>
            <a:pPr lvl="2"/>
            <a:r>
              <a:rPr lang="sv-SE" noProof="0" dirty="0"/>
              <a:t>Some improvement in the capacity between DK1 and Germany, possibly ~1 GW over the whole period</a:t>
            </a:r>
          </a:p>
          <a:p>
            <a:pPr lvl="2"/>
            <a:r>
              <a:rPr lang="sv-SE" dirty="0"/>
              <a:t>Denmark will build a connection to Belgium </a:t>
            </a:r>
            <a:r>
              <a:rPr lang="sv-SE" b="1" dirty="0"/>
              <a:t>(TritonLink)</a:t>
            </a:r>
            <a:r>
              <a:rPr lang="sv-SE" dirty="0"/>
              <a:t> and there will be more capacity from DK2 to Germany through the planned </a:t>
            </a:r>
            <a:r>
              <a:rPr lang="sv-SE" b="1" dirty="0"/>
              <a:t>”energy island” </a:t>
            </a:r>
            <a:r>
              <a:rPr lang="sv-SE" dirty="0"/>
              <a:t>- but neither will do much before 2030 </a:t>
            </a:r>
          </a:p>
          <a:p>
            <a:pPr lvl="2"/>
            <a:r>
              <a:rPr lang="sv-SE" b="1" dirty="0"/>
              <a:t>NorthConnect</a:t>
            </a:r>
            <a:r>
              <a:rPr lang="sv-SE" dirty="0"/>
              <a:t>, the other cable from Norway to Great Britain will not proceed</a:t>
            </a:r>
          </a:p>
          <a:p>
            <a:pPr lvl="2"/>
            <a:r>
              <a:rPr lang="sv-SE" noProof="0" dirty="0"/>
              <a:t>Sweden is unlikely to do much for the proposed new connection to Germany </a:t>
            </a:r>
            <a:r>
              <a:rPr lang="sv-SE" dirty="0"/>
              <a:t>(</a:t>
            </a:r>
            <a:r>
              <a:rPr lang="sv-SE" b="1" dirty="0"/>
              <a:t>Hansa Power Bridge</a:t>
            </a:r>
            <a:r>
              <a:rPr lang="sv-SE" dirty="0"/>
              <a:t>) either </a:t>
            </a:r>
            <a:endParaRPr lang="sv-SE" noProof="0" dirty="0"/>
          </a:p>
          <a:p>
            <a:pPr lvl="2"/>
            <a:r>
              <a:rPr lang="sv-SE" dirty="0"/>
              <a:t>Furthermore, with every passing day of Russian atrocities in Ukraine, it becomes more unlikely that the Finnish electricity connection to Russia would be activated, so the east is closed as well</a:t>
            </a:r>
          </a:p>
          <a:p>
            <a:pPr lvl="2"/>
            <a:r>
              <a:rPr lang="sv-SE" b="1" noProof="0" dirty="0"/>
              <a:t>I do not see that exports could help balancing RES investments this time</a:t>
            </a:r>
          </a:p>
        </p:txBody>
      </p:sp>
      <p:sp>
        <p:nvSpPr>
          <p:cNvPr id="5" name="Footer Placeholder 4">
            <a:extLst>
              <a:ext uri="{FF2B5EF4-FFF2-40B4-BE49-F238E27FC236}">
                <a16:creationId xmlns:a16="http://schemas.microsoft.com/office/drawing/2014/main" id="{18F3C773-7B1F-5DD8-BA43-979E125A8671}"/>
              </a:ext>
            </a:extLst>
          </p:cNvPr>
          <p:cNvSpPr>
            <a:spLocks noGrp="1"/>
          </p:cNvSpPr>
          <p:nvPr>
            <p:ph type="ftr" sz="quarter" idx="15"/>
          </p:nvPr>
        </p:nvSpPr>
        <p:spPr/>
        <p:txBody>
          <a:bodyPr/>
          <a:lstStyle/>
          <a:p>
            <a:r>
              <a:rPr lang="en-US"/>
              <a:t>Axpo | Energy Markets | June 2024</a:t>
            </a:r>
            <a:endParaRPr lang="en-GB" dirty="0"/>
          </a:p>
        </p:txBody>
      </p:sp>
      <p:sp>
        <p:nvSpPr>
          <p:cNvPr id="6" name="Slide Number Placeholder 5">
            <a:extLst>
              <a:ext uri="{FF2B5EF4-FFF2-40B4-BE49-F238E27FC236}">
                <a16:creationId xmlns:a16="http://schemas.microsoft.com/office/drawing/2014/main" id="{17EA24F4-E702-51EC-E731-76025C436104}"/>
              </a:ext>
            </a:extLst>
          </p:cNvPr>
          <p:cNvSpPr>
            <a:spLocks noGrp="1"/>
          </p:cNvSpPr>
          <p:nvPr>
            <p:ph type="sldNum" sz="quarter" idx="16"/>
          </p:nvPr>
        </p:nvSpPr>
        <p:spPr/>
        <p:txBody>
          <a:bodyPr/>
          <a:lstStyle/>
          <a:p>
            <a:fld id="{442AD375-037F-43D0-B059-5172DA06796A}" type="slidenum">
              <a:rPr lang="en-GB" smtClean="0"/>
              <a:pPr/>
              <a:t>10</a:t>
            </a:fld>
            <a:endParaRPr lang="en-GB" dirty="0"/>
          </a:p>
        </p:txBody>
      </p:sp>
    </p:spTree>
    <p:extLst>
      <p:ext uri="{BB962C8B-B14F-4D97-AF65-F5344CB8AC3E}">
        <p14:creationId xmlns:p14="http://schemas.microsoft.com/office/powerpoint/2010/main" val="3507925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8FF09A9-6D8B-6CC1-9CFB-0B9CC0E6F40A}"/>
              </a:ext>
            </a:extLst>
          </p:cNvPr>
          <p:cNvSpPr>
            <a:spLocks noGrp="1"/>
          </p:cNvSpPr>
          <p:nvPr>
            <p:ph type="title"/>
          </p:nvPr>
        </p:nvSpPr>
        <p:spPr>
          <a:xfrm>
            <a:off x="5087888" y="1772816"/>
            <a:ext cx="6551694" cy="997196"/>
          </a:xfrm>
        </p:spPr>
        <p:txBody>
          <a:bodyPr/>
          <a:lstStyle/>
          <a:p>
            <a:r>
              <a:rPr lang="sv-SE" noProof="0" dirty="0"/>
              <a:t>2. Volatile physical power markets</a:t>
            </a:r>
          </a:p>
        </p:txBody>
      </p:sp>
      <p:sp>
        <p:nvSpPr>
          <p:cNvPr id="5" name="Footer Placeholder 4">
            <a:extLst>
              <a:ext uri="{FF2B5EF4-FFF2-40B4-BE49-F238E27FC236}">
                <a16:creationId xmlns:a16="http://schemas.microsoft.com/office/drawing/2014/main" id="{9C383B8E-DE66-BFA3-A94C-3F0282CE9E49}"/>
              </a:ext>
            </a:extLst>
          </p:cNvPr>
          <p:cNvSpPr>
            <a:spLocks noGrp="1"/>
          </p:cNvSpPr>
          <p:nvPr>
            <p:ph type="ftr" sz="quarter" idx="11"/>
          </p:nvPr>
        </p:nvSpPr>
        <p:spPr/>
        <p:txBody>
          <a:bodyPr/>
          <a:lstStyle/>
          <a:p>
            <a:r>
              <a:rPr lang="en-US"/>
              <a:t>Axpo | Energy Markets | June 2024</a:t>
            </a:r>
            <a:endParaRPr lang="en-GB" dirty="0"/>
          </a:p>
        </p:txBody>
      </p:sp>
      <p:sp>
        <p:nvSpPr>
          <p:cNvPr id="6" name="Slide Number Placeholder 5">
            <a:extLst>
              <a:ext uri="{FF2B5EF4-FFF2-40B4-BE49-F238E27FC236}">
                <a16:creationId xmlns:a16="http://schemas.microsoft.com/office/drawing/2014/main" id="{90CBC39A-A76F-3908-D400-CD6091F22109}"/>
              </a:ext>
            </a:extLst>
          </p:cNvPr>
          <p:cNvSpPr>
            <a:spLocks noGrp="1"/>
          </p:cNvSpPr>
          <p:nvPr>
            <p:ph type="sldNum" sz="quarter" idx="12"/>
          </p:nvPr>
        </p:nvSpPr>
        <p:spPr/>
        <p:txBody>
          <a:bodyPr/>
          <a:lstStyle/>
          <a:p>
            <a:fld id="{442AD375-037F-43D0-B059-5172DA06796A}" type="slidenum">
              <a:rPr lang="en-GB" smtClean="0"/>
              <a:pPr/>
              <a:t>11</a:t>
            </a:fld>
            <a:endParaRPr lang="en-GB" dirty="0"/>
          </a:p>
        </p:txBody>
      </p:sp>
      <p:pic>
        <p:nvPicPr>
          <p:cNvPr id="7" name="Picture Placeholder 6" descr="A water dam with a few trucks and a road&#10;&#10;Description automatically generated with medium confidence">
            <a:extLst>
              <a:ext uri="{FF2B5EF4-FFF2-40B4-BE49-F238E27FC236}">
                <a16:creationId xmlns:a16="http://schemas.microsoft.com/office/drawing/2014/main" id="{8C987C39-3D2E-80EC-3D82-F7935EBAA386}"/>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7078" r="27078"/>
          <a:stretch>
            <a:fillRect/>
          </a:stretch>
        </p:blipFill>
        <p:spPr/>
      </p:pic>
    </p:spTree>
    <p:extLst>
      <p:ext uri="{BB962C8B-B14F-4D97-AF65-F5344CB8AC3E}">
        <p14:creationId xmlns:p14="http://schemas.microsoft.com/office/powerpoint/2010/main" val="3521367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703E-E3CB-9BAE-93C6-8E24FC132AFE}"/>
              </a:ext>
            </a:extLst>
          </p:cNvPr>
          <p:cNvSpPr>
            <a:spLocks noGrp="1"/>
          </p:cNvSpPr>
          <p:nvPr>
            <p:ph type="title"/>
          </p:nvPr>
        </p:nvSpPr>
        <p:spPr>
          <a:xfrm>
            <a:off x="551384" y="531341"/>
            <a:ext cx="11089232" cy="637408"/>
          </a:xfrm>
        </p:spPr>
        <p:txBody>
          <a:bodyPr/>
          <a:lstStyle/>
          <a:p>
            <a:r>
              <a:rPr lang="fi-FI" dirty="0"/>
              <a:t>Spot market volatility in the ”good old times”</a:t>
            </a:r>
            <a:endParaRPr lang="en-GB" dirty="0"/>
          </a:p>
        </p:txBody>
      </p:sp>
      <p:sp>
        <p:nvSpPr>
          <p:cNvPr id="5" name="Footer Placeholder 4">
            <a:extLst>
              <a:ext uri="{FF2B5EF4-FFF2-40B4-BE49-F238E27FC236}">
                <a16:creationId xmlns:a16="http://schemas.microsoft.com/office/drawing/2014/main" id="{1104226E-4813-D58F-491A-6DD1420BAD75}"/>
              </a:ext>
            </a:extLst>
          </p:cNvPr>
          <p:cNvSpPr>
            <a:spLocks noGrp="1"/>
          </p:cNvSpPr>
          <p:nvPr>
            <p:ph type="ftr" sz="quarter" idx="15"/>
          </p:nvPr>
        </p:nvSpPr>
        <p:spPr/>
        <p:txBody>
          <a:bodyPr/>
          <a:lstStyle/>
          <a:p>
            <a:r>
              <a:rPr lang="en-US"/>
              <a:t>Axpo | Energy Markets | June 2024</a:t>
            </a:r>
            <a:endParaRPr lang="en-GB" dirty="0"/>
          </a:p>
        </p:txBody>
      </p:sp>
      <p:sp>
        <p:nvSpPr>
          <p:cNvPr id="6" name="Slide Number Placeholder 5">
            <a:extLst>
              <a:ext uri="{FF2B5EF4-FFF2-40B4-BE49-F238E27FC236}">
                <a16:creationId xmlns:a16="http://schemas.microsoft.com/office/drawing/2014/main" id="{F43456C8-41BD-60AB-E0BA-415E8CCD848B}"/>
              </a:ext>
            </a:extLst>
          </p:cNvPr>
          <p:cNvSpPr>
            <a:spLocks noGrp="1"/>
          </p:cNvSpPr>
          <p:nvPr>
            <p:ph type="sldNum" sz="quarter" idx="16"/>
          </p:nvPr>
        </p:nvSpPr>
        <p:spPr/>
        <p:txBody>
          <a:bodyPr/>
          <a:lstStyle/>
          <a:p>
            <a:fld id="{442AD375-037F-43D0-B059-5172DA06796A}" type="slidenum">
              <a:rPr lang="en-GB" smtClean="0"/>
              <a:pPr/>
              <a:t>12</a:t>
            </a:fld>
            <a:endParaRPr lang="en-GB" dirty="0"/>
          </a:p>
        </p:txBody>
      </p:sp>
      <p:graphicFrame>
        <p:nvGraphicFramePr>
          <p:cNvPr id="18" name="Content Placeholder 17">
            <a:extLst>
              <a:ext uri="{FF2B5EF4-FFF2-40B4-BE49-F238E27FC236}">
                <a16:creationId xmlns:a16="http://schemas.microsoft.com/office/drawing/2014/main" id="{30D0105F-38A3-E03F-AB77-20822AA6B44A}"/>
              </a:ext>
            </a:extLst>
          </p:cNvPr>
          <p:cNvGraphicFramePr>
            <a:graphicFrameLocks noGrp="1"/>
          </p:cNvGraphicFramePr>
          <p:nvPr>
            <p:ph idx="1"/>
            <p:extLst>
              <p:ext uri="{D42A27DB-BD31-4B8C-83A1-F6EECF244321}">
                <p14:modId xmlns:p14="http://schemas.microsoft.com/office/powerpoint/2010/main" val="2030590638"/>
              </p:ext>
            </p:extLst>
          </p:nvPr>
        </p:nvGraphicFramePr>
        <p:xfrm>
          <a:off x="550863" y="1927225"/>
          <a:ext cx="11089232" cy="424973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13971370-7A16-D6CF-D25B-8A1BD30D1A6B}"/>
              </a:ext>
            </a:extLst>
          </p:cNvPr>
          <p:cNvSpPr txBox="1"/>
          <p:nvPr/>
        </p:nvSpPr>
        <p:spPr>
          <a:xfrm>
            <a:off x="2638424" y="6489301"/>
            <a:ext cx="7366580" cy="123111"/>
          </a:xfrm>
          <a:prstGeom prst="rect">
            <a:avLst/>
          </a:prstGeom>
          <a:noFill/>
        </p:spPr>
        <p:txBody>
          <a:bodyPr wrap="square" lIns="0" tIns="0" rIns="0" bIns="0" rtlCol="0">
            <a:spAutoFit/>
          </a:bodyPr>
          <a:lstStyle/>
          <a:p>
            <a:r>
              <a:rPr lang="de-CH" sz="800" dirty="0"/>
              <a:t>Data source: </a:t>
            </a:r>
            <a:r>
              <a:rPr lang="en-US" sz="800" dirty="0"/>
              <a:t>Nord Pool, SKM Market Predictor</a:t>
            </a:r>
            <a:endParaRPr lang="en-GB" sz="800" dirty="0"/>
          </a:p>
        </p:txBody>
      </p:sp>
    </p:spTree>
    <p:extLst>
      <p:ext uri="{BB962C8B-B14F-4D97-AF65-F5344CB8AC3E}">
        <p14:creationId xmlns:p14="http://schemas.microsoft.com/office/powerpoint/2010/main" val="106920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703E-E3CB-9BAE-93C6-8E24FC132AFE}"/>
              </a:ext>
            </a:extLst>
          </p:cNvPr>
          <p:cNvSpPr>
            <a:spLocks noGrp="1"/>
          </p:cNvSpPr>
          <p:nvPr>
            <p:ph type="title"/>
          </p:nvPr>
        </p:nvSpPr>
        <p:spPr>
          <a:xfrm>
            <a:off x="551384" y="531341"/>
            <a:ext cx="11089232" cy="637408"/>
          </a:xfrm>
        </p:spPr>
        <p:txBody>
          <a:bodyPr/>
          <a:lstStyle/>
          <a:p>
            <a:r>
              <a:rPr lang="fi-FI" dirty="0"/>
              <a:t>Spot market volatility has skyrocketed</a:t>
            </a:r>
            <a:endParaRPr lang="en-GB" dirty="0"/>
          </a:p>
        </p:txBody>
      </p:sp>
      <p:sp>
        <p:nvSpPr>
          <p:cNvPr id="5" name="Footer Placeholder 4">
            <a:extLst>
              <a:ext uri="{FF2B5EF4-FFF2-40B4-BE49-F238E27FC236}">
                <a16:creationId xmlns:a16="http://schemas.microsoft.com/office/drawing/2014/main" id="{1104226E-4813-D58F-491A-6DD1420BAD75}"/>
              </a:ext>
            </a:extLst>
          </p:cNvPr>
          <p:cNvSpPr>
            <a:spLocks noGrp="1"/>
          </p:cNvSpPr>
          <p:nvPr>
            <p:ph type="ftr" sz="quarter" idx="15"/>
          </p:nvPr>
        </p:nvSpPr>
        <p:spPr/>
        <p:txBody>
          <a:bodyPr/>
          <a:lstStyle/>
          <a:p>
            <a:r>
              <a:rPr lang="en-US"/>
              <a:t>Axpo | Energy Markets | June 2024</a:t>
            </a:r>
            <a:endParaRPr lang="en-GB" dirty="0"/>
          </a:p>
        </p:txBody>
      </p:sp>
      <p:sp>
        <p:nvSpPr>
          <p:cNvPr id="6" name="Slide Number Placeholder 5">
            <a:extLst>
              <a:ext uri="{FF2B5EF4-FFF2-40B4-BE49-F238E27FC236}">
                <a16:creationId xmlns:a16="http://schemas.microsoft.com/office/drawing/2014/main" id="{F43456C8-41BD-60AB-E0BA-415E8CCD848B}"/>
              </a:ext>
            </a:extLst>
          </p:cNvPr>
          <p:cNvSpPr>
            <a:spLocks noGrp="1"/>
          </p:cNvSpPr>
          <p:nvPr>
            <p:ph type="sldNum" sz="quarter" idx="16"/>
          </p:nvPr>
        </p:nvSpPr>
        <p:spPr/>
        <p:txBody>
          <a:bodyPr/>
          <a:lstStyle/>
          <a:p>
            <a:fld id="{442AD375-037F-43D0-B059-5172DA06796A}" type="slidenum">
              <a:rPr lang="en-GB" smtClean="0"/>
              <a:pPr/>
              <a:t>13</a:t>
            </a:fld>
            <a:endParaRPr lang="en-GB" dirty="0"/>
          </a:p>
        </p:txBody>
      </p:sp>
      <p:graphicFrame>
        <p:nvGraphicFramePr>
          <p:cNvPr id="7" name="Content Placeholder 6">
            <a:extLst>
              <a:ext uri="{FF2B5EF4-FFF2-40B4-BE49-F238E27FC236}">
                <a16:creationId xmlns:a16="http://schemas.microsoft.com/office/drawing/2014/main" id="{EA56D078-70EB-41CC-BE1D-BB86955767B8}"/>
              </a:ext>
            </a:extLst>
          </p:cNvPr>
          <p:cNvGraphicFramePr>
            <a:graphicFrameLocks noGrp="1"/>
          </p:cNvGraphicFramePr>
          <p:nvPr>
            <p:ph idx="1"/>
            <p:extLst>
              <p:ext uri="{D42A27DB-BD31-4B8C-83A1-F6EECF244321}">
                <p14:modId xmlns:p14="http://schemas.microsoft.com/office/powerpoint/2010/main" val="3236510206"/>
              </p:ext>
            </p:extLst>
          </p:nvPr>
        </p:nvGraphicFramePr>
        <p:xfrm>
          <a:off x="550864" y="1927225"/>
          <a:ext cx="7433639" cy="4249738"/>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3">
            <a:extLst>
              <a:ext uri="{FF2B5EF4-FFF2-40B4-BE49-F238E27FC236}">
                <a16:creationId xmlns:a16="http://schemas.microsoft.com/office/drawing/2014/main" id="{61BB12D5-CE5E-2CCC-EC4C-46702304EF4F}"/>
              </a:ext>
            </a:extLst>
          </p:cNvPr>
          <p:cNvSpPr>
            <a:spLocks noGrp="1"/>
          </p:cNvSpPr>
          <p:nvPr>
            <p:ph idx="13"/>
          </p:nvPr>
        </p:nvSpPr>
        <p:spPr>
          <a:xfrm>
            <a:off x="7867650" y="1409700"/>
            <a:ext cx="3878966" cy="5000625"/>
          </a:xfrm>
        </p:spPr>
        <p:txBody>
          <a:bodyPr/>
          <a:lstStyle/>
          <a:p>
            <a:r>
              <a:rPr lang="en-GB" sz="1400" dirty="0"/>
              <a:t>Spot price </a:t>
            </a:r>
            <a:r>
              <a:rPr lang="en-GB" sz="1400" b="1" dirty="0"/>
              <a:t>volatility has increased </a:t>
            </a:r>
            <a:r>
              <a:rPr lang="en-GB" sz="1400" dirty="0"/>
              <a:t>even if the </a:t>
            </a:r>
            <a:r>
              <a:rPr lang="en-GB" sz="1400" b="1" dirty="0"/>
              <a:t>average prices are not much higher</a:t>
            </a:r>
            <a:r>
              <a:rPr lang="en-GB" sz="1400" dirty="0"/>
              <a:t> – especially if inflation is considered</a:t>
            </a:r>
          </a:p>
          <a:p>
            <a:pPr lvl="2"/>
            <a:r>
              <a:rPr lang="en-GB" sz="1200" dirty="0"/>
              <a:t>We have large weekly variation all the time, even in the summer</a:t>
            </a:r>
          </a:p>
          <a:p>
            <a:pPr lvl="2"/>
            <a:r>
              <a:rPr lang="en-GB" sz="1200" dirty="0"/>
              <a:t>No wonder that the risks in retail sales have increased, leading to consolidation and companies withdrawing from the market</a:t>
            </a:r>
          </a:p>
          <a:p>
            <a:pPr lvl="2"/>
            <a:r>
              <a:rPr lang="en-GB" sz="1200" dirty="0"/>
              <a:t>This is not only caused by higher maximums but also lower minimums due to large amount of solar and wind power</a:t>
            </a:r>
          </a:p>
          <a:p>
            <a:pPr lvl="2"/>
            <a:r>
              <a:rPr lang="en-GB" sz="1200" dirty="0"/>
              <a:t>There are no investments in required scale which would return us to the “good old times” especially as we keep </a:t>
            </a:r>
            <a:r>
              <a:rPr lang="en-GB" sz="1200" b="1" dirty="0"/>
              <a:t>retiring thermal </a:t>
            </a:r>
            <a:r>
              <a:rPr lang="en-GB" sz="1200" dirty="0"/>
              <a:t>power and </a:t>
            </a:r>
            <a:r>
              <a:rPr lang="en-GB" sz="1200" b="1" dirty="0"/>
              <a:t>adding solar and wind</a:t>
            </a:r>
          </a:p>
          <a:p>
            <a:pPr lvl="1"/>
            <a:r>
              <a:rPr lang="en-GB" sz="1400" dirty="0"/>
              <a:t>However, one can question if this is really what most customers would like to see – I think this development is </a:t>
            </a:r>
            <a:r>
              <a:rPr lang="en-GB" sz="1400" b="1" dirty="0"/>
              <a:t>politically unsustainable</a:t>
            </a:r>
          </a:p>
        </p:txBody>
      </p:sp>
      <p:graphicFrame>
        <p:nvGraphicFramePr>
          <p:cNvPr id="9" name="Content Placeholder 6">
            <a:extLst>
              <a:ext uri="{FF2B5EF4-FFF2-40B4-BE49-F238E27FC236}">
                <a16:creationId xmlns:a16="http://schemas.microsoft.com/office/drawing/2014/main" id="{5CE33856-C8D4-FE5C-372A-85DC887BCAF4}"/>
              </a:ext>
            </a:extLst>
          </p:cNvPr>
          <p:cNvGraphicFramePr>
            <a:graphicFrameLocks/>
          </p:cNvGraphicFramePr>
          <p:nvPr>
            <p:extLst>
              <p:ext uri="{D42A27DB-BD31-4B8C-83A1-F6EECF244321}">
                <p14:modId xmlns:p14="http://schemas.microsoft.com/office/powerpoint/2010/main" val="873021659"/>
              </p:ext>
            </p:extLst>
          </p:nvPr>
        </p:nvGraphicFramePr>
        <p:xfrm>
          <a:off x="1270795" y="1168749"/>
          <a:ext cx="6107112" cy="828040"/>
        </p:xfrm>
        <a:graphic>
          <a:graphicData uri="http://schemas.openxmlformats.org/drawingml/2006/table">
            <a:tbl>
              <a:tblPr firstRow="1" bandRow="1">
                <a:tableStyleId>{5C22544A-7EE6-4342-B048-85BDC9FD1C3A}</a:tableStyleId>
              </a:tblPr>
              <a:tblGrid>
                <a:gridCol w="1526778">
                  <a:extLst>
                    <a:ext uri="{9D8B030D-6E8A-4147-A177-3AD203B41FA5}">
                      <a16:colId xmlns:a16="http://schemas.microsoft.com/office/drawing/2014/main" val="2470807372"/>
                    </a:ext>
                  </a:extLst>
                </a:gridCol>
                <a:gridCol w="1526778">
                  <a:extLst>
                    <a:ext uri="{9D8B030D-6E8A-4147-A177-3AD203B41FA5}">
                      <a16:colId xmlns:a16="http://schemas.microsoft.com/office/drawing/2014/main" val="2893938522"/>
                    </a:ext>
                  </a:extLst>
                </a:gridCol>
                <a:gridCol w="1526778">
                  <a:extLst>
                    <a:ext uri="{9D8B030D-6E8A-4147-A177-3AD203B41FA5}">
                      <a16:colId xmlns:a16="http://schemas.microsoft.com/office/drawing/2014/main" val="626634272"/>
                    </a:ext>
                  </a:extLst>
                </a:gridCol>
                <a:gridCol w="1526778">
                  <a:extLst>
                    <a:ext uri="{9D8B030D-6E8A-4147-A177-3AD203B41FA5}">
                      <a16:colId xmlns:a16="http://schemas.microsoft.com/office/drawing/2014/main" val="984239642"/>
                    </a:ext>
                  </a:extLst>
                </a:gridCol>
              </a:tblGrid>
              <a:tr h="370840">
                <a:tc>
                  <a:txBody>
                    <a:bodyPr/>
                    <a:lstStyle/>
                    <a:p>
                      <a:endParaRPr lang="en-GB" sz="1400" dirty="0"/>
                    </a:p>
                  </a:txBody>
                  <a:tcPr/>
                </a:tc>
                <a:tc>
                  <a:txBody>
                    <a:bodyPr/>
                    <a:lstStyle/>
                    <a:p>
                      <a:pPr algn="ctr"/>
                      <a:r>
                        <a:rPr lang="fi-FI" sz="1400" dirty="0"/>
                        <a:t>2013</a:t>
                      </a:r>
                      <a:endParaRPr lang="en-GB" sz="1400" dirty="0"/>
                    </a:p>
                  </a:txBody>
                  <a:tcPr/>
                </a:tc>
                <a:tc>
                  <a:txBody>
                    <a:bodyPr/>
                    <a:lstStyle/>
                    <a:p>
                      <a:pPr algn="ctr"/>
                      <a:r>
                        <a:rPr lang="fi-FI" sz="1400" dirty="0"/>
                        <a:t>2018</a:t>
                      </a:r>
                      <a:endParaRPr lang="en-GB" sz="1400" dirty="0"/>
                    </a:p>
                  </a:txBody>
                  <a:tcPr/>
                </a:tc>
                <a:tc>
                  <a:txBody>
                    <a:bodyPr/>
                    <a:lstStyle/>
                    <a:p>
                      <a:pPr algn="ctr"/>
                      <a:r>
                        <a:rPr lang="fi-FI" sz="1400" dirty="0"/>
                        <a:t>2023</a:t>
                      </a:r>
                      <a:endParaRPr lang="en-GB" sz="1400" dirty="0"/>
                    </a:p>
                  </a:txBody>
                  <a:tcPr/>
                </a:tc>
                <a:extLst>
                  <a:ext uri="{0D108BD9-81ED-4DB2-BD59-A6C34878D82A}">
                    <a16:rowId xmlns:a16="http://schemas.microsoft.com/office/drawing/2014/main" val="2041143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Average spot price in FI area</a:t>
                      </a:r>
                      <a:endParaRPr lang="en-GB" sz="1200" dirty="0"/>
                    </a:p>
                  </a:txBody>
                  <a:tcPr/>
                </a:tc>
                <a:tc>
                  <a:txBody>
                    <a:bodyPr/>
                    <a:lstStyle/>
                    <a:p>
                      <a:pPr algn="ctr"/>
                      <a:r>
                        <a:rPr lang="fi-FI" sz="1200" dirty="0"/>
                        <a:t>41,21</a:t>
                      </a:r>
                    </a:p>
                    <a:p>
                      <a:pPr algn="ctr"/>
                      <a:endParaRPr lang="en-GB" sz="1200" dirty="0"/>
                    </a:p>
                  </a:txBody>
                  <a:tcPr/>
                </a:tc>
                <a:tc>
                  <a:txBody>
                    <a:bodyPr/>
                    <a:lstStyle/>
                    <a:p>
                      <a:pPr algn="ctr"/>
                      <a:r>
                        <a:rPr lang="fi-FI" sz="1200" dirty="0"/>
                        <a:t>46,80</a:t>
                      </a:r>
                      <a:endParaRPr lang="en-GB" sz="1200" dirty="0"/>
                    </a:p>
                  </a:txBody>
                  <a:tcPr/>
                </a:tc>
                <a:tc>
                  <a:txBody>
                    <a:bodyPr/>
                    <a:lstStyle/>
                    <a:p>
                      <a:pPr algn="ctr"/>
                      <a:r>
                        <a:rPr lang="fi-FI" sz="1200" dirty="0"/>
                        <a:t>56,58</a:t>
                      </a:r>
                      <a:endParaRPr lang="en-GB" sz="1200" dirty="0"/>
                    </a:p>
                  </a:txBody>
                  <a:tcPr/>
                </a:tc>
                <a:extLst>
                  <a:ext uri="{0D108BD9-81ED-4DB2-BD59-A6C34878D82A}">
                    <a16:rowId xmlns:a16="http://schemas.microsoft.com/office/drawing/2014/main" val="2048249221"/>
                  </a:ext>
                </a:extLst>
              </a:tr>
            </a:tbl>
          </a:graphicData>
        </a:graphic>
      </p:graphicFrame>
      <p:sp>
        <p:nvSpPr>
          <p:cNvPr id="10" name="TextBox 9">
            <a:extLst>
              <a:ext uri="{FF2B5EF4-FFF2-40B4-BE49-F238E27FC236}">
                <a16:creationId xmlns:a16="http://schemas.microsoft.com/office/drawing/2014/main" id="{17F65D29-5F8B-ECFA-99A5-D9ECE5011F23}"/>
              </a:ext>
            </a:extLst>
          </p:cNvPr>
          <p:cNvSpPr txBox="1"/>
          <p:nvPr/>
        </p:nvSpPr>
        <p:spPr>
          <a:xfrm>
            <a:off x="2638424" y="6489301"/>
            <a:ext cx="7366580" cy="123111"/>
          </a:xfrm>
          <a:prstGeom prst="rect">
            <a:avLst/>
          </a:prstGeom>
          <a:noFill/>
        </p:spPr>
        <p:txBody>
          <a:bodyPr wrap="square" lIns="0" tIns="0" rIns="0" bIns="0" rtlCol="0">
            <a:spAutoFit/>
          </a:bodyPr>
          <a:lstStyle/>
          <a:p>
            <a:r>
              <a:rPr lang="de-CH" sz="800" dirty="0"/>
              <a:t>Data source: </a:t>
            </a:r>
            <a:r>
              <a:rPr lang="en-US" sz="800" dirty="0"/>
              <a:t>Nord Pool, SKM Market Predictor</a:t>
            </a:r>
            <a:endParaRPr lang="en-GB" sz="800" dirty="0"/>
          </a:p>
        </p:txBody>
      </p:sp>
    </p:spTree>
    <p:extLst>
      <p:ext uri="{BB962C8B-B14F-4D97-AF65-F5344CB8AC3E}">
        <p14:creationId xmlns:p14="http://schemas.microsoft.com/office/powerpoint/2010/main" val="321223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1C7-EF83-B2B5-5C64-6071C54C6326}"/>
              </a:ext>
            </a:extLst>
          </p:cNvPr>
          <p:cNvSpPr>
            <a:spLocks noGrp="1"/>
          </p:cNvSpPr>
          <p:nvPr>
            <p:ph type="title"/>
          </p:nvPr>
        </p:nvSpPr>
        <p:spPr/>
        <p:txBody>
          <a:bodyPr/>
          <a:lstStyle/>
          <a:p>
            <a:r>
              <a:rPr lang="en-GB" dirty="0"/>
              <a:t>It is not just a Finnish phenomenon</a:t>
            </a:r>
          </a:p>
        </p:txBody>
      </p:sp>
      <p:sp>
        <p:nvSpPr>
          <p:cNvPr id="5" name="Footer Placeholder 4">
            <a:extLst>
              <a:ext uri="{FF2B5EF4-FFF2-40B4-BE49-F238E27FC236}">
                <a16:creationId xmlns:a16="http://schemas.microsoft.com/office/drawing/2014/main" id="{8F4F12AD-A32B-2F88-E929-7886B9C26DF8}"/>
              </a:ext>
            </a:extLst>
          </p:cNvPr>
          <p:cNvSpPr>
            <a:spLocks noGrp="1"/>
          </p:cNvSpPr>
          <p:nvPr>
            <p:ph type="ftr" sz="quarter" idx="15"/>
          </p:nvPr>
        </p:nvSpPr>
        <p:spPr/>
        <p:txBody>
          <a:bodyPr/>
          <a:lstStyle/>
          <a:p>
            <a:r>
              <a:rPr lang="en-US" dirty="0"/>
              <a:t>Axpo | Energy Markets | June 2024</a:t>
            </a:r>
            <a:endParaRPr lang="en-GB" dirty="0"/>
          </a:p>
        </p:txBody>
      </p:sp>
      <p:sp>
        <p:nvSpPr>
          <p:cNvPr id="6" name="Slide Number Placeholder 5">
            <a:extLst>
              <a:ext uri="{FF2B5EF4-FFF2-40B4-BE49-F238E27FC236}">
                <a16:creationId xmlns:a16="http://schemas.microsoft.com/office/drawing/2014/main" id="{F1DF3FDD-A6F4-C5BA-994D-8C3F32FEA922}"/>
              </a:ext>
            </a:extLst>
          </p:cNvPr>
          <p:cNvSpPr>
            <a:spLocks noGrp="1"/>
          </p:cNvSpPr>
          <p:nvPr>
            <p:ph type="sldNum" sz="quarter" idx="16"/>
          </p:nvPr>
        </p:nvSpPr>
        <p:spPr/>
        <p:txBody>
          <a:bodyPr/>
          <a:lstStyle/>
          <a:p>
            <a:fld id="{442AD375-037F-43D0-B059-5172DA06796A}" type="slidenum">
              <a:rPr lang="en-GB" smtClean="0"/>
              <a:pPr/>
              <a:t>14</a:t>
            </a:fld>
            <a:endParaRPr lang="en-GB" dirty="0"/>
          </a:p>
        </p:txBody>
      </p:sp>
      <p:graphicFrame>
        <p:nvGraphicFramePr>
          <p:cNvPr id="7" name="Content Placeholder 6">
            <a:extLst>
              <a:ext uri="{FF2B5EF4-FFF2-40B4-BE49-F238E27FC236}">
                <a16:creationId xmlns:a16="http://schemas.microsoft.com/office/drawing/2014/main" id="{80BF4284-C870-427B-9866-B46D03C0E851}"/>
              </a:ext>
            </a:extLst>
          </p:cNvPr>
          <p:cNvGraphicFramePr>
            <a:graphicFrameLocks noGrp="1"/>
          </p:cNvGraphicFramePr>
          <p:nvPr>
            <p:ph idx="1"/>
            <p:extLst>
              <p:ext uri="{D42A27DB-BD31-4B8C-83A1-F6EECF244321}">
                <p14:modId xmlns:p14="http://schemas.microsoft.com/office/powerpoint/2010/main" val="4122537059"/>
              </p:ext>
            </p:extLst>
          </p:nvPr>
        </p:nvGraphicFramePr>
        <p:xfrm>
          <a:off x="550863" y="1927225"/>
          <a:ext cx="5400675" cy="4249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00FAE3F4-1C62-4B7E-8FCC-3EF1EC7D4DCC}"/>
              </a:ext>
            </a:extLst>
          </p:cNvPr>
          <p:cNvGraphicFramePr>
            <a:graphicFrameLocks noGrp="1"/>
          </p:cNvGraphicFramePr>
          <p:nvPr>
            <p:ph idx="13"/>
            <p:extLst>
              <p:ext uri="{D42A27DB-BD31-4B8C-83A1-F6EECF244321}">
                <p14:modId xmlns:p14="http://schemas.microsoft.com/office/powerpoint/2010/main" val="713002730"/>
              </p:ext>
            </p:extLst>
          </p:nvPr>
        </p:nvGraphicFramePr>
        <p:xfrm>
          <a:off x="6240463" y="1927225"/>
          <a:ext cx="5400675" cy="42497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DC0A8DA-C4A9-652A-E132-CE4F237E90A1}"/>
              </a:ext>
            </a:extLst>
          </p:cNvPr>
          <p:cNvSpPr txBox="1"/>
          <p:nvPr/>
        </p:nvSpPr>
        <p:spPr>
          <a:xfrm>
            <a:off x="2638424" y="6489301"/>
            <a:ext cx="7366580" cy="123111"/>
          </a:xfrm>
          <a:prstGeom prst="rect">
            <a:avLst/>
          </a:prstGeom>
          <a:noFill/>
        </p:spPr>
        <p:txBody>
          <a:bodyPr wrap="square" lIns="0" tIns="0" rIns="0" bIns="0" rtlCol="0">
            <a:spAutoFit/>
          </a:bodyPr>
          <a:lstStyle/>
          <a:p>
            <a:r>
              <a:rPr lang="de-CH" sz="800" dirty="0"/>
              <a:t>Data source: </a:t>
            </a:r>
            <a:r>
              <a:rPr lang="en-US" sz="800" dirty="0"/>
              <a:t>Nord Pool, SKM Market Predictor</a:t>
            </a:r>
            <a:endParaRPr lang="en-GB" sz="800" dirty="0"/>
          </a:p>
        </p:txBody>
      </p:sp>
    </p:spTree>
    <p:extLst>
      <p:ext uri="{BB962C8B-B14F-4D97-AF65-F5344CB8AC3E}">
        <p14:creationId xmlns:p14="http://schemas.microsoft.com/office/powerpoint/2010/main" val="200255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3FEC-A9FC-825E-335D-35D942CA0990}"/>
              </a:ext>
            </a:extLst>
          </p:cNvPr>
          <p:cNvSpPr>
            <a:spLocks noGrp="1"/>
          </p:cNvSpPr>
          <p:nvPr>
            <p:ph type="title"/>
          </p:nvPr>
        </p:nvSpPr>
        <p:spPr/>
        <p:txBody>
          <a:bodyPr/>
          <a:lstStyle/>
          <a:p>
            <a:r>
              <a:rPr lang="en-GB" dirty="0"/>
              <a:t>What about regulating power market?</a:t>
            </a:r>
          </a:p>
        </p:txBody>
      </p:sp>
      <p:sp>
        <p:nvSpPr>
          <p:cNvPr id="5" name="Footer Placeholder 4">
            <a:extLst>
              <a:ext uri="{FF2B5EF4-FFF2-40B4-BE49-F238E27FC236}">
                <a16:creationId xmlns:a16="http://schemas.microsoft.com/office/drawing/2014/main" id="{7CDFBAFB-0D6A-6412-5CBF-E0328E527766}"/>
              </a:ext>
            </a:extLst>
          </p:cNvPr>
          <p:cNvSpPr>
            <a:spLocks noGrp="1"/>
          </p:cNvSpPr>
          <p:nvPr>
            <p:ph type="ftr" sz="quarter" idx="15"/>
          </p:nvPr>
        </p:nvSpPr>
        <p:spPr/>
        <p:txBody>
          <a:bodyPr/>
          <a:lstStyle/>
          <a:p>
            <a:r>
              <a:rPr lang="en-US" dirty="0"/>
              <a:t>Axpo | Energy Markets | June 2024</a:t>
            </a:r>
            <a:endParaRPr lang="en-GB" dirty="0"/>
          </a:p>
        </p:txBody>
      </p:sp>
      <p:sp>
        <p:nvSpPr>
          <p:cNvPr id="6" name="Slide Number Placeholder 5">
            <a:extLst>
              <a:ext uri="{FF2B5EF4-FFF2-40B4-BE49-F238E27FC236}">
                <a16:creationId xmlns:a16="http://schemas.microsoft.com/office/drawing/2014/main" id="{CD4C1955-EDDA-DA6F-3B95-B59ED9E6FBBC}"/>
              </a:ext>
            </a:extLst>
          </p:cNvPr>
          <p:cNvSpPr>
            <a:spLocks noGrp="1"/>
          </p:cNvSpPr>
          <p:nvPr>
            <p:ph type="sldNum" sz="quarter" idx="16"/>
          </p:nvPr>
        </p:nvSpPr>
        <p:spPr/>
        <p:txBody>
          <a:bodyPr/>
          <a:lstStyle/>
          <a:p>
            <a:fld id="{442AD375-037F-43D0-B059-5172DA06796A}" type="slidenum">
              <a:rPr lang="en-GB" smtClean="0"/>
              <a:pPr/>
              <a:t>15</a:t>
            </a:fld>
            <a:endParaRPr lang="en-GB" dirty="0"/>
          </a:p>
        </p:txBody>
      </p:sp>
      <p:sp>
        <p:nvSpPr>
          <p:cNvPr id="7" name="TextBox 6">
            <a:extLst>
              <a:ext uri="{FF2B5EF4-FFF2-40B4-BE49-F238E27FC236}">
                <a16:creationId xmlns:a16="http://schemas.microsoft.com/office/drawing/2014/main" id="{431282DF-DA34-AEB1-3E2C-ED5875B6B758}"/>
              </a:ext>
            </a:extLst>
          </p:cNvPr>
          <p:cNvSpPr txBox="1"/>
          <p:nvPr/>
        </p:nvSpPr>
        <p:spPr>
          <a:xfrm>
            <a:off x="2638424" y="6489301"/>
            <a:ext cx="7366580" cy="123111"/>
          </a:xfrm>
          <a:prstGeom prst="rect">
            <a:avLst/>
          </a:prstGeom>
          <a:noFill/>
        </p:spPr>
        <p:txBody>
          <a:bodyPr wrap="square" lIns="0" tIns="0" rIns="0" bIns="0" rtlCol="0">
            <a:spAutoFit/>
          </a:bodyPr>
          <a:lstStyle/>
          <a:p>
            <a:r>
              <a:rPr lang="de-CH" sz="800" dirty="0"/>
              <a:t>Data source: </a:t>
            </a:r>
            <a:r>
              <a:rPr lang="en-US" sz="800" dirty="0"/>
              <a:t>Nord Pool, SKM Market Predictor</a:t>
            </a:r>
            <a:endParaRPr lang="en-GB" sz="800" dirty="0"/>
          </a:p>
        </p:txBody>
      </p:sp>
      <p:graphicFrame>
        <p:nvGraphicFramePr>
          <p:cNvPr id="8" name="Content Placeholder 7">
            <a:extLst>
              <a:ext uri="{FF2B5EF4-FFF2-40B4-BE49-F238E27FC236}">
                <a16:creationId xmlns:a16="http://schemas.microsoft.com/office/drawing/2014/main" id="{C30431A3-CBC4-4EBF-AF08-D9AFDECD89DD}"/>
              </a:ext>
            </a:extLst>
          </p:cNvPr>
          <p:cNvGraphicFramePr>
            <a:graphicFrameLocks noGrp="1"/>
          </p:cNvGraphicFramePr>
          <p:nvPr>
            <p:ph idx="1"/>
            <p:extLst>
              <p:ext uri="{D42A27DB-BD31-4B8C-83A1-F6EECF244321}">
                <p14:modId xmlns:p14="http://schemas.microsoft.com/office/powerpoint/2010/main" val="696814073"/>
              </p:ext>
            </p:extLst>
          </p:nvPr>
        </p:nvGraphicFramePr>
        <p:xfrm>
          <a:off x="550863" y="1927225"/>
          <a:ext cx="6029046" cy="4249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3538D29D-0B70-46CA-9C1C-67E82BFBEDD3}"/>
              </a:ext>
            </a:extLst>
          </p:cNvPr>
          <p:cNvGraphicFramePr>
            <a:graphicFrameLocks/>
          </p:cNvGraphicFramePr>
          <p:nvPr>
            <p:extLst>
              <p:ext uri="{D42A27DB-BD31-4B8C-83A1-F6EECF244321}">
                <p14:modId xmlns:p14="http://schemas.microsoft.com/office/powerpoint/2010/main" val="3676489302"/>
              </p:ext>
            </p:extLst>
          </p:nvPr>
        </p:nvGraphicFramePr>
        <p:xfrm>
          <a:off x="6666321" y="1923679"/>
          <a:ext cx="5041770" cy="35061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D077429-9C7C-7DB0-9685-E4E64B4F92FA}"/>
              </a:ext>
            </a:extLst>
          </p:cNvPr>
          <p:cNvSpPr txBox="1"/>
          <p:nvPr/>
        </p:nvSpPr>
        <p:spPr>
          <a:xfrm>
            <a:off x="7070103" y="5514680"/>
            <a:ext cx="3648173" cy="430887"/>
          </a:xfrm>
          <a:prstGeom prst="rect">
            <a:avLst/>
          </a:prstGeom>
          <a:noFill/>
        </p:spPr>
        <p:txBody>
          <a:bodyPr wrap="square" lIns="0" tIns="0" rIns="0" bIns="0" rtlCol="0">
            <a:spAutoFit/>
          </a:bodyPr>
          <a:lstStyle/>
          <a:p>
            <a:r>
              <a:rPr lang="en-GB" sz="1400" dirty="0">
                <a:solidFill>
                  <a:srgbClr val="3D3D3D"/>
                </a:solidFill>
              </a:rPr>
              <a:t>Almost half of the weeks have such variation in regulating power prices!</a:t>
            </a:r>
          </a:p>
        </p:txBody>
      </p:sp>
    </p:spTree>
    <p:extLst>
      <p:ext uri="{BB962C8B-B14F-4D97-AF65-F5344CB8AC3E}">
        <p14:creationId xmlns:p14="http://schemas.microsoft.com/office/powerpoint/2010/main" val="337652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4FAA-244C-6457-44E4-870660707472}"/>
              </a:ext>
            </a:extLst>
          </p:cNvPr>
          <p:cNvSpPr>
            <a:spLocks noGrp="1"/>
          </p:cNvSpPr>
          <p:nvPr>
            <p:ph type="title"/>
          </p:nvPr>
        </p:nvSpPr>
        <p:spPr/>
        <p:txBody>
          <a:bodyPr/>
          <a:lstStyle/>
          <a:p>
            <a:r>
              <a:rPr lang="en-GB" dirty="0"/>
              <a:t>Negative prices are now regular</a:t>
            </a:r>
          </a:p>
        </p:txBody>
      </p:sp>
      <p:sp>
        <p:nvSpPr>
          <p:cNvPr id="5" name="Footer Placeholder 4">
            <a:extLst>
              <a:ext uri="{FF2B5EF4-FFF2-40B4-BE49-F238E27FC236}">
                <a16:creationId xmlns:a16="http://schemas.microsoft.com/office/drawing/2014/main" id="{A803E122-BCED-9F48-95CD-E38ABF0B433B}"/>
              </a:ext>
            </a:extLst>
          </p:cNvPr>
          <p:cNvSpPr>
            <a:spLocks noGrp="1"/>
          </p:cNvSpPr>
          <p:nvPr>
            <p:ph type="ftr" sz="quarter" idx="15"/>
          </p:nvPr>
        </p:nvSpPr>
        <p:spPr/>
        <p:txBody>
          <a:bodyPr/>
          <a:lstStyle/>
          <a:p>
            <a:r>
              <a:rPr lang="en-US" dirty="0"/>
              <a:t>Axpo | Energy Markets | June 2024</a:t>
            </a:r>
            <a:endParaRPr lang="en-GB" dirty="0"/>
          </a:p>
        </p:txBody>
      </p:sp>
      <p:sp>
        <p:nvSpPr>
          <p:cNvPr id="6" name="Slide Number Placeholder 5">
            <a:extLst>
              <a:ext uri="{FF2B5EF4-FFF2-40B4-BE49-F238E27FC236}">
                <a16:creationId xmlns:a16="http://schemas.microsoft.com/office/drawing/2014/main" id="{2374F82F-1679-C59D-B2E6-B2C172A6280F}"/>
              </a:ext>
            </a:extLst>
          </p:cNvPr>
          <p:cNvSpPr>
            <a:spLocks noGrp="1"/>
          </p:cNvSpPr>
          <p:nvPr>
            <p:ph type="sldNum" sz="quarter" idx="16"/>
          </p:nvPr>
        </p:nvSpPr>
        <p:spPr/>
        <p:txBody>
          <a:bodyPr/>
          <a:lstStyle/>
          <a:p>
            <a:fld id="{442AD375-037F-43D0-B059-5172DA06796A}" type="slidenum">
              <a:rPr lang="en-GB" smtClean="0"/>
              <a:pPr/>
              <a:t>16</a:t>
            </a:fld>
            <a:endParaRPr lang="en-GB" dirty="0"/>
          </a:p>
        </p:txBody>
      </p:sp>
      <p:graphicFrame>
        <p:nvGraphicFramePr>
          <p:cNvPr id="11" name="Content Placeholder 10">
            <a:extLst>
              <a:ext uri="{FF2B5EF4-FFF2-40B4-BE49-F238E27FC236}">
                <a16:creationId xmlns:a16="http://schemas.microsoft.com/office/drawing/2014/main" id="{A218CEE7-6F6F-CC20-87F5-1838433AE3AB}"/>
              </a:ext>
            </a:extLst>
          </p:cNvPr>
          <p:cNvGraphicFramePr>
            <a:graphicFrameLocks noGrp="1"/>
          </p:cNvGraphicFramePr>
          <p:nvPr>
            <p:ph idx="1"/>
            <p:extLst>
              <p:ext uri="{D42A27DB-BD31-4B8C-83A1-F6EECF244321}">
                <p14:modId xmlns:p14="http://schemas.microsoft.com/office/powerpoint/2010/main" val="2743769198"/>
              </p:ext>
            </p:extLst>
          </p:nvPr>
        </p:nvGraphicFramePr>
        <p:xfrm>
          <a:off x="551311" y="1606707"/>
          <a:ext cx="5400672" cy="4820920"/>
        </p:xfrm>
        <a:graphic>
          <a:graphicData uri="http://schemas.openxmlformats.org/drawingml/2006/table">
            <a:tbl>
              <a:tblPr firstRow="1" bandRow="1">
                <a:tableStyleId>{5C22544A-7EE6-4342-B048-85BDC9FD1C3A}</a:tableStyleId>
              </a:tblPr>
              <a:tblGrid>
                <a:gridCol w="674622">
                  <a:extLst>
                    <a:ext uri="{9D8B030D-6E8A-4147-A177-3AD203B41FA5}">
                      <a16:colId xmlns:a16="http://schemas.microsoft.com/office/drawing/2014/main" val="1889772559"/>
                    </a:ext>
                  </a:extLst>
                </a:gridCol>
                <a:gridCol w="945210">
                  <a:extLst>
                    <a:ext uri="{9D8B030D-6E8A-4147-A177-3AD203B41FA5}">
                      <a16:colId xmlns:a16="http://schemas.microsoft.com/office/drawing/2014/main" val="1459311789"/>
                    </a:ext>
                  </a:extLst>
                </a:gridCol>
                <a:gridCol w="723334">
                  <a:extLst>
                    <a:ext uri="{9D8B030D-6E8A-4147-A177-3AD203B41FA5}">
                      <a16:colId xmlns:a16="http://schemas.microsoft.com/office/drawing/2014/main" val="1519841571"/>
                    </a:ext>
                  </a:extLst>
                </a:gridCol>
                <a:gridCol w="801278">
                  <a:extLst>
                    <a:ext uri="{9D8B030D-6E8A-4147-A177-3AD203B41FA5}">
                      <a16:colId xmlns:a16="http://schemas.microsoft.com/office/drawing/2014/main" val="4201209191"/>
                    </a:ext>
                  </a:extLst>
                </a:gridCol>
                <a:gridCol w="970961">
                  <a:extLst>
                    <a:ext uri="{9D8B030D-6E8A-4147-A177-3AD203B41FA5}">
                      <a16:colId xmlns:a16="http://schemas.microsoft.com/office/drawing/2014/main" val="1498115050"/>
                    </a:ext>
                  </a:extLst>
                </a:gridCol>
                <a:gridCol w="1285267">
                  <a:extLst>
                    <a:ext uri="{9D8B030D-6E8A-4147-A177-3AD203B41FA5}">
                      <a16:colId xmlns:a16="http://schemas.microsoft.com/office/drawing/2014/main" val="773873996"/>
                    </a:ext>
                  </a:extLst>
                </a:gridCol>
              </a:tblGrid>
              <a:tr h="370840">
                <a:tc>
                  <a:txBody>
                    <a:bodyPr/>
                    <a:lstStyle/>
                    <a:p>
                      <a:r>
                        <a:rPr lang="en-GB" sz="1200" dirty="0"/>
                        <a:t>Year</a:t>
                      </a:r>
                    </a:p>
                  </a:txBody>
                  <a:tcPr/>
                </a:tc>
                <a:tc>
                  <a:txBody>
                    <a:bodyPr/>
                    <a:lstStyle/>
                    <a:p>
                      <a:r>
                        <a:rPr lang="en-GB" sz="1200" dirty="0"/>
                        <a:t>Finland</a:t>
                      </a:r>
                    </a:p>
                  </a:txBody>
                  <a:tcPr/>
                </a:tc>
                <a:tc>
                  <a:txBody>
                    <a:bodyPr/>
                    <a:lstStyle/>
                    <a:p>
                      <a:r>
                        <a:rPr lang="en-GB" sz="1200" dirty="0"/>
                        <a:t>SE3</a:t>
                      </a:r>
                    </a:p>
                  </a:txBody>
                  <a:tcPr/>
                </a:tc>
                <a:tc>
                  <a:txBody>
                    <a:bodyPr/>
                    <a:lstStyle/>
                    <a:p>
                      <a:r>
                        <a:rPr lang="en-GB" sz="1200" dirty="0"/>
                        <a:t>NO2</a:t>
                      </a:r>
                    </a:p>
                  </a:txBody>
                  <a:tcPr/>
                </a:tc>
                <a:tc>
                  <a:txBody>
                    <a:bodyPr/>
                    <a:lstStyle/>
                    <a:p>
                      <a:r>
                        <a:rPr lang="en-GB" sz="1200" dirty="0"/>
                        <a:t>Germany</a:t>
                      </a:r>
                    </a:p>
                  </a:txBody>
                  <a:tcPr/>
                </a:tc>
                <a:tc>
                  <a:txBody>
                    <a:bodyPr/>
                    <a:lstStyle/>
                    <a:p>
                      <a:r>
                        <a:rPr lang="en-GB" sz="1200" dirty="0"/>
                        <a:t>Netherlands</a:t>
                      </a:r>
                    </a:p>
                  </a:txBody>
                  <a:tcPr/>
                </a:tc>
                <a:extLst>
                  <a:ext uri="{0D108BD9-81ED-4DB2-BD59-A6C34878D82A}">
                    <a16:rowId xmlns:a16="http://schemas.microsoft.com/office/drawing/2014/main" val="4243802719"/>
                  </a:ext>
                </a:extLst>
              </a:tr>
              <a:tr h="370840">
                <a:tc>
                  <a:txBody>
                    <a:bodyPr/>
                    <a:lstStyle/>
                    <a:p>
                      <a:pPr algn="ctr"/>
                      <a:r>
                        <a:rPr lang="en-GB" sz="1200" dirty="0"/>
                        <a:t>2013</a:t>
                      </a:r>
                    </a:p>
                  </a:txBody>
                  <a:tcPr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dirty="0">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64</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2441270583"/>
                  </a:ext>
                </a:extLst>
              </a:tr>
              <a:tr h="370840">
                <a:tc>
                  <a:txBody>
                    <a:bodyPr/>
                    <a:lstStyle/>
                    <a:p>
                      <a:pPr algn="ctr"/>
                      <a:r>
                        <a:rPr lang="en-GB" sz="1200" dirty="0"/>
                        <a:t>2014</a:t>
                      </a:r>
                    </a:p>
                  </a:txBody>
                  <a:tcPr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64</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1125678049"/>
                  </a:ext>
                </a:extLst>
              </a:tr>
              <a:tr h="370840">
                <a:tc>
                  <a:txBody>
                    <a:bodyPr/>
                    <a:lstStyle/>
                    <a:p>
                      <a:pPr algn="ctr"/>
                      <a:r>
                        <a:rPr lang="en-GB" sz="1200" dirty="0"/>
                        <a:t>2015</a:t>
                      </a:r>
                    </a:p>
                  </a:txBody>
                  <a:tcPr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126</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1819918125"/>
                  </a:ext>
                </a:extLst>
              </a:tr>
              <a:tr h="370840">
                <a:tc>
                  <a:txBody>
                    <a:bodyPr/>
                    <a:lstStyle/>
                    <a:p>
                      <a:pPr marL="0" algn="ctr" defTabSz="914400" rtl="0" eaLnBrk="1" fontAlgn="b" latinLnBrk="0" hangingPunct="1"/>
                      <a:r>
                        <a:rPr lang="en-GB" sz="1200" kern="1200" dirty="0">
                          <a:solidFill>
                            <a:schemeClr val="dk1"/>
                          </a:solidFill>
                          <a:latin typeface="+mn-lt"/>
                          <a:ea typeface="+mn-ea"/>
                          <a:cs typeface="+mn-cs"/>
                        </a:rPr>
                        <a:t>2016</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97</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4217866109"/>
                  </a:ext>
                </a:extLst>
              </a:tr>
              <a:tr h="370840">
                <a:tc>
                  <a:txBody>
                    <a:bodyPr/>
                    <a:lstStyle/>
                    <a:p>
                      <a:pPr marL="0" algn="ctr" defTabSz="914400" rtl="0" eaLnBrk="1" fontAlgn="b" latinLnBrk="0" hangingPunct="1"/>
                      <a:r>
                        <a:rPr lang="en-GB" sz="1200" kern="1200">
                          <a:solidFill>
                            <a:schemeClr val="dk1"/>
                          </a:solidFill>
                          <a:latin typeface="+mn-lt"/>
                          <a:ea typeface="+mn-ea"/>
                          <a:cs typeface="+mn-cs"/>
                        </a:rPr>
                        <a:t>2017</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145</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3727569332"/>
                  </a:ext>
                </a:extLst>
              </a:tr>
              <a:tr h="370840">
                <a:tc>
                  <a:txBody>
                    <a:bodyPr/>
                    <a:lstStyle/>
                    <a:p>
                      <a:pPr marL="0" algn="ctr" defTabSz="914400" rtl="0" eaLnBrk="1" fontAlgn="b" latinLnBrk="0" hangingPunct="1"/>
                      <a:r>
                        <a:rPr lang="en-GB" sz="1200" kern="1200" dirty="0">
                          <a:solidFill>
                            <a:schemeClr val="dk1"/>
                          </a:solidFill>
                          <a:latin typeface="+mn-lt"/>
                          <a:ea typeface="+mn-ea"/>
                          <a:cs typeface="+mn-cs"/>
                        </a:rPr>
                        <a:t>2018</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134</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1961681134"/>
                  </a:ext>
                </a:extLst>
              </a:tr>
              <a:tr h="370840">
                <a:tc>
                  <a:txBody>
                    <a:bodyPr/>
                    <a:lstStyle/>
                    <a:p>
                      <a:pPr marL="0" algn="ctr" defTabSz="914400" rtl="0" eaLnBrk="1" fontAlgn="b" latinLnBrk="0" hangingPunct="1"/>
                      <a:r>
                        <a:rPr lang="en-GB" sz="1200" kern="1200">
                          <a:solidFill>
                            <a:schemeClr val="dk1"/>
                          </a:solidFill>
                          <a:latin typeface="+mn-lt"/>
                          <a:ea typeface="+mn-ea"/>
                          <a:cs typeface="+mn-cs"/>
                        </a:rPr>
                        <a:t>2019</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210</a:t>
                      </a:r>
                    </a:p>
                  </a:txBody>
                  <a:tcPr marL="9525" marR="9525" marT="9525" marB="0" anchor="ctr"/>
                </a:tc>
                <a:tc>
                  <a:txBody>
                    <a:bodyPr/>
                    <a:lstStyle/>
                    <a:p>
                      <a:pPr algn="ctr" fontAlgn="b"/>
                      <a:r>
                        <a:rPr lang="en-GB" sz="12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1853741397"/>
                  </a:ext>
                </a:extLst>
              </a:tr>
              <a:tr h="370840">
                <a:tc>
                  <a:txBody>
                    <a:bodyPr/>
                    <a:lstStyle/>
                    <a:p>
                      <a:pPr marL="0" algn="ctr" defTabSz="914400" rtl="0" eaLnBrk="1" fontAlgn="b" latinLnBrk="0" hangingPunct="1"/>
                      <a:r>
                        <a:rPr lang="en-GB" sz="1200" kern="1200">
                          <a:solidFill>
                            <a:schemeClr val="dk1"/>
                          </a:solidFill>
                          <a:latin typeface="+mn-lt"/>
                          <a:ea typeface="+mn-ea"/>
                          <a:cs typeface="+mn-cs"/>
                        </a:rPr>
                        <a:t>2020</a:t>
                      </a:r>
                    </a:p>
                  </a:txBody>
                  <a:tcPr marL="9525" marR="9525" marT="9525" marB="0" anchor="ctr"/>
                </a:tc>
                <a:tc>
                  <a:txBody>
                    <a:bodyPr/>
                    <a:lstStyle/>
                    <a:p>
                      <a:pPr algn="ctr" fontAlgn="b"/>
                      <a:r>
                        <a:rPr lang="en-GB" sz="1200" b="0" i="0" u="none" strike="noStrike">
                          <a:solidFill>
                            <a:srgbClr val="000000"/>
                          </a:solidFill>
                          <a:effectLst/>
                          <a:latin typeface="+mn-lt"/>
                        </a:rPr>
                        <a:t>9</a:t>
                      </a:r>
                    </a:p>
                  </a:txBody>
                  <a:tcPr marL="9525" marR="9525" marT="9525" marB="0" anchor="ctr"/>
                </a:tc>
                <a:tc>
                  <a:txBody>
                    <a:bodyPr/>
                    <a:lstStyle/>
                    <a:p>
                      <a:pPr algn="ctr" fontAlgn="b"/>
                      <a:r>
                        <a:rPr lang="en-GB" sz="1200" b="0" i="0" u="none" strike="noStrike">
                          <a:solidFill>
                            <a:srgbClr val="000000"/>
                          </a:solidFill>
                          <a:effectLst/>
                          <a:latin typeface="+mn-lt"/>
                        </a:rPr>
                        <a:t>9</a:t>
                      </a:r>
                    </a:p>
                  </a:txBody>
                  <a:tcPr marL="9525" marR="9525" marT="9525" marB="0" anchor="ctr"/>
                </a:tc>
                <a:tc>
                  <a:txBody>
                    <a:bodyPr/>
                    <a:lstStyle/>
                    <a:p>
                      <a:pPr algn="ctr" fontAlgn="b"/>
                      <a:r>
                        <a:rPr lang="en-GB" sz="1200" b="0" i="0" u="none" strike="noStrike">
                          <a:solidFill>
                            <a:srgbClr val="000000"/>
                          </a:solidFill>
                          <a:effectLst/>
                          <a:latin typeface="+mn-lt"/>
                        </a:rPr>
                        <a:t>5</a:t>
                      </a:r>
                    </a:p>
                  </a:txBody>
                  <a:tcPr marL="9525" marR="9525" marT="9525" marB="0" anchor="ctr"/>
                </a:tc>
                <a:tc>
                  <a:txBody>
                    <a:bodyPr/>
                    <a:lstStyle/>
                    <a:p>
                      <a:pPr algn="ctr" fontAlgn="b"/>
                      <a:r>
                        <a:rPr lang="en-GB" sz="1200" b="0" i="0" u="none" strike="noStrike">
                          <a:solidFill>
                            <a:srgbClr val="000000"/>
                          </a:solidFill>
                          <a:effectLst/>
                          <a:latin typeface="+mn-lt"/>
                        </a:rPr>
                        <a:t>298</a:t>
                      </a:r>
                    </a:p>
                  </a:txBody>
                  <a:tcPr marL="9525" marR="9525" marT="9525" marB="0" anchor="ctr"/>
                </a:tc>
                <a:tc>
                  <a:txBody>
                    <a:bodyPr/>
                    <a:lstStyle/>
                    <a:p>
                      <a:pPr algn="ctr" fontAlgn="b"/>
                      <a:r>
                        <a:rPr lang="en-GB" sz="1200" b="0" i="0" u="none" strike="noStrike">
                          <a:solidFill>
                            <a:srgbClr val="000000"/>
                          </a:solidFill>
                          <a:effectLst/>
                          <a:latin typeface="+mn-lt"/>
                        </a:rPr>
                        <a:t>97</a:t>
                      </a:r>
                    </a:p>
                  </a:txBody>
                  <a:tcPr marL="9525" marR="9525" marT="9525" marB="0" anchor="ctr"/>
                </a:tc>
                <a:extLst>
                  <a:ext uri="{0D108BD9-81ED-4DB2-BD59-A6C34878D82A}">
                    <a16:rowId xmlns:a16="http://schemas.microsoft.com/office/drawing/2014/main" val="2386397651"/>
                  </a:ext>
                </a:extLst>
              </a:tr>
              <a:tr h="370840">
                <a:tc>
                  <a:txBody>
                    <a:bodyPr/>
                    <a:lstStyle/>
                    <a:p>
                      <a:pPr marL="0" algn="ctr" defTabSz="914400" rtl="0" eaLnBrk="1" fontAlgn="b" latinLnBrk="0" hangingPunct="1"/>
                      <a:r>
                        <a:rPr lang="en-GB" sz="1200" kern="1200">
                          <a:solidFill>
                            <a:schemeClr val="dk1"/>
                          </a:solidFill>
                          <a:latin typeface="+mn-lt"/>
                          <a:ea typeface="+mn-ea"/>
                          <a:cs typeface="+mn-cs"/>
                        </a:rPr>
                        <a:t>2021</a:t>
                      </a:r>
                    </a:p>
                  </a:txBody>
                  <a:tcPr marL="9525" marR="9525" marT="9525" marB="0" anchor="ctr"/>
                </a:tc>
                <a:tc>
                  <a:txBody>
                    <a:bodyPr/>
                    <a:lstStyle/>
                    <a:p>
                      <a:pPr algn="ctr" fontAlgn="b"/>
                      <a:r>
                        <a:rPr lang="en-GB" sz="1200" b="0" i="0" u="none" strike="noStrike">
                          <a:solidFill>
                            <a:srgbClr val="000000"/>
                          </a:solidFill>
                          <a:effectLst/>
                          <a:latin typeface="+mn-lt"/>
                        </a:rPr>
                        <a:t>5</a:t>
                      </a:r>
                    </a:p>
                  </a:txBody>
                  <a:tcPr marL="9525" marR="9525" marT="9525" marB="0" anchor="ctr"/>
                </a:tc>
                <a:tc>
                  <a:txBody>
                    <a:bodyPr/>
                    <a:lstStyle/>
                    <a:p>
                      <a:pPr algn="ctr" fontAlgn="b"/>
                      <a:r>
                        <a:rPr lang="en-GB" sz="1200" b="0" i="0" u="none" strike="noStrike">
                          <a:solidFill>
                            <a:srgbClr val="000000"/>
                          </a:solidFill>
                          <a:effectLst/>
                          <a:latin typeface="+mn-lt"/>
                        </a:rPr>
                        <a:t>12</a:t>
                      </a:r>
                    </a:p>
                  </a:txBody>
                  <a:tcPr marL="9525" marR="9525" marT="9525" marB="0" anchor="ctr"/>
                </a:tc>
                <a:tc>
                  <a:txBody>
                    <a:bodyPr/>
                    <a:lstStyle/>
                    <a:p>
                      <a:pPr algn="ctr" fontAlgn="b"/>
                      <a:r>
                        <a:rPr lang="en-GB" sz="1200" b="0" i="0" u="none" strike="noStrike">
                          <a:solidFill>
                            <a:srgbClr val="000000"/>
                          </a:solidFill>
                          <a:effectLst/>
                          <a:latin typeface="+mn-lt"/>
                        </a:rPr>
                        <a:t>5</a:t>
                      </a:r>
                    </a:p>
                  </a:txBody>
                  <a:tcPr marL="9525" marR="9525" marT="9525" marB="0" anchor="ctr"/>
                </a:tc>
                <a:tc>
                  <a:txBody>
                    <a:bodyPr/>
                    <a:lstStyle/>
                    <a:p>
                      <a:pPr algn="ctr" fontAlgn="b"/>
                      <a:r>
                        <a:rPr lang="en-GB" sz="1200" b="0" i="0" u="none" strike="noStrike">
                          <a:solidFill>
                            <a:srgbClr val="000000"/>
                          </a:solidFill>
                          <a:effectLst/>
                          <a:latin typeface="+mn-lt"/>
                        </a:rPr>
                        <a:t>139</a:t>
                      </a:r>
                    </a:p>
                  </a:txBody>
                  <a:tcPr marL="9525" marR="9525" marT="9525" marB="0" anchor="ctr"/>
                </a:tc>
                <a:tc>
                  <a:txBody>
                    <a:bodyPr/>
                    <a:lstStyle/>
                    <a:p>
                      <a:pPr algn="ctr" fontAlgn="b"/>
                      <a:r>
                        <a:rPr lang="en-GB" sz="1200" b="0" i="0" u="none" strike="noStrike" dirty="0">
                          <a:solidFill>
                            <a:srgbClr val="000000"/>
                          </a:solidFill>
                          <a:effectLst/>
                          <a:latin typeface="+mn-lt"/>
                        </a:rPr>
                        <a:t>70</a:t>
                      </a:r>
                    </a:p>
                  </a:txBody>
                  <a:tcPr marL="9525" marR="9525" marT="9525" marB="0" anchor="ctr"/>
                </a:tc>
                <a:extLst>
                  <a:ext uri="{0D108BD9-81ED-4DB2-BD59-A6C34878D82A}">
                    <a16:rowId xmlns:a16="http://schemas.microsoft.com/office/drawing/2014/main" val="933070521"/>
                  </a:ext>
                </a:extLst>
              </a:tr>
              <a:tr h="370840">
                <a:tc>
                  <a:txBody>
                    <a:bodyPr/>
                    <a:lstStyle/>
                    <a:p>
                      <a:pPr marL="0" algn="ctr" defTabSz="914400" rtl="0" eaLnBrk="1" fontAlgn="b" latinLnBrk="0" hangingPunct="1"/>
                      <a:r>
                        <a:rPr lang="en-GB" sz="1200" kern="1200">
                          <a:solidFill>
                            <a:schemeClr val="dk1"/>
                          </a:solidFill>
                          <a:latin typeface="+mn-lt"/>
                          <a:ea typeface="+mn-ea"/>
                          <a:cs typeface="+mn-cs"/>
                        </a:rPr>
                        <a:t>2022</a:t>
                      </a:r>
                    </a:p>
                  </a:txBody>
                  <a:tcPr marL="9525" marR="9525" marT="9525" marB="0" anchor="ctr"/>
                </a:tc>
                <a:tc>
                  <a:txBody>
                    <a:bodyPr/>
                    <a:lstStyle/>
                    <a:p>
                      <a:pPr algn="ctr" fontAlgn="b"/>
                      <a:r>
                        <a:rPr lang="en-GB" sz="1200" b="0" i="0" u="none" strike="noStrike">
                          <a:solidFill>
                            <a:srgbClr val="000000"/>
                          </a:solidFill>
                          <a:effectLst/>
                          <a:latin typeface="+mn-lt"/>
                        </a:rPr>
                        <a:t>27</a:t>
                      </a:r>
                    </a:p>
                  </a:txBody>
                  <a:tcPr marL="9525" marR="9525" marT="9525" marB="0" anchor="ctr"/>
                </a:tc>
                <a:tc>
                  <a:txBody>
                    <a:bodyPr/>
                    <a:lstStyle/>
                    <a:p>
                      <a:pPr algn="ctr" fontAlgn="b"/>
                      <a:r>
                        <a:rPr lang="en-GB" sz="1200" b="0" i="0" u="none" strike="noStrike">
                          <a:solidFill>
                            <a:srgbClr val="000000"/>
                          </a:solidFill>
                          <a:effectLst/>
                          <a:latin typeface="+mn-lt"/>
                        </a:rPr>
                        <a:t>29</a:t>
                      </a:r>
                    </a:p>
                  </a:txBody>
                  <a:tcPr marL="9525" marR="9525" marT="9525" marB="0" anchor="ctr"/>
                </a:tc>
                <a:tc>
                  <a:txBody>
                    <a:bodyPr/>
                    <a:lstStyle/>
                    <a:p>
                      <a:pPr algn="ctr" fontAlgn="b"/>
                      <a:r>
                        <a:rPr lang="en-GB" sz="1200" b="0" i="0" u="none" strike="noStrike">
                          <a:solidFill>
                            <a:srgbClr val="000000"/>
                          </a:solidFill>
                          <a:effectLst/>
                          <a:latin typeface="+mn-lt"/>
                        </a:rPr>
                        <a:t>0</a:t>
                      </a:r>
                    </a:p>
                  </a:txBody>
                  <a:tcPr marL="9525" marR="9525" marT="9525" marB="0" anchor="ctr"/>
                </a:tc>
                <a:tc>
                  <a:txBody>
                    <a:bodyPr/>
                    <a:lstStyle/>
                    <a:p>
                      <a:pPr algn="ctr" fontAlgn="b"/>
                      <a:r>
                        <a:rPr lang="en-GB" sz="1200" b="0" i="0" u="none" strike="noStrike">
                          <a:solidFill>
                            <a:srgbClr val="000000"/>
                          </a:solidFill>
                          <a:effectLst/>
                          <a:latin typeface="+mn-lt"/>
                        </a:rPr>
                        <a:t>83</a:t>
                      </a:r>
                    </a:p>
                  </a:txBody>
                  <a:tcPr marL="9525" marR="9525" marT="9525" marB="0" anchor="ctr"/>
                </a:tc>
                <a:tc>
                  <a:txBody>
                    <a:bodyPr/>
                    <a:lstStyle/>
                    <a:p>
                      <a:pPr algn="ctr" fontAlgn="b"/>
                      <a:r>
                        <a:rPr lang="en-GB" sz="1200" b="0" i="0" u="none" strike="noStrike">
                          <a:solidFill>
                            <a:srgbClr val="000000"/>
                          </a:solidFill>
                          <a:effectLst/>
                          <a:latin typeface="+mn-lt"/>
                        </a:rPr>
                        <a:t>92</a:t>
                      </a:r>
                    </a:p>
                  </a:txBody>
                  <a:tcPr marL="9525" marR="9525" marT="9525" marB="0" anchor="ctr"/>
                </a:tc>
                <a:extLst>
                  <a:ext uri="{0D108BD9-81ED-4DB2-BD59-A6C34878D82A}">
                    <a16:rowId xmlns:a16="http://schemas.microsoft.com/office/drawing/2014/main" val="280927676"/>
                  </a:ext>
                </a:extLst>
              </a:tr>
              <a:tr h="370840">
                <a:tc>
                  <a:txBody>
                    <a:bodyPr/>
                    <a:lstStyle/>
                    <a:p>
                      <a:pPr marL="0" algn="ctr" defTabSz="914400" rtl="0" eaLnBrk="1" fontAlgn="b" latinLnBrk="0" hangingPunct="1"/>
                      <a:r>
                        <a:rPr lang="en-GB" sz="1200" kern="1200" dirty="0">
                          <a:solidFill>
                            <a:schemeClr val="dk1"/>
                          </a:solidFill>
                          <a:latin typeface="+mn-lt"/>
                          <a:ea typeface="+mn-ea"/>
                          <a:cs typeface="+mn-cs"/>
                        </a:rPr>
                        <a:t>2023</a:t>
                      </a:r>
                    </a:p>
                  </a:txBody>
                  <a:tcPr marL="9525" marR="9525" marT="9525" marB="0" anchor="ctr"/>
                </a:tc>
                <a:tc>
                  <a:txBody>
                    <a:bodyPr/>
                    <a:lstStyle/>
                    <a:p>
                      <a:pPr algn="ctr" fontAlgn="b"/>
                      <a:r>
                        <a:rPr lang="en-GB" sz="1200" b="0" i="0" u="none" strike="noStrike" dirty="0">
                          <a:solidFill>
                            <a:srgbClr val="000000"/>
                          </a:solidFill>
                          <a:effectLst/>
                          <a:latin typeface="+mn-lt"/>
                        </a:rPr>
                        <a:t>467</a:t>
                      </a:r>
                    </a:p>
                  </a:txBody>
                  <a:tcPr marL="9525" marR="9525" marT="9525" marB="0" anchor="ctr"/>
                </a:tc>
                <a:tc>
                  <a:txBody>
                    <a:bodyPr/>
                    <a:lstStyle/>
                    <a:p>
                      <a:pPr algn="ctr" fontAlgn="b"/>
                      <a:r>
                        <a:rPr lang="en-GB" sz="1200" b="0" i="0" u="none" strike="noStrike">
                          <a:solidFill>
                            <a:srgbClr val="000000"/>
                          </a:solidFill>
                          <a:effectLst/>
                          <a:latin typeface="+mn-lt"/>
                        </a:rPr>
                        <a:t>429</a:t>
                      </a:r>
                    </a:p>
                  </a:txBody>
                  <a:tcPr marL="9525" marR="9525" marT="9525" marB="0" anchor="ctr"/>
                </a:tc>
                <a:tc>
                  <a:txBody>
                    <a:bodyPr/>
                    <a:lstStyle/>
                    <a:p>
                      <a:pPr algn="ctr" fontAlgn="b"/>
                      <a:r>
                        <a:rPr lang="en-GB" sz="1200" b="0" i="0" u="none" strike="noStrike" dirty="0">
                          <a:solidFill>
                            <a:srgbClr val="000000"/>
                          </a:solidFill>
                          <a:effectLst/>
                          <a:latin typeface="+mn-lt"/>
                        </a:rPr>
                        <a:t>174</a:t>
                      </a:r>
                    </a:p>
                  </a:txBody>
                  <a:tcPr marL="9525" marR="9525" marT="9525" marB="0" anchor="ctr"/>
                </a:tc>
                <a:tc>
                  <a:txBody>
                    <a:bodyPr/>
                    <a:lstStyle/>
                    <a:p>
                      <a:pPr algn="ctr" fontAlgn="b"/>
                      <a:r>
                        <a:rPr lang="en-GB" sz="1200" b="0" i="0" u="none" strike="noStrike" dirty="0">
                          <a:solidFill>
                            <a:srgbClr val="000000"/>
                          </a:solidFill>
                          <a:effectLst/>
                          <a:latin typeface="+mn-lt"/>
                        </a:rPr>
                        <a:t>287</a:t>
                      </a:r>
                    </a:p>
                  </a:txBody>
                  <a:tcPr marL="9525" marR="9525" marT="9525" marB="0" anchor="ctr"/>
                </a:tc>
                <a:tc>
                  <a:txBody>
                    <a:bodyPr/>
                    <a:lstStyle/>
                    <a:p>
                      <a:pPr algn="ctr" fontAlgn="b"/>
                      <a:r>
                        <a:rPr lang="en-GB" sz="1200" b="0" i="0" u="none" strike="noStrike" dirty="0">
                          <a:solidFill>
                            <a:srgbClr val="000000"/>
                          </a:solidFill>
                          <a:effectLst/>
                          <a:latin typeface="+mn-lt"/>
                        </a:rPr>
                        <a:t>308</a:t>
                      </a:r>
                    </a:p>
                  </a:txBody>
                  <a:tcPr marL="9525" marR="9525" marT="9525" marB="0" anchor="ctr"/>
                </a:tc>
                <a:extLst>
                  <a:ext uri="{0D108BD9-81ED-4DB2-BD59-A6C34878D82A}">
                    <a16:rowId xmlns:a16="http://schemas.microsoft.com/office/drawing/2014/main" val="297253299"/>
                  </a:ext>
                </a:extLst>
              </a:tr>
              <a:tr h="370840">
                <a:tc>
                  <a:txBody>
                    <a:bodyPr/>
                    <a:lstStyle/>
                    <a:p>
                      <a:pPr marL="0" algn="ctr" defTabSz="914400" rtl="0" eaLnBrk="1" fontAlgn="b" latinLnBrk="0" hangingPunct="1"/>
                      <a:r>
                        <a:rPr lang="en-GB" sz="1200" kern="1200" dirty="0">
                          <a:solidFill>
                            <a:schemeClr val="dk1"/>
                          </a:solidFill>
                          <a:latin typeface="+mn-lt"/>
                          <a:ea typeface="+mn-ea"/>
                          <a:cs typeface="+mn-cs"/>
                        </a:rPr>
                        <a:t>2024*</a:t>
                      </a:r>
                    </a:p>
                  </a:txBody>
                  <a:tcPr marL="9525" marR="9525" marT="9525" marB="0" anchor="ctr"/>
                </a:tc>
                <a:tc>
                  <a:txBody>
                    <a:bodyPr/>
                    <a:lstStyle/>
                    <a:p>
                      <a:pPr marL="0" algn="ctr" defTabSz="914400" rtl="0" eaLnBrk="1" fontAlgn="b" latinLnBrk="0" hangingPunct="1"/>
                      <a:r>
                        <a:rPr lang="en-GB" sz="1200" b="0" i="0" u="none" strike="noStrike" kern="1200" dirty="0">
                          <a:solidFill>
                            <a:srgbClr val="000000"/>
                          </a:solidFill>
                          <a:effectLst/>
                          <a:latin typeface="+mn-lt"/>
                          <a:ea typeface="+mn-ea"/>
                          <a:cs typeface="+mn-cs"/>
                        </a:rPr>
                        <a:t>195</a:t>
                      </a:r>
                    </a:p>
                  </a:txBody>
                  <a:tcPr marL="9525" marR="9525" marT="9525" marB="0" anchor="ctr"/>
                </a:tc>
                <a:tc>
                  <a:txBody>
                    <a:bodyPr/>
                    <a:lstStyle/>
                    <a:p>
                      <a:pPr marL="0" algn="ctr" defTabSz="914400" rtl="0" eaLnBrk="1" fontAlgn="b" latinLnBrk="0" hangingPunct="1"/>
                      <a:r>
                        <a:rPr lang="en-GB" sz="1200" b="0" i="0" u="none" strike="noStrike" kern="1200" dirty="0">
                          <a:solidFill>
                            <a:srgbClr val="000000"/>
                          </a:solidFill>
                          <a:effectLst/>
                          <a:latin typeface="+mn-lt"/>
                          <a:ea typeface="+mn-ea"/>
                          <a:cs typeface="+mn-cs"/>
                        </a:rPr>
                        <a:t>185</a:t>
                      </a:r>
                    </a:p>
                  </a:txBody>
                  <a:tcPr marL="9525" marR="9525" marT="9525" marB="0" anchor="ctr"/>
                </a:tc>
                <a:tc>
                  <a:txBody>
                    <a:bodyPr/>
                    <a:lstStyle/>
                    <a:p>
                      <a:pPr marL="0" algn="ctr" defTabSz="914400" rtl="0" eaLnBrk="1" fontAlgn="b" latinLnBrk="0" hangingPunct="1"/>
                      <a:r>
                        <a:rPr lang="en-GB" sz="1200" b="0" i="0" u="none" strike="noStrike" kern="1200" dirty="0">
                          <a:solidFill>
                            <a:srgbClr val="000000"/>
                          </a:solidFill>
                          <a:effectLst/>
                          <a:latin typeface="+mn-lt"/>
                          <a:ea typeface="+mn-ea"/>
                          <a:cs typeface="+mn-cs"/>
                        </a:rPr>
                        <a:t>74</a:t>
                      </a:r>
                    </a:p>
                  </a:txBody>
                  <a:tcPr marL="9525" marR="9525" marT="9525" marB="0" anchor="ctr"/>
                </a:tc>
                <a:tc>
                  <a:txBody>
                    <a:bodyPr/>
                    <a:lstStyle/>
                    <a:p>
                      <a:pPr marL="0" algn="ctr" defTabSz="914400" rtl="0" eaLnBrk="1" fontAlgn="b" latinLnBrk="0" hangingPunct="1"/>
                      <a:r>
                        <a:rPr lang="en-GB" sz="1200" b="0" i="0" u="none" strike="noStrike" kern="1200" dirty="0">
                          <a:solidFill>
                            <a:srgbClr val="000000"/>
                          </a:solidFill>
                          <a:effectLst/>
                          <a:latin typeface="+mn-lt"/>
                          <a:ea typeface="+mn-ea"/>
                          <a:cs typeface="+mn-cs"/>
                        </a:rPr>
                        <a:t>183</a:t>
                      </a:r>
                    </a:p>
                  </a:txBody>
                  <a:tcPr marL="9525" marR="9525" marT="9525" marB="0" anchor="ctr"/>
                </a:tc>
                <a:tc>
                  <a:txBody>
                    <a:bodyPr/>
                    <a:lstStyle/>
                    <a:p>
                      <a:pPr marL="0" algn="ctr" defTabSz="914400" rtl="0" eaLnBrk="1" fontAlgn="b" latinLnBrk="0" hangingPunct="1"/>
                      <a:r>
                        <a:rPr lang="en-GB" sz="1200" b="0" i="0" u="none" strike="noStrike" kern="1200" dirty="0">
                          <a:solidFill>
                            <a:srgbClr val="000000"/>
                          </a:solidFill>
                          <a:effectLst/>
                          <a:latin typeface="+mn-lt"/>
                          <a:ea typeface="+mn-ea"/>
                          <a:cs typeface="+mn-cs"/>
                        </a:rPr>
                        <a:t>190</a:t>
                      </a:r>
                    </a:p>
                  </a:txBody>
                  <a:tcPr marL="9525" marR="9525" marT="9525" marB="0" anchor="ctr"/>
                </a:tc>
                <a:extLst>
                  <a:ext uri="{0D108BD9-81ED-4DB2-BD59-A6C34878D82A}">
                    <a16:rowId xmlns:a16="http://schemas.microsoft.com/office/drawing/2014/main" val="173716726"/>
                  </a:ext>
                </a:extLst>
              </a:tr>
            </a:tbl>
          </a:graphicData>
        </a:graphic>
      </p:graphicFrame>
      <p:sp>
        <p:nvSpPr>
          <p:cNvPr id="12" name="TextBox 11">
            <a:extLst>
              <a:ext uri="{FF2B5EF4-FFF2-40B4-BE49-F238E27FC236}">
                <a16:creationId xmlns:a16="http://schemas.microsoft.com/office/drawing/2014/main" id="{955A7A58-5356-7917-079D-8E9CF305A58A}"/>
              </a:ext>
            </a:extLst>
          </p:cNvPr>
          <p:cNvSpPr txBox="1"/>
          <p:nvPr/>
        </p:nvSpPr>
        <p:spPr>
          <a:xfrm>
            <a:off x="1303189" y="1342402"/>
            <a:ext cx="4230344" cy="215444"/>
          </a:xfrm>
          <a:prstGeom prst="rect">
            <a:avLst/>
          </a:prstGeom>
          <a:noFill/>
        </p:spPr>
        <p:txBody>
          <a:bodyPr wrap="square" lIns="0" tIns="0" rIns="0" bIns="0" rtlCol="0">
            <a:spAutoFit/>
          </a:bodyPr>
          <a:lstStyle/>
          <a:p>
            <a:r>
              <a:rPr lang="en-GB" sz="1400" b="1" dirty="0"/>
              <a:t>How many hours had negative prices?</a:t>
            </a:r>
          </a:p>
        </p:txBody>
      </p:sp>
      <p:sp>
        <p:nvSpPr>
          <p:cNvPr id="15" name="Content Placeholder 14">
            <a:extLst>
              <a:ext uri="{FF2B5EF4-FFF2-40B4-BE49-F238E27FC236}">
                <a16:creationId xmlns:a16="http://schemas.microsoft.com/office/drawing/2014/main" id="{71F67DEC-E737-4F85-C906-71CE7A40432D}"/>
              </a:ext>
            </a:extLst>
          </p:cNvPr>
          <p:cNvSpPr>
            <a:spLocks noGrp="1"/>
          </p:cNvSpPr>
          <p:nvPr>
            <p:ph idx="13"/>
          </p:nvPr>
        </p:nvSpPr>
        <p:spPr>
          <a:xfrm>
            <a:off x="6240018" y="1927861"/>
            <a:ext cx="5400600" cy="4499766"/>
          </a:xfrm>
        </p:spPr>
        <p:txBody>
          <a:bodyPr/>
          <a:lstStyle/>
          <a:p>
            <a:r>
              <a:rPr lang="en-GB" sz="1400" dirty="0"/>
              <a:t>We have clearly surpassed some critical limit in the Nordics</a:t>
            </a:r>
          </a:p>
          <a:p>
            <a:pPr lvl="2"/>
            <a:r>
              <a:rPr lang="en-GB" sz="1200" dirty="0"/>
              <a:t>Finland was the European power market with </a:t>
            </a:r>
            <a:r>
              <a:rPr lang="en-GB" sz="1200" b="1" dirty="0"/>
              <a:t>largest amount of negative prices in 2023</a:t>
            </a:r>
            <a:r>
              <a:rPr lang="en-GB" sz="1200" dirty="0"/>
              <a:t>, and 2024 thus far is no different</a:t>
            </a:r>
          </a:p>
          <a:p>
            <a:pPr lvl="2"/>
            <a:r>
              <a:rPr lang="en-GB" sz="1200" dirty="0"/>
              <a:t>We have run out of hydro flexibility which traditionally protected us</a:t>
            </a:r>
          </a:p>
          <a:p>
            <a:pPr lvl="2"/>
            <a:r>
              <a:rPr lang="en-GB" sz="1200" dirty="0"/>
              <a:t>I think we should be worried that about 5% of the time, power is a waste product according to the market</a:t>
            </a:r>
          </a:p>
          <a:p>
            <a:pPr lvl="2"/>
            <a:r>
              <a:rPr lang="en-GB" sz="1200" dirty="0"/>
              <a:t>From grid perspective, oversupply is just as bad as undersupply</a:t>
            </a:r>
          </a:p>
          <a:p>
            <a:pPr lvl="1"/>
            <a:r>
              <a:rPr lang="en-GB" sz="1400" dirty="0"/>
              <a:t>All kind of </a:t>
            </a:r>
            <a:r>
              <a:rPr lang="en-GB" sz="1400" b="1" dirty="0"/>
              <a:t>subsidies,</a:t>
            </a:r>
            <a:r>
              <a:rPr lang="en-GB" sz="1400" dirty="0"/>
              <a:t> </a:t>
            </a:r>
            <a:r>
              <a:rPr lang="en-GB" sz="1400" b="1" dirty="0"/>
              <a:t>tax benefits, grid fee reductions and netting arrangements</a:t>
            </a:r>
            <a:r>
              <a:rPr lang="en-GB" sz="1400" dirty="0"/>
              <a:t> for worthless production are questionable </a:t>
            </a:r>
          </a:p>
          <a:p>
            <a:pPr lvl="2"/>
            <a:r>
              <a:rPr lang="en-GB" sz="1200" dirty="0"/>
              <a:t>“Let someone else deal with problems” was fine when wind and solar were a minor part of the market, but not any more</a:t>
            </a:r>
          </a:p>
          <a:p>
            <a:pPr lvl="2"/>
            <a:r>
              <a:rPr lang="en-GB" sz="1200" dirty="0"/>
              <a:t>TSOs have already been complaining that wind power producers are not active enough in the regulating markets</a:t>
            </a:r>
          </a:p>
          <a:p>
            <a:pPr lvl="2"/>
            <a:r>
              <a:rPr lang="en-GB" sz="1200" dirty="0"/>
              <a:t>Small scale solar infeed into the grid is often even more problematical as the owners do not usually follow the market or are even shielded from its effects</a:t>
            </a:r>
          </a:p>
          <a:p>
            <a:endParaRPr lang="en-GB" dirty="0"/>
          </a:p>
        </p:txBody>
      </p:sp>
      <p:sp>
        <p:nvSpPr>
          <p:cNvPr id="16" name="TextBox 15">
            <a:extLst>
              <a:ext uri="{FF2B5EF4-FFF2-40B4-BE49-F238E27FC236}">
                <a16:creationId xmlns:a16="http://schemas.microsoft.com/office/drawing/2014/main" id="{535704AC-5539-236A-7739-51EA6103D324}"/>
              </a:ext>
            </a:extLst>
          </p:cNvPr>
          <p:cNvSpPr txBox="1"/>
          <p:nvPr/>
        </p:nvSpPr>
        <p:spPr>
          <a:xfrm>
            <a:off x="2638424" y="6489301"/>
            <a:ext cx="7366580" cy="123111"/>
          </a:xfrm>
          <a:prstGeom prst="rect">
            <a:avLst/>
          </a:prstGeom>
          <a:noFill/>
        </p:spPr>
        <p:txBody>
          <a:bodyPr wrap="square" lIns="0" tIns="0" rIns="0" bIns="0" rtlCol="0">
            <a:spAutoFit/>
          </a:bodyPr>
          <a:lstStyle/>
          <a:p>
            <a:r>
              <a:rPr lang="de-CH" sz="800" dirty="0"/>
              <a:t>Data source: </a:t>
            </a:r>
            <a:r>
              <a:rPr lang="en-US" sz="800" dirty="0"/>
              <a:t>Nord Pool, SKM Market Predictor. *Note: data for 2024 until 9 Jun</a:t>
            </a:r>
            <a:endParaRPr lang="en-GB" sz="800" dirty="0"/>
          </a:p>
        </p:txBody>
      </p:sp>
    </p:spTree>
    <p:extLst>
      <p:ext uri="{BB962C8B-B14F-4D97-AF65-F5344CB8AC3E}">
        <p14:creationId xmlns:p14="http://schemas.microsoft.com/office/powerpoint/2010/main" val="934852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9CF5-B67E-C1F6-7D00-544B05DAE006}"/>
              </a:ext>
            </a:extLst>
          </p:cNvPr>
          <p:cNvSpPr>
            <a:spLocks noGrp="1"/>
          </p:cNvSpPr>
          <p:nvPr>
            <p:ph type="title"/>
          </p:nvPr>
        </p:nvSpPr>
        <p:spPr>
          <a:xfrm>
            <a:off x="551384" y="531341"/>
            <a:ext cx="11089232" cy="706909"/>
          </a:xfrm>
        </p:spPr>
        <p:txBody>
          <a:bodyPr/>
          <a:lstStyle/>
          <a:p>
            <a:r>
              <a:rPr lang="fi-FI" dirty="0"/>
              <a:t>Possible remedies</a:t>
            </a:r>
            <a:endParaRPr lang="en-GB" dirty="0"/>
          </a:p>
        </p:txBody>
      </p:sp>
      <p:pic>
        <p:nvPicPr>
          <p:cNvPr id="8" name="Content Placeholder 7">
            <a:extLst>
              <a:ext uri="{FF2B5EF4-FFF2-40B4-BE49-F238E27FC236}">
                <a16:creationId xmlns:a16="http://schemas.microsoft.com/office/drawing/2014/main" id="{3B4FECEC-E5D8-8B2E-B74D-519F7E9FFBCF}"/>
              </a:ext>
            </a:extLst>
          </p:cNvPr>
          <p:cNvPicPr>
            <a:picLocks noGrp="1" noChangeAspect="1"/>
          </p:cNvPicPr>
          <p:nvPr>
            <p:ph idx="1"/>
          </p:nvPr>
        </p:nvPicPr>
        <p:blipFill>
          <a:blip r:embed="rId3"/>
          <a:stretch>
            <a:fillRect/>
          </a:stretch>
        </p:blipFill>
        <p:spPr>
          <a:xfrm>
            <a:off x="551382" y="1037414"/>
            <a:ext cx="6094515" cy="2607629"/>
          </a:xfrm>
        </p:spPr>
      </p:pic>
      <p:sp>
        <p:nvSpPr>
          <p:cNvPr id="4" name="Content Placeholder 3">
            <a:extLst>
              <a:ext uri="{FF2B5EF4-FFF2-40B4-BE49-F238E27FC236}">
                <a16:creationId xmlns:a16="http://schemas.microsoft.com/office/drawing/2014/main" id="{70B7C1F5-45F0-C9BE-C5CF-4E3AEE623816}"/>
              </a:ext>
            </a:extLst>
          </p:cNvPr>
          <p:cNvSpPr>
            <a:spLocks noGrp="1"/>
          </p:cNvSpPr>
          <p:nvPr>
            <p:ph idx="13"/>
          </p:nvPr>
        </p:nvSpPr>
        <p:spPr>
          <a:xfrm>
            <a:off x="6759019" y="1409700"/>
            <a:ext cx="4987597" cy="5000625"/>
          </a:xfrm>
        </p:spPr>
        <p:txBody>
          <a:bodyPr/>
          <a:lstStyle/>
          <a:p>
            <a:r>
              <a:rPr lang="en-GB" sz="1400" b="1" dirty="0"/>
              <a:t>Batteries</a:t>
            </a:r>
            <a:r>
              <a:rPr lang="en-GB" sz="1400" dirty="0"/>
              <a:t> can start affecting the market quite fast</a:t>
            </a:r>
          </a:p>
          <a:p>
            <a:pPr lvl="2"/>
            <a:r>
              <a:rPr lang="en-GB" sz="1200" dirty="0"/>
              <a:t>But they cannot solve the problem of calm winter periods</a:t>
            </a:r>
          </a:p>
          <a:p>
            <a:pPr lvl="2"/>
            <a:r>
              <a:rPr lang="en-GB" sz="1200" dirty="0"/>
              <a:t>Wind production patterns are not as predictable as the solar patterns in California</a:t>
            </a:r>
          </a:p>
          <a:p>
            <a:pPr lvl="2"/>
            <a:r>
              <a:rPr lang="en-GB" sz="1200" dirty="0"/>
              <a:t>Most Nordic batteries are mainly aiming for other business than spot arbitrage</a:t>
            </a:r>
          </a:p>
          <a:p>
            <a:pPr lvl="1"/>
            <a:r>
              <a:rPr lang="en-GB" sz="1400" b="1" dirty="0"/>
              <a:t>Heat pumps and power-to-heat boilers in district heating </a:t>
            </a:r>
            <a:r>
              <a:rPr lang="en-GB" sz="1400" dirty="0"/>
              <a:t>increase the demand side flexibility</a:t>
            </a:r>
          </a:p>
          <a:p>
            <a:pPr lvl="2"/>
            <a:r>
              <a:rPr lang="en-GB" sz="1200" dirty="0"/>
              <a:t>Finland and Denmark are good examples, but this will not happen elsewhere without taxation and/or grid fee changes</a:t>
            </a:r>
          </a:p>
          <a:p>
            <a:pPr lvl="2"/>
            <a:r>
              <a:rPr lang="en-GB" sz="1200" dirty="0"/>
              <a:t>However, their total maximum capacity is not many gigawatts, so with current RES growth, they can only slow down the increasing cannibalization of wind and solar</a:t>
            </a:r>
          </a:p>
          <a:p>
            <a:pPr lvl="1"/>
            <a:r>
              <a:rPr lang="en-GB" sz="1400" b="1" dirty="0"/>
              <a:t>Pumped storage </a:t>
            </a:r>
            <a:r>
              <a:rPr lang="en-GB" sz="1400" dirty="0"/>
              <a:t>projects can provide some help</a:t>
            </a:r>
          </a:p>
          <a:p>
            <a:pPr lvl="2"/>
            <a:r>
              <a:rPr lang="en-GB" sz="1200" dirty="0"/>
              <a:t>We already see significantly more interest in them in Iberia, for example</a:t>
            </a:r>
          </a:p>
          <a:p>
            <a:pPr lvl="2"/>
            <a:r>
              <a:rPr lang="en-GB" sz="1200" dirty="0"/>
              <a:t>But good locations are not plentiful and costs are high</a:t>
            </a:r>
          </a:p>
          <a:p>
            <a:pPr lvl="1"/>
            <a:r>
              <a:rPr lang="en-GB" sz="1400" b="1" dirty="0"/>
              <a:t>Flexibility from the “new industrial demand” </a:t>
            </a:r>
            <a:r>
              <a:rPr lang="en-GB" sz="1400" dirty="0"/>
              <a:t>would be valuable, but the news thus far is not supporting the view that many industries would plan to be weather dependent</a:t>
            </a:r>
            <a:endParaRPr lang="en-GB" sz="1400" b="1" dirty="0"/>
          </a:p>
        </p:txBody>
      </p:sp>
      <p:sp>
        <p:nvSpPr>
          <p:cNvPr id="5" name="Footer Placeholder 4">
            <a:extLst>
              <a:ext uri="{FF2B5EF4-FFF2-40B4-BE49-F238E27FC236}">
                <a16:creationId xmlns:a16="http://schemas.microsoft.com/office/drawing/2014/main" id="{739B23F7-E485-6C6C-6F43-FC2F0B53A7D3}"/>
              </a:ext>
            </a:extLst>
          </p:cNvPr>
          <p:cNvSpPr>
            <a:spLocks noGrp="1"/>
          </p:cNvSpPr>
          <p:nvPr>
            <p:ph type="ftr" sz="quarter" idx="15"/>
          </p:nvPr>
        </p:nvSpPr>
        <p:spPr/>
        <p:txBody>
          <a:bodyPr/>
          <a:lstStyle/>
          <a:p>
            <a:r>
              <a:rPr lang="en-US" dirty="0"/>
              <a:t>Axpo | Energy Markets | June 2024</a:t>
            </a:r>
            <a:endParaRPr lang="en-GB" dirty="0"/>
          </a:p>
        </p:txBody>
      </p:sp>
      <p:sp>
        <p:nvSpPr>
          <p:cNvPr id="6" name="Slide Number Placeholder 5">
            <a:extLst>
              <a:ext uri="{FF2B5EF4-FFF2-40B4-BE49-F238E27FC236}">
                <a16:creationId xmlns:a16="http://schemas.microsoft.com/office/drawing/2014/main" id="{814F7EBA-082B-92EE-DFC9-73D9369B1AF6}"/>
              </a:ext>
            </a:extLst>
          </p:cNvPr>
          <p:cNvSpPr>
            <a:spLocks noGrp="1"/>
          </p:cNvSpPr>
          <p:nvPr>
            <p:ph type="sldNum" sz="quarter" idx="16"/>
          </p:nvPr>
        </p:nvSpPr>
        <p:spPr/>
        <p:txBody>
          <a:bodyPr/>
          <a:lstStyle/>
          <a:p>
            <a:fld id="{442AD375-037F-43D0-B059-5172DA06796A}" type="slidenum">
              <a:rPr lang="en-GB" smtClean="0"/>
              <a:pPr/>
              <a:t>17</a:t>
            </a:fld>
            <a:endParaRPr lang="en-GB" dirty="0"/>
          </a:p>
        </p:txBody>
      </p:sp>
      <p:sp>
        <p:nvSpPr>
          <p:cNvPr id="9" name="TextBox 8">
            <a:extLst>
              <a:ext uri="{FF2B5EF4-FFF2-40B4-BE49-F238E27FC236}">
                <a16:creationId xmlns:a16="http://schemas.microsoft.com/office/drawing/2014/main" id="{0BF3433E-630B-1B8D-E41C-FFAFBD22CC7A}"/>
              </a:ext>
            </a:extLst>
          </p:cNvPr>
          <p:cNvSpPr txBox="1"/>
          <p:nvPr/>
        </p:nvSpPr>
        <p:spPr>
          <a:xfrm>
            <a:off x="7989183" y="6496443"/>
            <a:ext cx="3878967" cy="123111"/>
          </a:xfrm>
          <a:prstGeom prst="rect">
            <a:avLst/>
          </a:prstGeom>
          <a:noFill/>
        </p:spPr>
        <p:txBody>
          <a:bodyPr wrap="square" lIns="0" tIns="0" rIns="0" bIns="0" rtlCol="0">
            <a:spAutoFit/>
          </a:bodyPr>
          <a:lstStyle/>
          <a:p>
            <a:r>
              <a:rPr lang="de-CH" sz="800" dirty="0"/>
              <a:t>Source: New York Times, </a:t>
            </a:r>
            <a:r>
              <a:rPr lang="de-CH" sz="800" dirty="0" err="1"/>
              <a:t>based</a:t>
            </a:r>
            <a:r>
              <a:rPr lang="de-CH" sz="800" dirty="0"/>
              <a:t> CAISO </a:t>
            </a:r>
            <a:r>
              <a:rPr lang="de-CH" sz="800" dirty="0" err="1"/>
              <a:t>data</a:t>
            </a:r>
            <a:endParaRPr lang="en-GB" sz="800" dirty="0"/>
          </a:p>
        </p:txBody>
      </p:sp>
      <p:pic>
        <p:nvPicPr>
          <p:cNvPr id="11" name="Picture 10">
            <a:extLst>
              <a:ext uri="{FF2B5EF4-FFF2-40B4-BE49-F238E27FC236}">
                <a16:creationId xmlns:a16="http://schemas.microsoft.com/office/drawing/2014/main" id="{A5A80DA9-0ECE-6551-F42B-CD80349E458E}"/>
              </a:ext>
            </a:extLst>
          </p:cNvPr>
          <p:cNvPicPr>
            <a:picLocks noChangeAspect="1"/>
          </p:cNvPicPr>
          <p:nvPr/>
        </p:nvPicPr>
        <p:blipFill>
          <a:blip r:embed="rId4"/>
          <a:stretch>
            <a:fillRect/>
          </a:stretch>
        </p:blipFill>
        <p:spPr>
          <a:xfrm>
            <a:off x="1838079" y="3746272"/>
            <a:ext cx="3521120" cy="2372675"/>
          </a:xfrm>
          <a:prstGeom prst="rect">
            <a:avLst/>
          </a:prstGeom>
        </p:spPr>
      </p:pic>
    </p:spTree>
    <p:extLst>
      <p:ext uri="{BB962C8B-B14F-4D97-AF65-F5344CB8AC3E}">
        <p14:creationId xmlns:p14="http://schemas.microsoft.com/office/powerpoint/2010/main" val="122444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0D36-FA89-1500-0261-44AE1E34E1FA}"/>
              </a:ext>
            </a:extLst>
          </p:cNvPr>
          <p:cNvSpPr>
            <a:spLocks noGrp="1"/>
          </p:cNvSpPr>
          <p:nvPr>
            <p:ph type="title"/>
          </p:nvPr>
        </p:nvSpPr>
        <p:spPr/>
        <p:txBody>
          <a:bodyPr/>
          <a:lstStyle/>
          <a:p>
            <a:r>
              <a:rPr lang="fi-FI" dirty="0"/>
              <a:t>Future outlook on volatility</a:t>
            </a:r>
            <a:endParaRPr lang="en-GB" dirty="0"/>
          </a:p>
        </p:txBody>
      </p:sp>
      <p:sp>
        <p:nvSpPr>
          <p:cNvPr id="5" name="Footer Placeholder 4">
            <a:extLst>
              <a:ext uri="{FF2B5EF4-FFF2-40B4-BE49-F238E27FC236}">
                <a16:creationId xmlns:a16="http://schemas.microsoft.com/office/drawing/2014/main" id="{08D04267-93A8-D5E7-948D-B7A2D39D4E8A}"/>
              </a:ext>
            </a:extLst>
          </p:cNvPr>
          <p:cNvSpPr>
            <a:spLocks noGrp="1"/>
          </p:cNvSpPr>
          <p:nvPr>
            <p:ph type="ftr" sz="quarter" idx="15"/>
          </p:nvPr>
        </p:nvSpPr>
        <p:spPr/>
        <p:txBody>
          <a:bodyPr/>
          <a:lstStyle/>
          <a:p>
            <a:r>
              <a:rPr lang="en-US"/>
              <a:t>Axpo | Energy Markets | June 2024</a:t>
            </a:r>
            <a:endParaRPr lang="en-GB" dirty="0"/>
          </a:p>
        </p:txBody>
      </p:sp>
      <p:sp>
        <p:nvSpPr>
          <p:cNvPr id="6" name="Slide Number Placeholder 5">
            <a:extLst>
              <a:ext uri="{FF2B5EF4-FFF2-40B4-BE49-F238E27FC236}">
                <a16:creationId xmlns:a16="http://schemas.microsoft.com/office/drawing/2014/main" id="{D3B26D5A-16EB-24E8-3FA7-8B1745FBB319}"/>
              </a:ext>
            </a:extLst>
          </p:cNvPr>
          <p:cNvSpPr>
            <a:spLocks noGrp="1"/>
          </p:cNvSpPr>
          <p:nvPr>
            <p:ph type="sldNum" sz="quarter" idx="16"/>
          </p:nvPr>
        </p:nvSpPr>
        <p:spPr/>
        <p:txBody>
          <a:bodyPr/>
          <a:lstStyle/>
          <a:p>
            <a:fld id="{442AD375-037F-43D0-B059-5172DA06796A}" type="slidenum">
              <a:rPr lang="en-GB" smtClean="0"/>
              <a:pPr/>
              <a:t>18</a:t>
            </a:fld>
            <a:endParaRPr lang="en-GB" dirty="0"/>
          </a:p>
        </p:txBody>
      </p:sp>
      <p:sp>
        <p:nvSpPr>
          <p:cNvPr id="14" name="Content Placeholder 13">
            <a:extLst>
              <a:ext uri="{FF2B5EF4-FFF2-40B4-BE49-F238E27FC236}">
                <a16:creationId xmlns:a16="http://schemas.microsoft.com/office/drawing/2014/main" id="{B680E376-CE52-6F4B-D387-511861A6DD48}"/>
              </a:ext>
            </a:extLst>
          </p:cNvPr>
          <p:cNvSpPr>
            <a:spLocks noGrp="1"/>
          </p:cNvSpPr>
          <p:nvPr>
            <p:ph idx="1"/>
          </p:nvPr>
        </p:nvSpPr>
        <p:spPr>
          <a:xfrm>
            <a:off x="551384" y="1927861"/>
            <a:ext cx="10638232" cy="4249102"/>
          </a:xfrm>
        </p:spPr>
        <p:txBody>
          <a:bodyPr/>
          <a:lstStyle/>
          <a:p>
            <a:pPr>
              <a:spcAft>
                <a:spcPts val="600"/>
              </a:spcAft>
            </a:pPr>
            <a:r>
              <a:rPr lang="en-GB" sz="1400" dirty="0"/>
              <a:t>It is going to get </a:t>
            </a:r>
            <a:r>
              <a:rPr lang="en-GB" sz="1400" b="1" dirty="0"/>
              <a:t>worse</a:t>
            </a:r>
            <a:r>
              <a:rPr lang="en-GB" sz="1400" dirty="0"/>
              <a:t> before it can get better – even more volatility in the horizon</a:t>
            </a:r>
          </a:p>
          <a:p>
            <a:pPr>
              <a:spcAft>
                <a:spcPts val="600"/>
              </a:spcAft>
            </a:pPr>
            <a:r>
              <a:rPr lang="en-GB" sz="1400" dirty="0"/>
              <a:t>The current incentives are clearly not balanced, I think it is </a:t>
            </a:r>
            <a:r>
              <a:rPr lang="en-GB" sz="1400" b="1" dirty="0"/>
              <a:t>very hard to avoid a capacity market </a:t>
            </a:r>
            <a:r>
              <a:rPr lang="en-GB" sz="1400" dirty="0"/>
              <a:t>with current development</a:t>
            </a:r>
          </a:p>
          <a:p>
            <a:pPr lvl="2">
              <a:spcAft>
                <a:spcPts val="600"/>
              </a:spcAft>
            </a:pPr>
            <a:r>
              <a:rPr lang="en-GB" sz="1200" dirty="0"/>
              <a:t>Especially if Germany will push new thermal capacity to market and/or extend the lifetimes of current thermal plants, this will become even more acute in Nordics, as that German capacity will reduce the revenue of Nordic firm capacity</a:t>
            </a:r>
          </a:p>
          <a:p>
            <a:pPr lvl="2">
              <a:spcAft>
                <a:spcPts val="600"/>
              </a:spcAft>
            </a:pPr>
            <a:r>
              <a:rPr lang="en-GB" sz="1200" dirty="0"/>
              <a:t>Even if Nordics put brakes on RES development, the </a:t>
            </a:r>
            <a:r>
              <a:rPr lang="en-GB" sz="1200" b="1" dirty="0"/>
              <a:t>continental subsidy-driven investments </a:t>
            </a:r>
            <a:r>
              <a:rPr lang="en-GB" sz="1200" dirty="0"/>
              <a:t>would still affect us</a:t>
            </a:r>
            <a:endParaRPr lang="en-GB" sz="1000" dirty="0"/>
          </a:p>
          <a:p>
            <a:pPr lvl="1">
              <a:spcAft>
                <a:spcPts val="600"/>
              </a:spcAft>
            </a:pPr>
            <a:r>
              <a:rPr lang="en-GB" sz="1400" dirty="0"/>
              <a:t>There will not be a single remedy, but at least </a:t>
            </a:r>
            <a:r>
              <a:rPr lang="en-GB" sz="1400" b="1" dirty="0"/>
              <a:t>batteries and large heat pumps/power-to-heat boilers connected to district heat </a:t>
            </a:r>
            <a:r>
              <a:rPr lang="en-GB" sz="1400" dirty="0"/>
              <a:t>networks will be part of the Nordic solution</a:t>
            </a:r>
          </a:p>
          <a:p>
            <a:pPr lvl="2">
              <a:spcAft>
                <a:spcPts val="600"/>
              </a:spcAft>
            </a:pPr>
            <a:r>
              <a:rPr lang="en-GB" sz="1200" dirty="0"/>
              <a:t>It remains very important that we let our existing hydropower to function as a large flexible element in the system</a:t>
            </a:r>
          </a:p>
          <a:p>
            <a:pPr lvl="2">
              <a:spcAft>
                <a:spcPts val="600"/>
              </a:spcAft>
            </a:pPr>
            <a:r>
              <a:rPr lang="en-GB" sz="1200" dirty="0"/>
              <a:t>Additional pumped storage projects or industrial demand flexibility will not help any time soon</a:t>
            </a:r>
          </a:p>
          <a:p>
            <a:pPr lvl="2">
              <a:spcAft>
                <a:spcPts val="600"/>
              </a:spcAft>
            </a:pPr>
            <a:r>
              <a:rPr lang="en-GB" sz="1200" dirty="0"/>
              <a:t>Building flexible new thermal plants based on hydrogen or other renewable gases as fuel seems to be years away</a:t>
            </a:r>
          </a:p>
          <a:p>
            <a:pPr lvl="1">
              <a:spcAft>
                <a:spcPts val="600"/>
              </a:spcAft>
            </a:pPr>
            <a:r>
              <a:rPr lang="en-GB" sz="1400" dirty="0"/>
              <a:t>New interconnectors would help with wind-related volatility, but few projects will be constructed in this decade</a:t>
            </a:r>
          </a:p>
          <a:p>
            <a:pPr lvl="1">
              <a:spcAft>
                <a:spcPts val="600"/>
              </a:spcAft>
            </a:pPr>
            <a:r>
              <a:rPr lang="en-GB" sz="1400" dirty="0"/>
              <a:t>Adding nuclear power will not help with volatility unless new plants would be much more flexible than current units</a:t>
            </a:r>
            <a:endParaRPr lang="en-GB" sz="1000" dirty="0"/>
          </a:p>
        </p:txBody>
      </p:sp>
    </p:spTree>
    <p:extLst>
      <p:ext uri="{BB962C8B-B14F-4D97-AF65-F5344CB8AC3E}">
        <p14:creationId xmlns:p14="http://schemas.microsoft.com/office/powerpoint/2010/main" val="4233255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1856" y="594900"/>
            <a:ext cx="4119494" cy="998085"/>
          </a:xfrm>
        </p:spPr>
        <p:txBody>
          <a:bodyPr/>
          <a:lstStyle/>
          <a:p>
            <a:r>
              <a:rPr lang="sv-SE" sz="4000" noProof="0" dirty="0">
                <a:latin typeface="Verdana" panose="020B0604030504040204" pitchFamily="34" charset="0"/>
                <a:ea typeface="Verdana" panose="020B0604030504040204" pitchFamily="34" charset="0"/>
              </a:rPr>
              <a:t>Thank you!</a:t>
            </a:r>
            <a:br>
              <a:rPr lang="sv-SE" sz="4000" noProof="0" dirty="0">
                <a:latin typeface="Verdana" panose="020B0604030504040204" pitchFamily="34" charset="0"/>
                <a:ea typeface="Verdana" panose="020B0604030504040204" pitchFamily="34" charset="0"/>
              </a:rPr>
            </a:br>
            <a:endParaRPr lang="sv-SE" sz="4000" noProof="0" dirty="0">
              <a:latin typeface="Verdana" panose="020B0604030504040204" pitchFamily="34" charset="0"/>
              <a:ea typeface="Verdana" panose="020B0604030504040204" pitchFamily="34" charset="0"/>
            </a:endParaRPr>
          </a:p>
        </p:txBody>
      </p:sp>
      <p:sp>
        <p:nvSpPr>
          <p:cNvPr id="3" name="Footer Placeholder 2"/>
          <p:cNvSpPr>
            <a:spLocks noGrp="1"/>
          </p:cNvSpPr>
          <p:nvPr>
            <p:ph type="ftr" sz="quarter" idx="11"/>
          </p:nvPr>
        </p:nvSpPr>
        <p:spPr/>
        <p:txBody>
          <a:bodyPr/>
          <a:lstStyle/>
          <a:p>
            <a:r>
              <a:rPr lang="en-US"/>
              <a:t>Axpo | Energy Markets | June 2024</a:t>
            </a:r>
            <a:endParaRPr lang="de-CH" dirty="0"/>
          </a:p>
        </p:txBody>
      </p:sp>
      <p:sp>
        <p:nvSpPr>
          <p:cNvPr id="4" name="Slide Number Placeholder 3"/>
          <p:cNvSpPr>
            <a:spLocks noGrp="1"/>
          </p:cNvSpPr>
          <p:nvPr>
            <p:ph type="sldNum" sz="quarter" idx="12"/>
          </p:nvPr>
        </p:nvSpPr>
        <p:spPr/>
        <p:txBody>
          <a:bodyPr/>
          <a:lstStyle/>
          <a:p>
            <a:fld id="{442AD375-037F-43D0-B059-5172DA06796A}" type="slidenum">
              <a:rPr lang="de-CH" smtClean="0"/>
              <a:t>19</a:t>
            </a:fld>
            <a:endParaRPr lang="de-CH"/>
          </a:p>
        </p:txBody>
      </p:sp>
      <p:sp>
        <p:nvSpPr>
          <p:cNvPr id="9" name="Textfeld 3"/>
          <p:cNvSpPr txBox="1"/>
          <p:nvPr/>
        </p:nvSpPr>
        <p:spPr>
          <a:xfrm>
            <a:off x="7985301" y="1993875"/>
            <a:ext cx="3600400" cy="1107996"/>
          </a:xfrm>
          <a:prstGeom prst="rect">
            <a:avLst/>
          </a:prstGeom>
          <a:noFill/>
        </p:spPr>
        <p:txBody>
          <a:bodyPr wrap="square" lIns="0" tIns="0" rIns="0" bIns="0" rtlCol="0">
            <a:spAutoFit/>
          </a:bodyPr>
          <a:lstStyle/>
          <a:p>
            <a:r>
              <a:rPr lang="de-CH" dirty="0">
                <a:latin typeface="Verdana" panose="020B0604030504040204" pitchFamily="34" charset="0"/>
                <a:ea typeface="Verdana" panose="020B0604030504040204" pitchFamily="34" charset="0"/>
              </a:rPr>
              <a:t>Axpo Solutions AG</a:t>
            </a:r>
          </a:p>
          <a:p>
            <a:r>
              <a:rPr lang="de-CH">
                <a:latin typeface="Verdana" panose="020B0604030504040204" pitchFamily="34" charset="0"/>
                <a:ea typeface="Verdana" panose="020B0604030504040204" pitchFamily="34" charset="0"/>
              </a:rPr>
              <a:t>Parkstrasse 23</a:t>
            </a:r>
            <a:endParaRPr lang="de-CH" dirty="0">
              <a:latin typeface="Verdana" panose="020B0604030504040204" pitchFamily="34" charset="0"/>
              <a:ea typeface="Verdana" panose="020B0604030504040204" pitchFamily="34" charset="0"/>
            </a:endParaRPr>
          </a:p>
          <a:p>
            <a:r>
              <a:rPr lang="de-CH" dirty="0">
                <a:latin typeface="Verdana" panose="020B0604030504040204" pitchFamily="34" charset="0"/>
                <a:ea typeface="Verdana" panose="020B0604030504040204" pitchFamily="34" charset="0"/>
              </a:rPr>
              <a:t>5401 Baden</a:t>
            </a:r>
          </a:p>
          <a:p>
            <a:r>
              <a:rPr lang="de-CH" dirty="0">
                <a:latin typeface="Verdana" panose="020B0604030504040204" pitchFamily="34" charset="0"/>
                <a:ea typeface="Verdana" panose="020B0604030504040204" pitchFamily="34" charset="0"/>
              </a:rPr>
              <a:t>Switzerland</a:t>
            </a: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8146" y="3933056"/>
            <a:ext cx="406406" cy="406406"/>
          </a:xfrm>
          <a:prstGeom prst="rect">
            <a:avLst/>
          </a:prstGeom>
        </p:spPr>
      </p:pic>
      <p:sp>
        <p:nvSpPr>
          <p:cNvPr id="12" name="Rectangle 11"/>
          <p:cNvSpPr/>
          <p:nvPr/>
        </p:nvSpPr>
        <p:spPr>
          <a:xfrm>
            <a:off x="7881696" y="3926154"/>
            <a:ext cx="2722990" cy="369332"/>
          </a:xfrm>
          <a:prstGeom prst="rect">
            <a:avLst/>
          </a:prstGeom>
        </p:spPr>
        <p:txBody>
          <a:bodyPr wrap="none">
            <a:spAutoFit/>
          </a:bodyPr>
          <a:lstStyle/>
          <a:p>
            <a:pPr>
              <a:spcAft>
                <a:spcPts val="0"/>
              </a:spcAft>
            </a:pPr>
            <a:r>
              <a:rPr lang="en-GB" dirty="0">
                <a:latin typeface="Verdana" panose="020B0604030504040204" pitchFamily="34" charset="0"/>
                <a:ea typeface="Verdana" panose="020B0604030504040204" pitchFamily="34" charset="0"/>
                <a:cs typeface="Times New Roman" panose="02020603050405020304" pitchFamily="18" charset="0"/>
              </a:rPr>
              <a:t>Follow Axpo Group on</a:t>
            </a:r>
            <a:endParaRPr lang="en-GB" sz="2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3" name="Rectangle 12"/>
          <p:cNvSpPr/>
          <p:nvPr/>
        </p:nvSpPr>
        <p:spPr>
          <a:xfrm>
            <a:off x="7872150" y="3202767"/>
            <a:ext cx="2328306" cy="646331"/>
          </a:xfrm>
          <a:prstGeom prst="rect">
            <a:avLst/>
          </a:prstGeom>
        </p:spPr>
        <p:txBody>
          <a:bodyPr wrap="square">
            <a:spAutoFit/>
          </a:bodyPr>
          <a:lstStyle/>
          <a:p>
            <a:r>
              <a:rPr lang="de-CH" dirty="0">
                <a:latin typeface="Verdana" panose="020B0604030504040204" pitchFamily="34" charset="0"/>
                <a:ea typeface="Verdana" panose="020B0604030504040204" pitchFamily="34" charset="0"/>
              </a:rPr>
              <a:t>www.axpo.com</a:t>
            </a:r>
          </a:p>
          <a:p>
            <a:r>
              <a:rPr lang="de-CH" dirty="0">
                <a:latin typeface="Verdana" panose="020B0604030504040204" pitchFamily="34" charset="0"/>
                <a:ea typeface="Verdana" panose="020B0604030504040204" pitchFamily="34" charset="0"/>
              </a:rPr>
              <a:t>info@axpo.com</a:t>
            </a:r>
            <a:endParaRPr lang="de-DE" dirty="0">
              <a:latin typeface="Verdana" panose="020B0604030504040204" pitchFamily="34" charset="0"/>
              <a:ea typeface="Verdana" panose="020B0604030504040204" pitchFamily="34" charset="0"/>
            </a:endParaRPr>
          </a:p>
        </p:txBody>
      </p:sp>
      <p:pic>
        <p:nvPicPr>
          <p:cNvPr id="8" name="Picture Placeholder 7" descr="A large factory next to a river&#10;&#10;Description automatically generated">
            <a:extLst>
              <a:ext uri="{FF2B5EF4-FFF2-40B4-BE49-F238E27FC236}">
                <a16:creationId xmlns:a16="http://schemas.microsoft.com/office/drawing/2014/main" id="{2F432E72-5F91-C480-075A-0422D0137609}"/>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9932" r="9932"/>
          <a:stretch>
            <a:fillRect/>
          </a:stretch>
        </p:blipFill>
        <p:spPr/>
      </p:pic>
    </p:spTree>
    <p:extLst>
      <p:ext uri="{BB962C8B-B14F-4D97-AF65-F5344CB8AC3E}">
        <p14:creationId xmlns:p14="http://schemas.microsoft.com/office/powerpoint/2010/main" val="28669796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v-SE" sz="2000" noProof="0" dirty="0">
                <a:latin typeface="Verdana" panose="020B0604030504040204" pitchFamily="34" charset="0"/>
                <a:ea typeface="Verdana" panose="020B0604030504040204" pitchFamily="34" charset="0"/>
              </a:rPr>
              <a:t>Disclaimer</a:t>
            </a:r>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cs typeface="Arial"/>
              </a:rPr>
              <a:t>Axpo | Energy Markets | June 2024</a:t>
            </a:r>
            <a:endParaRPr kumimoji="0" lang="de-CH" sz="600" b="0" i="0" u="none" strike="noStrike" kern="1200" cap="none" spc="0" normalizeH="0" baseline="0" noProof="0" dirty="0">
              <a:ln>
                <a:noFill/>
              </a:ln>
              <a:solidFill>
                <a:prstClr val="black"/>
              </a:solidFill>
              <a:effectLst/>
              <a:uLnTx/>
              <a:uFillTx/>
              <a:latin typeface="Arial"/>
              <a:cs typeface="Arial"/>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600" b="0" i="0" u="none" strike="noStrike" kern="1200" cap="none" spc="0" normalizeH="0" baseline="0" noProof="0" smtClean="0">
                <a:ln>
                  <a:noFill/>
                </a:ln>
                <a:solidFill>
                  <a:prstClr val="black"/>
                </a:solidFill>
                <a:effectLst/>
                <a:uLnTx/>
                <a:uFillTx/>
                <a:latin typeface="Arial"/>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CH" sz="600" b="0" i="0" u="none" strike="noStrike" kern="1200" cap="none" spc="0" normalizeH="0" baseline="0" noProof="0" dirty="0">
              <a:ln>
                <a:noFill/>
              </a:ln>
              <a:solidFill>
                <a:prstClr val="black"/>
              </a:solidFill>
              <a:effectLst/>
              <a:uLnTx/>
              <a:uFillTx/>
              <a:latin typeface="Arial"/>
              <a:cs typeface="Arial"/>
            </a:endParaRPr>
          </a:p>
        </p:txBody>
      </p:sp>
      <p:sp>
        <p:nvSpPr>
          <p:cNvPr id="10" name="Inhaltsplatzhalter 2"/>
          <p:cNvSpPr>
            <a:spLocks noGrp="1"/>
          </p:cNvSpPr>
          <p:nvPr>
            <p:ph idx="4294967295"/>
          </p:nvPr>
        </p:nvSpPr>
        <p:spPr>
          <a:xfrm>
            <a:off x="551384" y="1124744"/>
            <a:ext cx="11089232" cy="5104606"/>
          </a:xfrm>
          <a:prstGeom prst="rect">
            <a:avLst/>
          </a:prstGeom>
        </p:spPr>
        <p:txBody>
          <a:bodyPr/>
          <a:lstStyle/>
          <a:p>
            <a:pPr marL="0" indent="0">
              <a:lnSpc>
                <a:spcPts val="1400"/>
              </a:lnSpc>
              <a:spcAft>
                <a:spcPts val="600"/>
              </a:spcAft>
              <a:buNone/>
            </a:pPr>
            <a:r>
              <a:rPr lang="sv-SE" sz="900" b="0" noProof="0" dirty="0">
                <a:latin typeface="Verdana" panose="020B0604030504040204" pitchFamily="34" charset="0"/>
                <a:ea typeface="Verdana" panose="020B0604030504040204" pitchFamily="34" charset="0"/>
              </a:rPr>
              <a:t>This document is exclusively prepared for existing clients of Axpo’s main business domiciled or incorporated in Switzerland or the EU/EEA. "Axpo" means Axpo Solutions AG or one of its subsidiaries, which is part of the Axpo group companies (the "Axpo Group" and companies of the Axpo Group the "Axpo Group Companies"). </a:t>
            </a:r>
          </a:p>
          <a:p>
            <a:pPr marL="0" indent="0">
              <a:lnSpc>
                <a:spcPts val="1400"/>
              </a:lnSpc>
              <a:spcAft>
                <a:spcPts val="600"/>
              </a:spcAft>
              <a:buNone/>
            </a:pPr>
            <a:r>
              <a:rPr lang="sv-SE" sz="900" b="0" noProof="0" dirty="0">
                <a:latin typeface="Verdana" panose="020B0604030504040204" pitchFamily="34" charset="0"/>
                <a:ea typeface="Verdana" panose="020B0604030504040204" pitchFamily="34" charset="0"/>
              </a:rPr>
              <a:t>This document is for information purposes only. None of the statements and notes constitutes a solicitation, an offer or a recommendation for conducting any transactions. No warranty, either expressed or implied, is given for the information contained in this document. Actions based on this document made therein are the responsibility of those who undertake them. All liability for damages, which may result directly or indirectly from the use of this document, is disclaimed.</a:t>
            </a:r>
          </a:p>
          <a:p>
            <a:pPr marL="0" indent="0">
              <a:lnSpc>
                <a:spcPts val="1400"/>
              </a:lnSpc>
              <a:spcAft>
                <a:spcPts val="600"/>
              </a:spcAft>
              <a:buNone/>
            </a:pPr>
            <a:r>
              <a:rPr lang="sv-SE" sz="900" b="0" noProof="0" dirty="0">
                <a:latin typeface="Verdana" panose="020B0604030504040204" pitchFamily="34" charset="0"/>
                <a:ea typeface="Verdana" panose="020B0604030504040204" pitchFamily="34" charset="0"/>
              </a:rPr>
              <a:t>The authors of this document are listed below. The authors are employed by Axpo and this document contains the views, opinions and recommendations of Axpo's Energy Markets Analysis team. The members of Axpo's Energy Markets Analysis team routinely consult and exchange information with members of Axpo's Continental European Merchant Trading, Core Market Trading and Origination Hubs team. The members of these teams may enter into transactions as principal on the basis of the views and opinions of Axpo's Energy Markets Analysis team. A component of the compensation of Axpo's Energy Markets Analysis team is based on the revenue generated by Axpo's Continental European Merchant Trading and Core Market Trading team.</a:t>
            </a:r>
          </a:p>
          <a:p>
            <a:pPr marL="0" indent="0">
              <a:lnSpc>
                <a:spcPts val="1400"/>
              </a:lnSpc>
              <a:spcAft>
                <a:spcPts val="600"/>
              </a:spcAft>
              <a:buNone/>
            </a:pPr>
            <a:r>
              <a:rPr lang="sv-SE" sz="900" b="0" noProof="0" dirty="0">
                <a:latin typeface="Verdana" panose="020B0604030504040204" pitchFamily="34" charset="0"/>
                <a:ea typeface="Verdana" panose="020B0604030504040204" pitchFamily="34" charset="0"/>
              </a:rPr>
              <a:t>The accuracy, completeness or relevance of the information which has been drawn from external sources is not guaranteed although it is drawn from sources reasonably believed to be reliable.</a:t>
            </a:r>
          </a:p>
          <a:p>
            <a:pPr marL="0" indent="0">
              <a:lnSpc>
                <a:spcPts val="1400"/>
              </a:lnSpc>
              <a:spcAft>
                <a:spcPts val="600"/>
              </a:spcAft>
              <a:buNone/>
            </a:pPr>
            <a:r>
              <a:rPr lang="sv-SE" sz="900" b="0" noProof="0" dirty="0">
                <a:latin typeface="Verdana" panose="020B0604030504040204" pitchFamily="34" charset="0"/>
                <a:ea typeface="Verdana" panose="020B0604030504040204" pitchFamily="34" charset="0"/>
              </a:rPr>
              <a:t>Estimates regarding future developments and other forward looking statements regarding commodities and therewith connected derivatives mentioned in this document may be based on assumptions that may not be realized. Axpo reserves the right to change the views reflected in the document without notice and to issue other reports that are inconsistent and reach different conclusions from the information presented in this document.</a:t>
            </a:r>
          </a:p>
          <a:p>
            <a:pPr marL="0" indent="0">
              <a:lnSpc>
                <a:spcPts val="1400"/>
              </a:lnSpc>
              <a:spcAft>
                <a:spcPts val="600"/>
              </a:spcAft>
              <a:buNone/>
            </a:pPr>
            <a:r>
              <a:rPr lang="sv-SE" sz="900" b="0" noProof="0" dirty="0">
                <a:latin typeface="Verdana" panose="020B0604030504040204" pitchFamily="34" charset="0"/>
                <a:ea typeface="Verdana" panose="020B0604030504040204" pitchFamily="34" charset="0"/>
              </a:rPr>
              <a:t>Axpo Group Companies do, from time to time, deal, trade in, profit from, hold, act as market-makers or advisers or brokers in relation to the commodities and derivatives thereof or of persons or entities mentioned in this document and may be represented on the board of such persons or entities or hold directly or indirectly more than 5% of their share capital. Axpo Group Companies are under no obligation to disclose this document when advising or dealing with or on behalf of customers. Axpo Group Companies do, from time to time, act as a principal trader and may hold positions or related derivatives in commodities or related derivatives that may be referred to in this document. In particular, Axpo Group Companies do, from time to time, have long or short positions in relation to the commodities or related derivatives mentioned in this document. Employees of Axpo Group Companies, or individuals connected to them, may, from time to time, have a position in or hold any of the investments or related investments mentioned in this document.</a:t>
            </a:r>
          </a:p>
          <a:p>
            <a:pPr marL="0" indent="0">
              <a:lnSpc>
                <a:spcPts val="1400"/>
              </a:lnSpc>
              <a:spcAft>
                <a:spcPts val="600"/>
              </a:spcAft>
              <a:buNone/>
            </a:pPr>
            <a:r>
              <a:rPr lang="sv-SE" sz="900" b="0" noProof="0" dirty="0">
                <a:latin typeface="Verdana" panose="020B0604030504040204" pitchFamily="34" charset="0"/>
                <a:ea typeface="Verdana" panose="020B0604030504040204" pitchFamily="34" charset="0"/>
              </a:rPr>
              <a:t>© 2024. All rights reserved. No part of this document may be reproduced or distributed in any manner without the written permission of Axpo. In any case of reproduction, a reference to Axpo Solutions AG must be made. Axpo specifically prohibits the redistribution of this document via the Internet or otherwise and accepts no liability whatsoever for the actions of third parties in this respect.</a:t>
            </a:r>
          </a:p>
          <a:p>
            <a:pPr marL="0" indent="0">
              <a:lnSpc>
                <a:spcPts val="1400"/>
              </a:lnSpc>
              <a:spcAft>
                <a:spcPts val="600"/>
              </a:spcAft>
              <a:buNone/>
            </a:pPr>
            <a:r>
              <a:rPr lang="sv-SE" sz="900" noProof="0" dirty="0">
                <a:latin typeface="Verdana" panose="020B0604030504040204" pitchFamily="34" charset="0"/>
                <a:ea typeface="Verdana" panose="020B0604030504040204" pitchFamily="34" charset="0"/>
              </a:rPr>
              <a:t>Author: Riku Merikoski</a:t>
            </a:r>
          </a:p>
          <a:p>
            <a:pPr marL="0" indent="0">
              <a:lnSpc>
                <a:spcPts val="1400"/>
              </a:lnSpc>
              <a:spcAft>
                <a:spcPts val="600"/>
              </a:spcAft>
              <a:buNone/>
            </a:pPr>
            <a:r>
              <a:rPr lang="sv-SE" sz="900" noProof="0" dirty="0">
                <a:latin typeface="Verdana" panose="020B0604030504040204" pitchFamily="34" charset="0"/>
                <a:ea typeface="Verdana" panose="020B0604030504040204" pitchFamily="34" charset="0"/>
              </a:rPr>
              <a:t>Baden, 10 June 2024</a:t>
            </a:r>
          </a:p>
          <a:p>
            <a:pPr marL="0" indent="0">
              <a:lnSpc>
                <a:spcPts val="1400"/>
              </a:lnSpc>
              <a:spcAft>
                <a:spcPts val="600"/>
              </a:spcAft>
              <a:buNone/>
            </a:pPr>
            <a:endParaRPr lang="sv-SE" sz="900" b="0" noProof="0" dirty="0">
              <a:latin typeface="Verdana" panose="020B0604030504040204" pitchFamily="34" charset="0"/>
              <a:ea typeface="Verdana" panose="020B0604030504040204" pitchFamily="34" charset="0"/>
            </a:endParaRPr>
          </a:p>
          <a:p>
            <a:pPr marL="0" indent="0">
              <a:buNone/>
            </a:pPr>
            <a:endParaRPr lang="sv-SE" sz="900" b="0" noProof="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536110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02E7FC-B13F-CEF4-5FBA-3CB1B353ADE6}"/>
              </a:ext>
            </a:extLst>
          </p:cNvPr>
          <p:cNvSpPr>
            <a:spLocks noGrp="1"/>
          </p:cNvSpPr>
          <p:nvPr>
            <p:ph type="title"/>
          </p:nvPr>
        </p:nvSpPr>
        <p:spPr/>
        <p:txBody>
          <a:bodyPr/>
          <a:lstStyle/>
          <a:p>
            <a:r>
              <a:rPr lang="de-CH" dirty="0"/>
              <a:t>Agenda</a:t>
            </a:r>
            <a:endParaRPr lang="en-GB" dirty="0"/>
          </a:p>
        </p:txBody>
      </p:sp>
      <p:sp>
        <p:nvSpPr>
          <p:cNvPr id="7" name="Content Placeholder 6">
            <a:extLst>
              <a:ext uri="{FF2B5EF4-FFF2-40B4-BE49-F238E27FC236}">
                <a16:creationId xmlns:a16="http://schemas.microsoft.com/office/drawing/2014/main" id="{DDC56F50-2594-1DFB-844A-1F0D3EB7CB80}"/>
              </a:ext>
            </a:extLst>
          </p:cNvPr>
          <p:cNvSpPr>
            <a:spLocks noGrp="1"/>
          </p:cNvSpPr>
          <p:nvPr>
            <p:ph idx="1"/>
          </p:nvPr>
        </p:nvSpPr>
        <p:spPr/>
        <p:txBody>
          <a:bodyPr numCol="1"/>
          <a:lstStyle/>
          <a:p>
            <a:pPr>
              <a:spcAft>
                <a:spcPts val="600"/>
              </a:spcAft>
            </a:pPr>
            <a:r>
              <a:rPr lang="en-GB" dirty="0"/>
              <a:t>Background</a:t>
            </a:r>
          </a:p>
          <a:p>
            <a:pPr marL="517525" marR="0" lvl="1" indent="-342900" algn="l" defTabSz="914400" rtl="0" eaLnBrk="1" fontAlgn="auto" latinLnBrk="0" hangingPunct="1">
              <a:lnSpc>
                <a:spcPct val="114000"/>
              </a:lnSpc>
              <a:spcBef>
                <a:spcPts val="0"/>
              </a:spcBef>
              <a:spcAft>
                <a:spcPts val="600"/>
              </a:spcAft>
              <a:buClrTx/>
              <a:buSzPct val="80000"/>
              <a:buFont typeface="Arial" panose="020B0604020202020204" pitchFamily="34" charset="0"/>
              <a:buChar char="•"/>
              <a:tabLst/>
              <a:defRPr/>
            </a:pPr>
            <a:r>
              <a:rPr kumimoji="0" lang="en-GB" sz="1400" b="0" i="0" u="none" strike="noStrike" kern="1200" cap="none" spc="0" normalizeH="0" baseline="0" dirty="0">
                <a:ln>
                  <a:noFill/>
                </a:ln>
                <a:solidFill>
                  <a:srgbClr val="3D3D3D"/>
                </a:solidFill>
                <a:effectLst/>
                <a:uLnTx/>
                <a:uFillTx/>
                <a:latin typeface="Verdana"/>
                <a:ea typeface="+mn-ea"/>
                <a:cs typeface="+mn-cs"/>
              </a:rPr>
              <a:t>Electricity demand development in the Nordics</a:t>
            </a:r>
          </a:p>
          <a:p>
            <a:pPr marL="517525" marR="0" lvl="1" indent="-342900" algn="l" defTabSz="914400" rtl="0" eaLnBrk="1" fontAlgn="auto" latinLnBrk="0" hangingPunct="1">
              <a:lnSpc>
                <a:spcPct val="114000"/>
              </a:lnSpc>
              <a:spcBef>
                <a:spcPts val="0"/>
              </a:spcBef>
              <a:spcAft>
                <a:spcPts val="600"/>
              </a:spcAft>
              <a:buClrTx/>
              <a:buSzPct val="80000"/>
              <a:buFont typeface="Arial" panose="020B0604020202020204" pitchFamily="34" charset="0"/>
              <a:buChar char="•"/>
              <a:tabLst/>
              <a:defRPr/>
            </a:pPr>
            <a:r>
              <a:rPr kumimoji="0" lang="en-GB" sz="1400" b="0" i="0" u="none" strike="noStrike" kern="1200" cap="none" spc="0" normalizeH="0" baseline="0" dirty="0">
                <a:ln>
                  <a:noFill/>
                </a:ln>
                <a:solidFill>
                  <a:srgbClr val="3D3D3D"/>
                </a:solidFill>
                <a:effectLst/>
                <a:uLnTx/>
                <a:uFillTx/>
                <a:latin typeface="Verdana"/>
                <a:ea typeface="+mn-ea"/>
                <a:cs typeface="+mn-cs"/>
              </a:rPr>
              <a:t>Wind and solar power in the Nordics</a:t>
            </a:r>
          </a:p>
          <a:p>
            <a:pPr marL="517525" marR="0" lvl="1" indent="-342900" algn="l" defTabSz="914400" rtl="0" eaLnBrk="1" fontAlgn="auto" latinLnBrk="0" hangingPunct="1">
              <a:lnSpc>
                <a:spcPct val="114000"/>
              </a:lnSpc>
              <a:spcBef>
                <a:spcPts val="0"/>
              </a:spcBef>
              <a:spcAft>
                <a:spcPts val="600"/>
              </a:spcAft>
              <a:buClrTx/>
              <a:buSzPct val="80000"/>
              <a:buFont typeface="Arial" panose="020B0604020202020204" pitchFamily="34" charset="0"/>
              <a:buChar char="•"/>
              <a:tabLst/>
              <a:defRPr/>
            </a:pPr>
            <a:r>
              <a:rPr lang="en-GB" sz="1400" dirty="0">
                <a:solidFill>
                  <a:srgbClr val="3D3D3D"/>
                </a:solidFill>
                <a:latin typeface="Verdana"/>
              </a:rPr>
              <a:t>Our neighbours will not be able to help</a:t>
            </a:r>
            <a:endParaRPr kumimoji="0" lang="en-GB" sz="1400" b="0" i="0" u="none" strike="noStrike" kern="1200" cap="none" spc="0" normalizeH="0" baseline="0" dirty="0">
              <a:ln>
                <a:noFill/>
              </a:ln>
              <a:solidFill>
                <a:srgbClr val="3D3D3D"/>
              </a:solidFill>
              <a:effectLst/>
              <a:uLnTx/>
              <a:uFillTx/>
              <a:latin typeface="Verdana"/>
              <a:ea typeface="+mn-ea"/>
              <a:cs typeface="+mn-cs"/>
            </a:endParaRPr>
          </a:p>
          <a:p>
            <a:pPr marL="517525" marR="0" lvl="1" indent="-342900" algn="l" defTabSz="914400" rtl="0" eaLnBrk="1" fontAlgn="auto" latinLnBrk="0" hangingPunct="1">
              <a:lnSpc>
                <a:spcPct val="114000"/>
              </a:lnSpc>
              <a:spcBef>
                <a:spcPts val="0"/>
              </a:spcBef>
              <a:spcAft>
                <a:spcPts val="600"/>
              </a:spcAft>
              <a:buClrTx/>
              <a:buSzPct val="80000"/>
              <a:buFont typeface="Arial" panose="020B0604020202020204" pitchFamily="34" charset="0"/>
              <a:buChar char="•"/>
              <a:tabLst/>
              <a:defRPr/>
            </a:pPr>
            <a:r>
              <a:rPr kumimoji="0" lang="en-GB" sz="1400" b="0" i="0" u="none" strike="noStrike" kern="1200" cap="none" spc="0" normalizeH="0" baseline="0" dirty="0">
                <a:ln>
                  <a:noFill/>
                </a:ln>
                <a:solidFill>
                  <a:srgbClr val="3D3D3D"/>
                </a:solidFill>
                <a:effectLst/>
                <a:uLnTx/>
                <a:uFillTx/>
                <a:latin typeface="Verdana"/>
                <a:ea typeface="+mn-ea"/>
                <a:cs typeface="+mn-cs"/>
              </a:rPr>
              <a:t>Thermal power development</a:t>
            </a:r>
          </a:p>
          <a:p>
            <a:pPr marL="517525" marR="0" lvl="1" indent="-342900" algn="l" defTabSz="914400" rtl="0" eaLnBrk="1" fontAlgn="auto" latinLnBrk="0" hangingPunct="1">
              <a:lnSpc>
                <a:spcPct val="114000"/>
              </a:lnSpc>
              <a:spcBef>
                <a:spcPts val="0"/>
              </a:spcBef>
              <a:spcAft>
                <a:spcPts val="600"/>
              </a:spcAft>
              <a:buClrTx/>
              <a:buSzPct val="80000"/>
              <a:buFont typeface="Arial" panose="020B0604020202020204" pitchFamily="34" charset="0"/>
              <a:buChar char="•"/>
              <a:tabLst/>
              <a:defRPr/>
            </a:pPr>
            <a:r>
              <a:rPr kumimoji="0" lang="en-GB" sz="1400" b="0" i="0" u="none" strike="noStrike" kern="1200" cap="none" spc="0" normalizeH="0" baseline="0" dirty="0">
                <a:ln>
                  <a:noFill/>
                </a:ln>
                <a:solidFill>
                  <a:srgbClr val="3D3D3D"/>
                </a:solidFill>
                <a:effectLst/>
                <a:uLnTx/>
                <a:uFillTx/>
                <a:latin typeface="Verdana"/>
                <a:ea typeface="+mn-ea"/>
                <a:cs typeface="+mn-cs"/>
              </a:rPr>
              <a:t>Transmission grid development</a:t>
            </a:r>
          </a:p>
          <a:p>
            <a:pPr>
              <a:spcBef>
                <a:spcPts val="600"/>
              </a:spcBef>
              <a:spcAft>
                <a:spcPts val="600"/>
              </a:spcAft>
            </a:pPr>
            <a:r>
              <a:rPr lang="en-GB" dirty="0"/>
              <a:t>Volatile physical power markets</a:t>
            </a:r>
          </a:p>
          <a:p>
            <a:pPr marL="517525" marR="0" lvl="1" indent="-342900" algn="l" defTabSz="914400" rtl="0" eaLnBrk="1" fontAlgn="auto" latinLnBrk="0" hangingPunct="1">
              <a:lnSpc>
                <a:spcPct val="114000"/>
              </a:lnSpc>
              <a:spcBef>
                <a:spcPts val="0"/>
              </a:spcBef>
              <a:spcAft>
                <a:spcPts val="600"/>
              </a:spcAft>
              <a:buClrTx/>
              <a:buSzPct val="80000"/>
              <a:buFont typeface="Arial" panose="020B0604020202020204" pitchFamily="34" charset="0"/>
              <a:buChar char="•"/>
              <a:tabLst/>
              <a:defRPr/>
            </a:pPr>
            <a:r>
              <a:rPr lang="en-GB" sz="1400" dirty="0">
                <a:solidFill>
                  <a:srgbClr val="3D3D3D"/>
                </a:solidFill>
                <a:latin typeface="Verdana"/>
              </a:rPr>
              <a:t>The spot market is much more volatile, not only in Finland</a:t>
            </a:r>
          </a:p>
          <a:p>
            <a:pPr marL="517525" lvl="1" indent="-342900">
              <a:spcAft>
                <a:spcPts val="600"/>
              </a:spcAft>
              <a:buFont typeface="Arial" panose="020B0604020202020204" pitchFamily="34" charset="0"/>
              <a:buChar char="•"/>
              <a:defRPr/>
            </a:pPr>
            <a:r>
              <a:rPr lang="en-GB" sz="1400" dirty="0">
                <a:solidFill>
                  <a:srgbClr val="3D3D3D"/>
                </a:solidFill>
                <a:latin typeface="Verdana"/>
              </a:rPr>
              <a:t>Balancing market tells the same story</a:t>
            </a:r>
          </a:p>
          <a:p>
            <a:pPr marL="517525" lvl="1" indent="-342900">
              <a:spcAft>
                <a:spcPts val="600"/>
              </a:spcAft>
              <a:buFont typeface="Arial" panose="020B0604020202020204" pitchFamily="34" charset="0"/>
              <a:buChar char="•"/>
              <a:defRPr/>
            </a:pPr>
            <a:r>
              <a:rPr kumimoji="0" lang="en-GB" sz="1400" b="0" i="0" u="none" strike="noStrike" kern="1200" cap="none" spc="0" normalizeH="0" baseline="0" dirty="0">
                <a:ln>
                  <a:noFill/>
                </a:ln>
                <a:solidFill>
                  <a:srgbClr val="3D3D3D"/>
                </a:solidFill>
                <a:effectLst/>
                <a:uLnTx/>
                <a:uFillTx/>
                <a:latin typeface="Verdana"/>
                <a:ea typeface="+mn-ea"/>
                <a:cs typeface="+mn-cs"/>
              </a:rPr>
              <a:t>Negative prices becoming more common</a:t>
            </a:r>
          </a:p>
          <a:p>
            <a:pPr marL="517525" marR="0" lvl="1" indent="-342900" algn="l" defTabSz="914400" rtl="0" eaLnBrk="1" fontAlgn="auto" latinLnBrk="0" hangingPunct="1">
              <a:lnSpc>
                <a:spcPct val="114000"/>
              </a:lnSpc>
              <a:spcBef>
                <a:spcPts val="0"/>
              </a:spcBef>
              <a:spcAft>
                <a:spcPts val="600"/>
              </a:spcAft>
              <a:buClrTx/>
              <a:buSzPct val="80000"/>
              <a:buFont typeface="Arial" panose="020B0604020202020204" pitchFamily="34" charset="0"/>
              <a:buChar char="•"/>
              <a:tabLst/>
              <a:defRPr/>
            </a:pPr>
            <a:r>
              <a:rPr lang="en-GB" sz="1400" dirty="0">
                <a:solidFill>
                  <a:srgbClr val="3D3D3D"/>
                </a:solidFill>
                <a:latin typeface="Verdana"/>
              </a:rPr>
              <a:t>Which solutions could reduce the volatility?</a:t>
            </a:r>
          </a:p>
          <a:p>
            <a:pPr marL="517525" marR="0" lvl="1" indent="-342900" algn="l" defTabSz="914400" rtl="0" eaLnBrk="1" fontAlgn="auto" latinLnBrk="0" hangingPunct="1">
              <a:lnSpc>
                <a:spcPct val="114000"/>
              </a:lnSpc>
              <a:spcBef>
                <a:spcPts val="0"/>
              </a:spcBef>
              <a:spcAft>
                <a:spcPts val="600"/>
              </a:spcAft>
              <a:buClrTx/>
              <a:buSzPct val="80000"/>
              <a:buFont typeface="Arial" panose="020B0604020202020204" pitchFamily="34" charset="0"/>
              <a:buChar char="•"/>
              <a:tabLst/>
              <a:defRPr/>
            </a:pPr>
            <a:r>
              <a:rPr kumimoji="0" lang="en-GB" sz="1400" b="0" i="0" u="none" strike="noStrike" kern="1200" cap="none" spc="0" normalizeH="0" baseline="0" dirty="0">
                <a:ln>
                  <a:noFill/>
                </a:ln>
                <a:solidFill>
                  <a:srgbClr val="3D3D3D"/>
                </a:solidFill>
                <a:effectLst/>
                <a:uLnTx/>
                <a:uFillTx/>
                <a:latin typeface="Verdana"/>
                <a:ea typeface="+mn-ea"/>
                <a:cs typeface="+mn-cs"/>
              </a:rPr>
              <a:t>Future ou</a:t>
            </a:r>
            <a:r>
              <a:rPr lang="en-GB" sz="1400" dirty="0">
                <a:solidFill>
                  <a:srgbClr val="3D3D3D"/>
                </a:solidFill>
                <a:latin typeface="Verdana"/>
              </a:rPr>
              <a:t>tlook</a:t>
            </a:r>
            <a:endParaRPr kumimoji="0" lang="sv-SE" sz="1400" b="0" i="0" u="none" strike="noStrike" kern="1200" cap="none" spc="0" normalizeH="0" baseline="0" noProof="0" dirty="0">
              <a:ln>
                <a:noFill/>
              </a:ln>
              <a:solidFill>
                <a:srgbClr val="3D3D3D"/>
              </a:solidFill>
              <a:effectLst/>
              <a:uLnTx/>
              <a:uFillTx/>
              <a:latin typeface="Verdana"/>
              <a:ea typeface="+mn-ea"/>
              <a:cs typeface="+mn-cs"/>
            </a:endParaRPr>
          </a:p>
          <a:p>
            <a:pPr marL="517525" marR="0" lvl="1" indent="-342900" algn="l" defTabSz="914400" rtl="0" eaLnBrk="1" fontAlgn="auto" latinLnBrk="0" hangingPunct="1">
              <a:lnSpc>
                <a:spcPct val="114000"/>
              </a:lnSpc>
              <a:spcBef>
                <a:spcPts val="0"/>
              </a:spcBef>
              <a:spcAft>
                <a:spcPts val="600"/>
              </a:spcAft>
              <a:buClrTx/>
              <a:buSzPct val="80000"/>
              <a:buFont typeface="Arial" panose="020B0604020202020204" pitchFamily="34" charset="0"/>
              <a:buChar char="•"/>
              <a:tabLst/>
              <a:defRPr/>
            </a:pPr>
            <a:endParaRPr kumimoji="0" lang="sv-SE" sz="1400" b="0" i="0" u="none" strike="noStrike" kern="1200" cap="none" spc="0" normalizeH="0" baseline="0" noProof="0" dirty="0">
              <a:ln>
                <a:noFill/>
              </a:ln>
              <a:solidFill>
                <a:srgbClr val="3D3D3D"/>
              </a:solidFill>
              <a:effectLst/>
              <a:uLnTx/>
              <a:uFillTx/>
              <a:latin typeface="Verdana"/>
              <a:ea typeface="+mn-ea"/>
              <a:cs typeface="+mn-cs"/>
            </a:endParaRPr>
          </a:p>
          <a:p>
            <a:pPr marL="644525" lvl="1" indent="-285750">
              <a:buFont typeface="Arial" panose="020B0604020202020204" pitchFamily="34" charset="0"/>
              <a:buChar char="•"/>
            </a:pPr>
            <a:endParaRPr lang="en-GB" sz="1400" dirty="0"/>
          </a:p>
        </p:txBody>
      </p:sp>
      <p:sp>
        <p:nvSpPr>
          <p:cNvPr id="4" name="Footer Placeholder 3">
            <a:extLst>
              <a:ext uri="{FF2B5EF4-FFF2-40B4-BE49-F238E27FC236}">
                <a16:creationId xmlns:a16="http://schemas.microsoft.com/office/drawing/2014/main" id="{E7E69FE3-6A9A-CCA4-0A17-05465F8F1A79}"/>
              </a:ext>
            </a:extLst>
          </p:cNvPr>
          <p:cNvSpPr>
            <a:spLocks noGrp="1"/>
          </p:cNvSpPr>
          <p:nvPr>
            <p:ph type="ftr" sz="quarter" idx="11"/>
          </p:nvPr>
        </p:nvSpPr>
        <p:spPr/>
        <p:txBody>
          <a:bodyPr/>
          <a:lstStyle/>
          <a:p>
            <a:r>
              <a:rPr lang="en-US"/>
              <a:t>Axpo | Energy Markets | June 2024</a:t>
            </a:r>
            <a:endParaRPr lang="de-CH" dirty="0"/>
          </a:p>
        </p:txBody>
      </p:sp>
      <p:sp>
        <p:nvSpPr>
          <p:cNvPr id="5" name="Slide Number Placeholder 4">
            <a:extLst>
              <a:ext uri="{FF2B5EF4-FFF2-40B4-BE49-F238E27FC236}">
                <a16:creationId xmlns:a16="http://schemas.microsoft.com/office/drawing/2014/main" id="{46F6C22B-071A-5515-B0D6-E34CB7295907}"/>
              </a:ext>
            </a:extLst>
          </p:cNvPr>
          <p:cNvSpPr>
            <a:spLocks noGrp="1"/>
          </p:cNvSpPr>
          <p:nvPr>
            <p:ph type="sldNum" sz="quarter" idx="12"/>
          </p:nvPr>
        </p:nvSpPr>
        <p:spPr/>
        <p:txBody>
          <a:bodyPr/>
          <a:lstStyle/>
          <a:p>
            <a:fld id="{442AD375-037F-43D0-B059-5172DA06796A}" type="slidenum">
              <a:rPr lang="de-CH" smtClean="0"/>
              <a:t>3</a:t>
            </a:fld>
            <a:endParaRPr lang="de-CH"/>
          </a:p>
        </p:txBody>
      </p:sp>
    </p:spTree>
    <p:extLst>
      <p:ext uri="{BB962C8B-B14F-4D97-AF65-F5344CB8AC3E}">
        <p14:creationId xmlns:p14="http://schemas.microsoft.com/office/powerpoint/2010/main" val="68862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8FF09A9-6D8B-6CC1-9CFB-0B9CC0E6F40A}"/>
              </a:ext>
            </a:extLst>
          </p:cNvPr>
          <p:cNvSpPr>
            <a:spLocks noGrp="1"/>
          </p:cNvSpPr>
          <p:nvPr>
            <p:ph type="title"/>
          </p:nvPr>
        </p:nvSpPr>
        <p:spPr>
          <a:xfrm>
            <a:off x="5087888" y="1772816"/>
            <a:ext cx="6551694" cy="498598"/>
          </a:xfrm>
        </p:spPr>
        <p:txBody>
          <a:bodyPr/>
          <a:lstStyle/>
          <a:p>
            <a:r>
              <a:rPr lang="sv-SE" noProof="0" dirty="0"/>
              <a:t>1. Background</a:t>
            </a:r>
          </a:p>
        </p:txBody>
      </p:sp>
      <p:sp>
        <p:nvSpPr>
          <p:cNvPr id="5" name="Footer Placeholder 4">
            <a:extLst>
              <a:ext uri="{FF2B5EF4-FFF2-40B4-BE49-F238E27FC236}">
                <a16:creationId xmlns:a16="http://schemas.microsoft.com/office/drawing/2014/main" id="{9C383B8E-DE66-BFA3-A94C-3F0282CE9E49}"/>
              </a:ext>
            </a:extLst>
          </p:cNvPr>
          <p:cNvSpPr>
            <a:spLocks noGrp="1"/>
          </p:cNvSpPr>
          <p:nvPr>
            <p:ph type="ftr" sz="quarter" idx="11"/>
          </p:nvPr>
        </p:nvSpPr>
        <p:spPr/>
        <p:txBody>
          <a:bodyPr/>
          <a:lstStyle/>
          <a:p>
            <a:r>
              <a:rPr lang="en-US"/>
              <a:t>Axpo | Energy Markets | June 2024</a:t>
            </a:r>
            <a:endParaRPr lang="en-GB" dirty="0"/>
          </a:p>
        </p:txBody>
      </p:sp>
      <p:sp>
        <p:nvSpPr>
          <p:cNvPr id="6" name="Slide Number Placeholder 5">
            <a:extLst>
              <a:ext uri="{FF2B5EF4-FFF2-40B4-BE49-F238E27FC236}">
                <a16:creationId xmlns:a16="http://schemas.microsoft.com/office/drawing/2014/main" id="{90CBC39A-A76F-3908-D400-CD6091F22109}"/>
              </a:ext>
            </a:extLst>
          </p:cNvPr>
          <p:cNvSpPr>
            <a:spLocks noGrp="1"/>
          </p:cNvSpPr>
          <p:nvPr>
            <p:ph type="sldNum" sz="quarter" idx="12"/>
          </p:nvPr>
        </p:nvSpPr>
        <p:spPr/>
        <p:txBody>
          <a:bodyPr/>
          <a:lstStyle/>
          <a:p>
            <a:fld id="{442AD375-037F-43D0-B059-5172DA06796A}" type="slidenum">
              <a:rPr lang="en-GB" smtClean="0"/>
              <a:pPr/>
              <a:t>4</a:t>
            </a:fld>
            <a:endParaRPr lang="en-GB" dirty="0"/>
          </a:p>
        </p:txBody>
      </p:sp>
      <p:pic>
        <p:nvPicPr>
          <p:cNvPr id="17" name="Picture Placeholder 16" descr="A wind turbine in the snow&#10;&#10;Description automatically generated">
            <a:extLst>
              <a:ext uri="{FF2B5EF4-FFF2-40B4-BE49-F238E27FC236}">
                <a16:creationId xmlns:a16="http://schemas.microsoft.com/office/drawing/2014/main" id="{AA325EC6-A8DB-BF8F-69E2-F5C5622B847A}"/>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46" b="46"/>
          <a:stretch>
            <a:fillRect/>
          </a:stretch>
        </p:blipFill>
        <p:spPr/>
      </p:pic>
    </p:spTree>
    <p:extLst>
      <p:ext uri="{BB962C8B-B14F-4D97-AF65-F5344CB8AC3E}">
        <p14:creationId xmlns:p14="http://schemas.microsoft.com/office/powerpoint/2010/main" val="102765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9AC6D8-81B1-58C4-D420-AAF6967CF561}"/>
              </a:ext>
            </a:extLst>
          </p:cNvPr>
          <p:cNvSpPr>
            <a:spLocks noGrp="1"/>
          </p:cNvSpPr>
          <p:nvPr>
            <p:ph type="title"/>
          </p:nvPr>
        </p:nvSpPr>
        <p:spPr/>
        <p:txBody>
          <a:bodyPr/>
          <a:lstStyle/>
          <a:p>
            <a:r>
              <a:rPr lang="fi-FI" dirty="0"/>
              <a:t>25 years without demand growth in the Nordics</a:t>
            </a:r>
            <a:endParaRPr lang="en-GB" dirty="0"/>
          </a:p>
        </p:txBody>
      </p:sp>
      <p:sp>
        <p:nvSpPr>
          <p:cNvPr id="5" name="Footer Placeholder 4">
            <a:extLst>
              <a:ext uri="{FF2B5EF4-FFF2-40B4-BE49-F238E27FC236}">
                <a16:creationId xmlns:a16="http://schemas.microsoft.com/office/drawing/2014/main" id="{71190586-74C8-C974-456D-EF7730F9FD0D}"/>
              </a:ext>
            </a:extLst>
          </p:cNvPr>
          <p:cNvSpPr>
            <a:spLocks noGrp="1"/>
          </p:cNvSpPr>
          <p:nvPr>
            <p:ph type="ftr" sz="quarter" idx="15"/>
          </p:nvPr>
        </p:nvSpPr>
        <p:spPr/>
        <p:txBody>
          <a:bodyPr/>
          <a:lstStyle/>
          <a:p>
            <a:r>
              <a:rPr lang="en-US"/>
              <a:t>Axpo | Energy Markets | June 2024</a:t>
            </a:r>
            <a:endParaRPr lang="en-GB" dirty="0"/>
          </a:p>
        </p:txBody>
      </p:sp>
      <p:sp>
        <p:nvSpPr>
          <p:cNvPr id="6" name="Slide Number Placeholder 5">
            <a:extLst>
              <a:ext uri="{FF2B5EF4-FFF2-40B4-BE49-F238E27FC236}">
                <a16:creationId xmlns:a16="http://schemas.microsoft.com/office/drawing/2014/main" id="{83AED39B-342C-032B-7BA3-2701E7B04FF2}"/>
              </a:ext>
            </a:extLst>
          </p:cNvPr>
          <p:cNvSpPr>
            <a:spLocks noGrp="1"/>
          </p:cNvSpPr>
          <p:nvPr>
            <p:ph type="sldNum" sz="quarter" idx="16"/>
          </p:nvPr>
        </p:nvSpPr>
        <p:spPr/>
        <p:txBody>
          <a:bodyPr/>
          <a:lstStyle/>
          <a:p>
            <a:fld id="{442AD375-037F-43D0-B059-5172DA06796A}" type="slidenum">
              <a:rPr lang="en-GB" smtClean="0"/>
              <a:t>5</a:t>
            </a:fld>
            <a:endParaRPr lang="en-GB" dirty="0"/>
          </a:p>
        </p:txBody>
      </p:sp>
      <p:graphicFrame>
        <p:nvGraphicFramePr>
          <p:cNvPr id="2" name="Content Placeholder 1">
            <a:extLst>
              <a:ext uri="{FF2B5EF4-FFF2-40B4-BE49-F238E27FC236}">
                <a16:creationId xmlns:a16="http://schemas.microsoft.com/office/drawing/2014/main" id="{0C8EB74F-F68D-C650-79FA-26026AD63F1B}"/>
              </a:ext>
            </a:extLst>
          </p:cNvPr>
          <p:cNvGraphicFramePr>
            <a:graphicFrameLocks noGrp="1"/>
          </p:cNvGraphicFramePr>
          <p:nvPr>
            <p:ph idx="1"/>
            <p:extLst>
              <p:ext uri="{D42A27DB-BD31-4B8C-83A1-F6EECF244321}">
                <p14:modId xmlns:p14="http://schemas.microsoft.com/office/powerpoint/2010/main" val="3717907050"/>
              </p:ext>
            </p:extLst>
          </p:nvPr>
        </p:nvGraphicFramePr>
        <p:xfrm>
          <a:off x="550863" y="1927225"/>
          <a:ext cx="5400675" cy="4249738"/>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3">
            <a:extLst>
              <a:ext uri="{FF2B5EF4-FFF2-40B4-BE49-F238E27FC236}">
                <a16:creationId xmlns:a16="http://schemas.microsoft.com/office/drawing/2014/main" id="{0E8A63FE-B047-12F4-402B-EA33A56F1D00}"/>
              </a:ext>
            </a:extLst>
          </p:cNvPr>
          <p:cNvSpPr>
            <a:spLocks noGrp="1"/>
          </p:cNvSpPr>
          <p:nvPr>
            <p:ph idx="13"/>
          </p:nvPr>
        </p:nvSpPr>
        <p:spPr>
          <a:xfrm>
            <a:off x="6240463" y="1927224"/>
            <a:ext cx="5400675" cy="4584329"/>
          </a:xfrm>
        </p:spPr>
        <p:txBody>
          <a:bodyPr/>
          <a:lstStyle/>
          <a:p>
            <a:pPr marL="285750" indent="-285750">
              <a:spcAft>
                <a:spcPts val="600"/>
              </a:spcAft>
              <a:buFont typeface="Arial" panose="020B0604020202020204" pitchFamily="34" charset="0"/>
              <a:buChar char="•"/>
            </a:pPr>
            <a:r>
              <a:rPr lang="de-CH" sz="1400" b="1" noProof="0" dirty="0"/>
              <a:t>Nordic power </a:t>
            </a:r>
            <a:r>
              <a:rPr lang="en-US" sz="1400" b="1" dirty="0"/>
              <a:t>demand</a:t>
            </a:r>
            <a:r>
              <a:rPr lang="de-CH" sz="1400" b="1" noProof="0" dirty="0"/>
              <a:t> </a:t>
            </a:r>
            <a:r>
              <a:rPr lang="en-US" sz="1400" b="1" dirty="0"/>
              <a:t>has</a:t>
            </a:r>
            <a:r>
              <a:rPr lang="de-CH" sz="1400" b="1" noProof="0" dirty="0"/>
              <a:t> not </a:t>
            </a:r>
            <a:r>
              <a:rPr lang="en-GB" sz="1400" b="1" dirty="0"/>
              <a:t>grown</a:t>
            </a:r>
            <a:r>
              <a:rPr lang="de-CH" sz="1400" b="1" noProof="0" dirty="0"/>
              <a:t> at all</a:t>
            </a:r>
            <a:endParaRPr lang="sv-SE" sz="1400" b="1" noProof="0" dirty="0"/>
          </a:p>
          <a:p>
            <a:pPr marL="460375" lvl="1" indent="-285750">
              <a:spcAft>
                <a:spcPts val="600"/>
              </a:spcAft>
            </a:pPr>
            <a:r>
              <a:rPr lang="en-GB" sz="1200" noProof="0" dirty="0"/>
              <a:t>Norway is the only exception, as the electrification in oil and gas industry has created almost 10 TWh new demand since 2000</a:t>
            </a:r>
          </a:p>
          <a:p>
            <a:pPr marL="460375" lvl="1" indent="-285750">
              <a:spcAft>
                <a:spcPts val="600"/>
              </a:spcAft>
            </a:pPr>
            <a:r>
              <a:rPr lang="en-GB" sz="1200" dirty="0"/>
              <a:t>2024 is at least showing a small uptick, but a part of this, especially outside Denmark can be largely attributed to a colder winter than in 2023 </a:t>
            </a:r>
          </a:p>
          <a:p>
            <a:pPr marL="460375" lvl="1" indent="-285750">
              <a:spcAft>
                <a:spcPts val="600"/>
              </a:spcAft>
            </a:pPr>
            <a:r>
              <a:rPr lang="en-GB" sz="1200" dirty="0"/>
              <a:t>In Finland and Sweden, the small growth in other sectors has been balanced by a large decrease in forest industry power demand</a:t>
            </a:r>
            <a:endParaRPr lang="en-GB" sz="1200" noProof="0" dirty="0"/>
          </a:p>
          <a:p>
            <a:pPr marL="285750" indent="-285750">
              <a:spcAft>
                <a:spcPts val="600"/>
              </a:spcAft>
              <a:buFont typeface="Arial" panose="020B0604020202020204" pitchFamily="34" charset="0"/>
              <a:buChar char="•"/>
            </a:pPr>
            <a:r>
              <a:rPr lang="en-GB" sz="1400" b="1" noProof="0" dirty="0"/>
              <a:t>Future will be different?</a:t>
            </a:r>
          </a:p>
          <a:p>
            <a:pPr marL="460375" lvl="1" indent="-285750">
              <a:spcAft>
                <a:spcPts val="600"/>
              </a:spcAft>
            </a:pPr>
            <a:r>
              <a:rPr lang="en-GB" sz="1200" noProof="0" dirty="0"/>
              <a:t>Both the TSOs and various forecasters are now saying that we will have a new period of growth</a:t>
            </a:r>
          </a:p>
          <a:p>
            <a:pPr marL="460375" lvl="1" indent="-285750">
              <a:spcAft>
                <a:spcPts val="600"/>
              </a:spcAft>
            </a:pPr>
            <a:r>
              <a:rPr lang="en-GB" sz="1200" dirty="0"/>
              <a:t>But the investments thus far are far short of the lofty promises and I expect a lot of delays in investments also in the future</a:t>
            </a:r>
            <a:endParaRPr lang="en-GB" sz="1200" noProof="0" dirty="0"/>
          </a:p>
          <a:p>
            <a:pPr marL="460375" lvl="1" indent="-285750">
              <a:spcAft>
                <a:spcPts val="600"/>
              </a:spcAft>
            </a:pPr>
            <a:r>
              <a:rPr lang="en-GB" sz="1200" dirty="0"/>
              <a:t>The estimated demand growth rates are above anything we have ever seen for such a long period, even if I would say it was much easier to increase electricity demand when many people were connected to the grid for the first time</a:t>
            </a:r>
            <a:endParaRPr lang="sv-SE" sz="1200" dirty="0"/>
          </a:p>
          <a:p>
            <a:pPr marL="285750" indent="-285750"/>
            <a:endParaRPr lang="sv-SE" sz="1400" noProof="0" dirty="0"/>
          </a:p>
          <a:p>
            <a:pPr marL="460375" lvl="1" indent="-285750"/>
            <a:endParaRPr lang="sv-SE" sz="1400" noProof="0" dirty="0"/>
          </a:p>
        </p:txBody>
      </p:sp>
      <p:sp>
        <p:nvSpPr>
          <p:cNvPr id="4" name="TextBox 3">
            <a:extLst>
              <a:ext uri="{FF2B5EF4-FFF2-40B4-BE49-F238E27FC236}">
                <a16:creationId xmlns:a16="http://schemas.microsoft.com/office/drawing/2014/main" id="{8B7BDCFB-1591-0E30-195E-3A8B5A8F2E9C}"/>
              </a:ext>
            </a:extLst>
          </p:cNvPr>
          <p:cNvSpPr txBox="1"/>
          <p:nvPr/>
        </p:nvSpPr>
        <p:spPr>
          <a:xfrm>
            <a:off x="2638424" y="6489301"/>
            <a:ext cx="7366580" cy="123111"/>
          </a:xfrm>
          <a:prstGeom prst="rect">
            <a:avLst/>
          </a:prstGeom>
          <a:noFill/>
        </p:spPr>
        <p:txBody>
          <a:bodyPr wrap="square" lIns="0" tIns="0" rIns="0" bIns="0" rtlCol="0">
            <a:spAutoFit/>
          </a:bodyPr>
          <a:lstStyle/>
          <a:p>
            <a:r>
              <a:rPr lang="en-GB" sz="800" dirty="0"/>
              <a:t>Source: Eurostat, </a:t>
            </a:r>
            <a:r>
              <a:rPr lang="en-GB" sz="800" dirty="0" err="1"/>
              <a:t>Volue</a:t>
            </a:r>
            <a:r>
              <a:rPr lang="en-GB" sz="800" dirty="0"/>
              <a:t> for forecasts</a:t>
            </a:r>
          </a:p>
        </p:txBody>
      </p:sp>
    </p:spTree>
    <p:extLst>
      <p:ext uri="{BB962C8B-B14F-4D97-AF65-F5344CB8AC3E}">
        <p14:creationId xmlns:p14="http://schemas.microsoft.com/office/powerpoint/2010/main" val="66984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5B5F-6CE4-26B0-665E-05E06411C538}"/>
              </a:ext>
            </a:extLst>
          </p:cNvPr>
          <p:cNvSpPr>
            <a:spLocks noGrp="1"/>
          </p:cNvSpPr>
          <p:nvPr>
            <p:ph type="title"/>
          </p:nvPr>
        </p:nvSpPr>
        <p:spPr/>
        <p:txBody>
          <a:bodyPr/>
          <a:lstStyle/>
          <a:p>
            <a:r>
              <a:rPr lang="sv-SE" noProof="0" dirty="0"/>
              <a:t>Wind power development</a:t>
            </a:r>
          </a:p>
        </p:txBody>
      </p:sp>
      <p:sp>
        <p:nvSpPr>
          <p:cNvPr id="4" name="Content Placeholder 3">
            <a:extLst>
              <a:ext uri="{FF2B5EF4-FFF2-40B4-BE49-F238E27FC236}">
                <a16:creationId xmlns:a16="http://schemas.microsoft.com/office/drawing/2014/main" id="{4DABD6EE-2811-C610-47E1-BF13ABF37480}"/>
              </a:ext>
            </a:extLst>
          </p:cNvPr>
          <p:cNvSpPr>
            <a:spLocks noGrp="1"/>
          </p:cNvSpPr>
          <p:nvPr>
            <p:ph idx="13"/>
          </p:nvPr>
        </p:nvSpPr>
        <p:spPr>
          <a:xfrm>
            <a:off x="6240018" y="1927860"/>
            <a:ext cx="5400600" cy="4583693"/>
          </a:xfrm>
        </p:spPr>
        <p:txBody>
          <a:bodyPr/>
          <a:lstStyle/>
          <a:p>
            <a:pPr marL="285750" indent="-285750">
              <a:spcAft>
                <a:spcPts val="600"/>
              </a:spcAft>
              <a:buFont typeface="Arial" panose="020B0604020202020204" pitchFamily="34" charset="0"/>
              <a:buChar char="•"/>
            </a:pPr>
            <a:r>
              <a:rPr lang="en-GB" sz="1400" b="1" noProof="0" dirty="0"/>
              <a:t>Despite</a:t>
            </a:r>
            <a:r>
              <a:rPr lang="en-GB" sz="1400" b="1" dirty="0"/>
              <a:t> the lack of demand growth, we have doubled the Nordic wind power capacity in 5 years</a:t>
            </a:r>
          </a:p>
          <a:p>
            <a:pPr marL="460375" lvl="1" indent="-285750">
              <a:spcAft>
                <a:spcPts val="600"/>
              </a:spcAft>
            </a:pPr>
            <a:r>
              <a:rPr lang="en-GB" sz="1200" noProof="0" dirty="0"/>
              <a:t>Very strong growth in Sweden and Finland</a:t>
            </a:r>
          </a:p>
          <a:p>
            <a:pPr marL="460375" lvl="1" indent="-285750">
              <a:spcAft>
                <a:spcPts val="600"/>
              </a:spcAft>
            </a:pPr>
            <a:r>
              <a:rPr lang="en-GB" sz="1200" noProof="0" dirty="0"/>
              <a:t>Denmark has seen only modest growth as it has recently concentrated on large offshore projects</a:t>
            </a:r>
          </a:p>
          <a:p>
            <a:pPr marL="460375" lvl="1" indent="-285750">
              <a:spcAft>
                <a:spcPts val="600"/>
              </a:spcAft>
            </a:pPr>
            <a:r>
              <a:rPr lang="en-GB" sz="1200" noProof="0" dirty="0"/>
              <a:t>Norway has stopped wind power development</a:t>
            </a:r>
          </a:p>
          <a:p>
            <a:pPr marL="285750" indent="-285750">
              <a:spcAft>
                <a:spcPts val="600"/>
              </a:spcAft>
              <a:buFont typeface="Arial" panose="020B0604020202020204" pitchFamily="34" charset="0"/>
              <a:buChar char="•"/>
            </a:pPr>
            <a:r>
              <a:rPr lang="en-GB" sz="1400" b="1" noProof="0" dirty="0"/>
              <a:t>More of the same ahead</a:t>
            </a:r>
          </a:p>
          <a:p>
            <a:pPr marL="460375" lvl="1" indent="-285750">
              <a:spcAft>
                <a:spcPts val="600"/>
              </a:spcAft>
            </a:pPr>
            <a:r>
              <a:rPr lang="en-GB" sz="1200" noProof="0" dirty="0"/>
              <a:t>Sweden and Finland still see around 1000 MW of wind power additions this and next year, even according to national wind power organizations</a:t>
            </a:r>
          </a:p>
          <a:p>
            <a:pPr marL="460375" lvl="1" indent="-285750">
              <a:spcAft>
                <a:spcPts val="600"/>
              </a:spcAft>
            </a:pPr>
            <a:r>
              <a:rPr lang="en-GB" sz="1200" noProof="0" dirty="0"/>
              <a:t>But I cannot see how the development </a:t>
            </a:r>
            <a:r>
              <a:rPr lang="en-GB" sz="1200" dirty="0"/>
              <a:t>can continue with higher building costs, higher interest rates and relatively low power prices, </a:t>
            </a:r>
            <a:r>
              <a:rPr lang="en-GB" sz="1200" b="1" dirty="0"/>
              <a:t>except if </a:t>
            </a:r>
            <a:r>
              <a:rPr lang="en-GB" sz="1200" dirty="0"/>
              <a:t>we finally start seeing the demand growth</a:t>
            </a:r>
          </a:p>
          <a:p>
            <a:pPr marL="460375" lvl="1" indent="-285750">
              <a:spcAft>
                <a:spcPts val="600"/>
              </a:spcAft>
            </a:pPr>
            <a:r>
              <a:rPr lang="en-GB" sz="1200" dirty="0"/>
              <a:t>Danish power prices are much higher, but the ambitious offshore wind projects remain challenging in current environment</a:t>
            </a:r>
          </a:p>
          <a:p>
            <a:pPr marL="460375" lvl="1" indent="-285750">
              <a:spcAft>
                <a:spcPts val="600"/>
              </a:spcAft>
            </a:pPr>
            <a:r>
              <a:rPr lang="en-GB" sz="1200" noProof="0" dirty="0"/>
              <a:t>The full stop of Norwegian wind investments is actually positive for FI/SE wind investments</a:t>
            </a:r>
            <a:endParaRPr lang="sv-SE" sz="1400" noProof="0" dirty="0"/>
          </a:p>
          <a:p>
            <a:pPr marL="460375" lvl="1" indent="-285750"/>
            <a:endParaRPr lang="sv-SE" sz="1400" noProof="0" dirty="0"/>
          </a:p>
        </p:txBody>
      </p:sp>
      <p:sp>
        <p:nvSpPr>
          <p:cNvPr id="5" name="Footer Placeholder 4">
            <a:extLst>
              <a:ext uri="{FF2B5EF4-FFF2-40B4-BE49-F238E27FC236}">
                <a16:creationId xmlns:a16="http://schemas.microsoft.com/office/drawing/2014/main" id="{90F85BDC-E820-C180-3523-9EEDC0B793E4}"/>
              </a:ext>
            </a:extLst>
          </p:cNvPr>
          <p:cNvSpPr>
            <a:spLocks noGrp="1"/>
          </p:cNvSpPr>
          <p:nvPr>
            <p:ph type="ftr" sz="quarter" idx="15"/>
          </p:nvPr>
        </p:nvSpPr>
        <p:spPr/>
        <p:txBody>
          <a:bodyPr/>
          <a:lstStyle/>
          <a:p>
            <a:r>
              <a:rPr lang="en-US"/>
              <a:t>Axpo | Energy Markets | June 2024</a:t>
            </a:r>
            <a:endParaRPr lang="en-GB" dirty="0"/>
          </a:p>
        </p:txBody>
      </p:sp>
      <p:sp>
        <p:nvSpPr>
          <p:cNvPr id="6" name="Slide Number Placeholder 5">
            <a:extLst>
              <a:ext uri="{FF2B5EF4-FFF2-40B4-BE49-F238E27FC236}">
                <a16:creationId xmlns:a16="http://schemas.microsoft.com/office/drawing/2014/main" id="{2496C0F8-03EC-0506-691B-A2704A287B72}"/>
              </a:ext>
            </a:extLst>
          </p:cNvPr>
          <p:cNvSpPr>
            <a:spLocks noGrp="1"/>
          </p:cNvSpPr>
          <p:nvPr>
            <p:ph type="sldNum" sz="quarter" idx="16"/>
          </p:nvPr>
        </p:nvSpPr>
        <p:spPr/>
        <p:txBody>
          <a:bodyPr/>
          <a:lstStyle/>
          <a:p>
            <a:fld id="{442AD375-037F-43D0-B059-5172DA06796A}" type="slidenum">
              <a:rPr lang="en-GB" smtClean="0"/>
              <a:pPr/>
              <a:t>6</a:t>
            </a:fld>
            <a:endParaRPr lang="en-GB" dirty="0"/>
          </a:p>
        </p:txBody>
      </p:sp>
      <p:sp>
        <p:nvSpPr>
          <p:cNvPr id="3" name="TextBox 2">
            <a:extLst>
              <a:ext uri="{FF2B5EF4-FFF2-40B4-BE49-F238E27FC236}">
                <a16:creationId xmlns:a16="http://schemas.microsoft.com/office/drawing/2014/main" id="{6833004B-E0DC-4673-9C5D-51932A3C5447}"/>
              </a:ext>
            </a:extLst>
          </p:cNvPr>
          <p:cNvSpPr txBox="1"/>
          <p:nvPr/>
        </p:nvSpPr>
        <p:spPr>
          <a:xfrm>
            <a:off x="2638424" y="6489301"/>
            <a:ext cx="7366580" cy="123111"/>
          </a:xfrm>
          <a:prstGeom prst="rect">
            <a:avLst/>
          </a:prstGeom>
          <a:noFill/>
        </p:spPr>
        <p:txBody>
          <a:bodyPr wrap="square" lIns="0" tIns="0" rIns="0" bIns="0" rtlCol="0">
            <a:spAutoFit/>
          </a:bodyPr>
          <a:lstStyle/>
          <a:p>
            <a:r>
              <a:rPr lang="de-CH" sz="800" dirty="0"/>
              <a:t>Source: </a:t>
            </a:r>
            <a:r>
              <a:rPr lang="en-US" sz="800" dirty="0"/>
              <a:t>Long-term forecasts from wind power associations and TSOs, adjusted by Axpo</a:t>
            </a:r>
          </a:p>
        </p:txBody>
      </p:sp>
      <p:graphicFrame>
        <p:nvGraphicFramePr>
          <p:cNvPr id="9" name="Content Placeholder 8">
            <a:extLst>
              <a:ext uri="{FF2B5EF4-FFF2-40B4-BE49-F238E27FC236}">
                <a16:creationId xmlns:a16="http://schemas.microsoft.com/office/drawing/2014/main" id="{5C6CB8E6-42F5-F8F7-98FE-6B34F537C04B}"/>
              </a:ext>
            </a:extLst>
          </p:cNvPr>
          <p:cNvGraphicFramePr>
            <a:graphicFrameLocks noGrp="1"/>
          </p:cNvGraphicFramePr>
          <p:nvPr>
            <p:ph idx="1"/>
            <p:extLst>
              <p:ext uri="{D42A27DB-BD31-4B8C-83A1-F6EECF244321}">
                <p14:modId xmlns:p14="http://schemas.microsoft.com/office/powerpoint/2010/main" val="269245596"/>
              </p:ext>
            </p:extLst>
          </p:nvPr>
        </p:nvGraphicFramePr>
        <p:xfrm>
          <a:off x="550863" y="1927225"/>
          <a:ext cx="5400675" cy="4249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1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5B5F-6CE4-26B0-665E-05E06411C538}"/>
              </a:ext>
            </a:extLst>
          </p:cNvPr>
          <p:cNvSpPr>
            <a:spLocks noGrp="1"/>
          </p:cNvSpPr>
          <p:nvPr>
            <p:ph type="title"/>
          </p:nvPr>
        </p:nvSpPr>
        <p:spPr/>
        <p:txBody>
          <a:bodyPr/>
          <a:lstStyle/>
          <a:p>
            <a:r>
              <a:rPr lang="sv-SE" noProof="0" dirty="0"/>
              <a:t>Solar power development</a:t>
            </a:r>
          </a:p>
        </p:txBody>
      </p:sp>
      <p:sp>
        <p:nvSpPr>
          <p:cNvPr id="4" name="Content Placeholder 3">
            <a:extLst>
              <a:ext uri="{FF2B5EF4-FFF2-40B4-BE49-F238E27FC236}">
                <a16:creationId xmlns:a16="http://schemas.microsoft.com/office/drawing/2014/main" id="{4DABD6EE-2811-C610-47E1-BF13ABF37480}"/>
              </a:ext>
            </a:extLst>
          </p:cNvPr>
          <p:cNvSpPr>
            <a:spLocks noGrp="1"/>
          </p:cNvSpPr>
          <p:nvPr>
            <p:ph idx="13"/>
          </p:nvPr>
        </p:nvSpPr>
        <p:spPr>
          <a:xfrm>
            <a:off x="6240016" y="1727035"/>
            <a:ext cx="5400600" cy="4472939"/>
          </a:xfrm>
        </p:spPr>
        <p:txBody>
          <a:bodyPr/>
          <a:lstStyle/>
          <a:p>
            <a:pPr marL="285750" indent="-285750">
              <a:spcAft>
                <a:spcPts val="600"/>
              </a:spcAft>
              <a:buFont typeface="Arial" panose="020B0604020202020204" pitchFamily="34" charset="0"/>
              <a:buChar char="•"/>
            </a:pPr>
            <a:r>
              <a:rPr lang="sv-SE" sz="1400" b="1" noProof="0" dirty="0"/>
              <a:t>Very strong growth the last 2 years</a:t>
            </a:r>
          </a:p>
          <a:p>
            <a:pPr marL="460375" lvl="1" indent="-285750">
              <a:spcAft>
                <a:spcPts val="600"/>
              </a:spcAft>
            </a:pPr>
            <a:r>
              <a:rPr lang="sv-SE" sz="1200" noProof="0" dirty="0"/>
              <a:t>About 1 GW of new solar power has been built in Sweden and Denmark, these being the countries with highest power taxes</a:t>
            </a:r>
          </a:p>
          <a:p>
            <a:pPr marL="460375" lvl="1" indent="-285750">
              <a:spcAft>
                <a:spcPts val="600"/>
              </a:spcAft>
            </a:pPr>
            <a:r>
              <a:rPr lang="sv-SE" sz="1200" noProof="0" dirty="0"/>
              <a:t>Finnish solar power growth has taken off as well</a:t>
            </a:r>
          </a:p>
          <a:p>
            <a:pPr marL="460375" lvl="1" indent="-285750">
              <a:spcAft>
                <a:spcPts val="600"/>
              </a:spcAft>
            </a:pPr>
            <a:r>
              <a:rPr lang="sv-SE" sz="1200" noProof="0" dirty="0"/>
              <a:t>Norway is behind the others, as the state is generously subsidising household electricity consumption</a:t>
            </a:r>
          </a:p>
          <a:p>
            <a:pPr marL="285750" indent="-285750">
              <a:spcAft>
                <a:spcPts val="600"/>
              </a:spcAft>
              <a:buFont typeface="Arial" panose="020B0604020202020204" pitchFamily="34" charset="0"/>
              <a:buChar char="•"/>
            </a:pPr>
            <a:r>
              <a:rPr lang="sv-SE" sz="1400" b="1" noProof="0" dirty="0"/>
              <a:t>Outside Norway, everyone seems to be expecting significant growth in the future as well</a:t>
            </a:r>
          </a:p>
          <a:p>
            <a:pPr marL="460375" lvl="1" indent="-285750">
              <a:spcAft>
                <a:spcPts val="600"/>
              </a:spcAft>
            </a:pPr>
            <a:r>
              <a:rPr lang="sv-SE" sz="1200" noProof="0" dirty="0"/>
              <a:t>But cannibalization of solar power will hit the investments hard at some point as shown also by a recent paper on cross-border effects on solar and wind cannibalization</a:t>
            </a:r>
          </a:p>
          <a:p>
            <a:pPr marL="460375" lvl="1" indent="-285750">
              <a:spcAft>
                <a:spcPts val="600"/>
              </a:spcAft>
            </a:pPr>
            <a:r>
              <a:rPr lang="sv-SE" sz="1200" noProof="0" dirty="0"/>
              <a:t>There is still no doubt that we will see Nordic solar power being doubled in a couple of years, but some most optimistic visions should be questioned</a:t>
            </a:r>
          </a:p>
          <a:p>
            <a:pPr marL="460375" lvl="1" indent="-285750">
              <a:spcAft>
                <a:spcPts val="600"/>
              </a:spcAft>
            </a:pPr>
            <a:r>
              <a:rPr lang="sv-SE" sz="1200" dirty="0"/>
              <a:t>But unlike in wind power, solar power investment costs can continue to fall for quite some time, as the manufacturing is not as material intensive</a:t>
            </a:r>
            <a:endParaRPr lang="sv-SE" sz="1400" noProof="0" dirty="0"/>
          </a:p>
          <a:p>
            <a:pPr marL="460375" lvl="1" indent="-285750"/>
            <a:endParaRPr lang="sv-SE" sz="1400" noProof="0" dirty="0"/>
          </a:p>
        </p:txBody>
      </p:sp>
      <p:sp>
        <p:nvSpPr>
          <p:cNvPr id="5" name="Footer Placeholder 4">
            <a:extLst>
              <a:ext uri="{FF2B5EF4-FFF2-40B4-BE49-F238E27FC236}">
                <a16:creationId xmlns:a16="http://schemas.microsoft.com/office/drawing/2014/main" id="{90F85BDC-E820-C180-3523-9EEDC0B793E4}"/>
              </a:ext>
            </a:extLst>
          </p:cNvPr>
          <p:cNvSpPr>
            <a:spLocks noGrp="1"/>
          </p:cNvSpPr>
          <p:nvPr>
            <p:ph type="ftr" sz="quarter" idx="15"/>
          </p:nvPr>
        </p:nvSpPr>
        <p:spPr/>
        <p:txBody>
          <a:bodyPr/>
          <a:lstStyle/>
          <a:p>
            <a:r>
              <a:rPr lang="en-US"/>
              <a:t>Axpo | Energy Markets | June 2024</a:t>
            </a:r>
            <a:endParaRPr lang="en-GB" dirty="0"/>
          </a:p>
        </p:txBody>
      </p:sp>
      <p:sp>
        <p:nvSpPr>
          <p:cNvPr id="6" name="Slide Number Placeholder 5">
            <a:extLst>
              <a:ext uri="{FF2B5EF4-FFF2-40B4-BE49-F238E27FC236}">
                <a16:creationId xmlns:a16="http://schemas.microsoft.com/office/drawing/2014/main" id="{2496C0F8-03EC-0506-691B-A2704A287B72}"/>
              </a:ext>
            </a:extLst>
          </p:cNvPr>
          <p:cNvSpPr>
            <a:spLocks noGrp="1"/>
          </p:cNvSpPr>
          <p:nvPr>
            <p:ph type="sldNum" sz="quarter" idx="16"/>
          </p:nvPr>
        </p:nvSpPr>
        <p:spPr/>
        <p:txBody>
          <a:bodyPr/>
          <a:lstStyle/>
          <a:p>
            <a:fld id="{442AD375-037F-43D0-B059-5172DA06796A}" type="slidenum">
              <a:rPr lang="en-GB" smtClean="0"/>
              <a:pPr/>
              <a:t>7</a:t>
            </a:fld>
            <a:endParaRPr lang="en-GB" dirty="0"/>
          </a:p>
        </p:txBody>
      </p:sp>
      <p:graphicFrame>
        <p:nvGraphicFramePr>
          <p:cNvPr id="12" name="Content Placeholder 11">
            <a:extLst>
              <a:ext uri="{FF2B5EF4-FFF2-40B4-BE49-F238E27FC236}">
                <a16:creationId xmlns:a16="http://schemas.microsoft.com/office/drawing/2014/main" id="{0CE3EB4E-79B2-4F7C-9A2A-E6E1A7E43C39}"/>
              </a:ext>
            </a:extLst>
          </p:cNvPr>
          <p:cNvGraphicFramePr>
            <a:graphicFrameLocks noGrp="1"/>
          </p:cNvGraphicFramePr>
          <p:nvPr>
            <p:ph idx="1"/>
            <p:extLst>
              <p:ext uri="{D42A27DB-BD31-4B8C-83A1-F6EECF244321}">
                <p14:modId xmlns:p14="http://schemas.microsoft.com/office/powerpoint/2010/main" val="2435291869"/>
              </p:ext>
            </p:extLst>
          </p:nvPr>
        </p:nvGraphicFramePr>
        <p:xfrm>
          <a:off x="550863" y="1927225"/>
          <a:ext cx="5400675" cy="42497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149447BC-B72D-EA8A-0B16-FB2EE241C521}"/>
              </a:ext>
            </a:extLst>
          </p:cNvPr>
          <p:cNvSpPr txBox="1"/>
          <p:nvPr/>
        </p:nvSpPr>
        <p:spPr>
          <a:xfrm>
            <a:off x="2658448" y="6369736"/>
            <a:ext cx="7366580" cy="246221"/>
          </a:xfrm>
          <a:prstGeom prst="rect">
            <a:avLst/>
          </a:prstGeom>
          <a:noFill/>
        </p:spPr>
        <p:txBody>
          <a:bodyPr wrap="square" lIns="0" tIns="0" rIns="0" bIns="0" rtlCol="0">
            <a:spAutoFit/>
          </a:bodyPr>
          <a:lstStyle/>
          <a:p>
            <a:r>
              <a:rPr lang="de-CH" sz="800" dirty="0"/>
              <a:t>Source: </a:t>
            </a:r>
            <a:r>
              <a:rPr lang="en-US" sz="800" dirty="0"/>
              <a:t>Long-term forecasts from authorities and TSOs, adjusted by Axpo; </a:t>
            </a:r>
            <a:br>
              <a:rPr lang="en-US" sz="800" dirty="0"/>
            </a:br>
            <a:r>
              <a:rPr lang="en-US" sz="800" dirty="0" err="1"/>
              <a:t>Stiewe</a:t>
            </a:r>
            <a:r>
              <a:rPr lang="en-US" sz="800" dirty="0"/>
              <a:t> et al. Cross-border </a:t>
            </a:r>
            <a:r>
              <a:rPr lang="en-US" sz="800" dirty="0" err="1"/>
              <a:t>cannibalization:Spillover</a:t>
            </a:r>
            <a:r>
              <a:rPr lang="en-US" sz="800" dirty="0"/>
              <a:t> effects of wind and solar energy on interconnected European electricity markets </a:t>
            </a:r>
          </a:p>
        </p:txBody>
      </p:sp>
    </p:spTree>
    <p:extLst>
      <p:ext uri="{BB962C8B-B14F-4D97-AF65-F5344CB8AC3E}">
        <p14:creationId xmlns:p14="http://schemas.microsoft.com/office/powerpoint/2010/main" val="26256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F6D8-36C0-7FCC-21C3-B1F7FB5C6B8C}"/>
              </a:ext>
            </a:extLst>
          </p:cNvPr>
          <p:cNvSpPr>
            <a:spLocks noGrp="1"/>
          </p:cNvSpPr>
          <p:nvPr>
            <p:ph type="title"/>
          </p:nvPr>
        </p:nvSpPr>
        <p:spPr/>
        <p:txBody>
          <a:bodyPr/>
          <a:lstStyle/>
          <a:p>
            <a:r>
              <a:rPr lang="sv-SE" dirty="0"/>
              <a:t>Our neighbours are not helping – they are heading for RES overcapacity as well </a:t>
            </a:r>
            <a:endParaRPr lang="sv-SE" noProof="0" dirty="0"/>
          </a:p>
        </p:txBody>
      </p:sp>
      <p:sp>
        <p:nvSpPr>
          <p:cNvPr id="5" name="Footer Placeholder 4">
            <a:extLst>
              <a:ext uri="{FF2B5EF4-FFF2-40B4-BE49-F238E27FC236}">
                <a16:creationId xmlns:a16="http://schemas.microsoft.com/office/drawing/2014/main" id="{E5358DA4-F75A-CDDC-301D-9C087E52373C}"/>
              </a:ext>
            </a:extLst>
          </p:cNvPr>
          <p:cNvSpPr>
            <a:spLocks noGrp="1"/>
          </p:cNvSpPr>
          <p:nvPr>
            <p:ph type="ftr" sz="quarter" idx="15"/>
          </p:nvPr>
        </p:nvSpPr>
        <p:spPr/>
        <p:txBody>
          <a:bodyPr/>
          <a:lstStyle/>
          <a:p>
            <a:r>
              <a:rPr lang="en-US"/>
              <a:t>Axpo | Energy Markets | June 2024</a:t>
            </a:r>
            <a:endParaRPr lang="en-GB" dirty="0"/>
          </a:p>
        </p:txBody>
      </p:sp>
      <p:sp>
        <p:nvSpPr>
          <p:cNvPr id="6" name="Slide Number Placeholder 5">
            <a:extLst>
              <a:ext uri="{FF2B5EF4-FFF2-40B4-BE49-F238E27FC236}">
                <a16:creationId xmlns:a16="http://schemas.microsoft.com/office/drawing/2014/main" id="{299BBB1A-12AD-7D49-A2EF-F83A1AB0C77D}"/>
              </a:ext>
            </a:extLst>
          </p:cNvPr>
          <p:cNvSpPr>
            <a:spLocks noGrp="1"/>
          </p:cNvSpPr>
          <p:nvPr>
            <p:ph type="sldNum" sz="quarter" idx="16"/>
          </p:nvPr>
        </p:nvSpPr>
        <p:spPr/>
        <p:txBody>
          <a:bodyPr/>
          <a:lstStyle/>
          <a:p>
            <a:fld id="{442AD375-037F-43D0-B059-5172DA06796A}" type="slidenum">
              <a:rPr lang="en-GB" smtClean="0"/>
              <a:pPr/>
              <a:t>8</a:t>
            </a:fld>
            <a:endParaRPr lang="en-GB" dirty="0"/>
          </a:p>
        </p:txBody>
      </p:sp>
      <p:sp>
        <p:nvSpPr>
          <p:cNvPr id="9" name="Content Placeholder 3">
            <a:extLst>
              <a:ext uri="{FF2B5EF4-FFF2-40B4-BE49-F238E27FC236}">
                <a16:creationId xmlns:a16="http://schemas.microsoft.com/office/drawing/2014/main" id="{14FA5BFD-3151-91D2-50C7-96EFC4DA1B53}"/>
              </a:ext>
            </a:extLst>
          </p:cNvPr>
          <p:cNvSpPr>
            <a:spLocks noGrp="1"/>
          </p:cNvSpPr>
          <p:nvPr>
            <p:ph idx="13"/>
          </p:nvPr>
        </p:nvSpPr>
        <p:spPr>
          <a:xfrm>
            <a:off x="640746" y="4084765"/>
            <a:ext cx="11000391" cy="2252202"/>
          </a:xfrm>
        </p:spPr>
        <p:txBody>
          <a:bodyPr/>
          <a:lstStyle/>
          <a:p>
            <a:pPr marL="285750" indent="-285750">
              <a:spcAft>
                <a:spcPts val="600"/>
              </a:spcAft>
              <a:buFont typeface="Arial" panose="020B0604020202020204" pitchFamily="34" charset="0"/>
              <a:buChar char="•"/>
            </a:pPr>
            <a:r>
              <a:rPr lang="en-GB" sz="1400" b="1" dirty="0"/>
              <a:t>All countries are building plenty of solar simultaneously</a:t>
            </a:r>
          </a:p>
          <a:p>
            <a:pPr marL="460375" lvl="1" indent="-285750">
              <a:spcAft>
                <a:spcPts val="600"/>
              </a:spcAft>
            </a:pPr>
            <a:r>
              <a:rPr lang="en-GB" sz="1200" dirty="0"/>
              <a:t>Soon, there will not be any country which needs to import power when the sun is shining, but everyone has more than they need themselves</a:t>
            </a:r>
          </a:p>
          <a:p>
            <a:pPr marL="460375" lvl="1" indent="-285750">
              <a:spcAft>
                <a:spcPts val="600"/>
              </a:spcAft>
            </a:pPr>
            <a:r>
              <a:rPr lang="en-GB" sz="1200" dirty="0"/>
              <a:t>What are we going to do with all that power?</a:t>
            </a:r>
          </a:p>
          <a:p>
            <a:pPr marL="460375" lvl="1" indent="-285750">
              <a:spcAft>
                <a:spcPts val="600"/>
              </a:spcAft>
            </a:pPr>
            <a:r>
              <a:rPr lang="en-GB" sz="1200" dirty="0"/>
              <a:t>And if everyone wants to save their solar power to batteries, we are going to need huge amounts of Chinese batteries</a:t>
            </a:r>
          </a:p>
          <a:p>
            <a:pPr marL="285750" indent="-285750">
              <a:spcAft>
                <a:spcPts val="600"/>
              </a:spcAft>
              <a:buFont typeface="Arial" panose="020B0604020202020204" pitchFamily="34" charset="0"/>
              <a:buChar char="•"/>
            </a:pPr>
            <a:r>
              <a:rPr lang="en-GB" sz="1400" b="1" dirty="0"/>
              <a:t>Wind power growth is not as extreme, but there will be a lot of it as well</a:t>
            </a:r>
          </a:p>
          <a:p>
            <a:pPr marL="460375" lvl="1" indent="-285750">
              <a:spcAft>
                <a:spcPts val="600"/>
              </a:spcAft>
            </a:pPr>
            <a:r>
              <a:rPr lang="en-GB" sz="1200" dirty="0"/>
              <a:t>Geographical variation on wind power helps a bit, as the wind conditions are not the same simultaneously over all Europe</a:t>
            </a:r>
          </a:p>
          <a:p>
            <a:pPr marL="460375" lvl="1" indent="-285750">
              <a:spcAft>
                <a:spcPts val="600"/>
              </a:spcAft>
            </a:pPr>
            <a:r>
              <a:rPr lang="en-GB" sz="1200" dirty="0"/>
              <a:t>But the wind capacities are so much larger than the international transmission capacities that power exports can only be a partial solution</a:t>
            </a:r>
          </a:p>
          <a:p>
            <a:pPr marL="285750" indent="-285750"/>
            <a:endParaRPr lang="sv-SE" sz="1400" noProof="0" dirty="0"/>
          </a:p>
          <a:p>
            <a:pPr marL="460375" lvl="1" indent="-285750"/>
            <a:endParaRPr lang="sv-SE" sz="1400" noProof="0" dirty="0"/>
          </a:p>
        </p:txBody>
      </p:sp>
      <p:sp>
        <p:nvSpPr>
          <p:cNvPr id="14" name="TextBox 13">
            <a:extLst>
              <a:ext uri="{FF2B5EF4-FFF2-40B4-BE49-F238E27FC236}">
                <a16:creationId xmlns:a16="http://schemas.microsoft.com/office/drawing/2014/main" id="{235EA59D-EC7E-5F55-6EC5-066FC9DEADBC}"/>
              </a:ext>
            </a:extLst>
          </p:cNvPr>
          <p:cNvSpPr txBox="1"/>
          <p:nvPr/>
        </p:nvSpPr>
        <p:spPr>
          <a:xfrm>
            <a:off x="2638424" y="6489301"/>
            <a:ext cx="7366580" cy="123111"/>
          </a:xfrm>
          <a:prstGeom prst="rect">
            <a:avLst/>
          </a:prstGeom>
          <a:noFill/>
        </p:spPr>
        <p:txBody>
          <a:bodyPr wrap="square" lIns="0" tIns="0" rIns="0" bIns="0" rtlCol="0">
            <a:spAutoFit/>
          </a:bodyPr>
          <a:lstStyle/>
          <a:p>
            <a:r>
              <a:rPr lang="de-CH" sz="800" dirty="0"/>
              <a:t>Source: </a:t>
            </a:r>
            <a:r>
              <a:rPr lang="en-US" sz="800" dirty="0"/>
              <a:t>Long-term forecasts from authorities and TSOs, adjusted by Axpo</a:t>
            </a:r>
            <a:endParaRPr lang="en-GB" sz="800" dirty="0"/>
          </a:p>
        </p:txBody>
      </p:sp>
      <p:graphicFrame>
        <p:nvGraphicFramePr>
          <p:cNvPr id="7" name="Content Placeholder 6">
            <a:extLst>
              <a:ext uri="{FF2B5EF4-FFF2-40B4-BE49-F238E27FC236}">
                <a16:creationId xmlns:a16="http://schemas.microsoft.com/office/drawing/2014/main" id="{8735B8D0-349B-60BB-95DF-E78B0CBA7EF3}"/>
              </a:ext>
            </a:extLst>
          </p:cNvPr>
          <p:cNvGraphicFramePr>
            <a:graphicFrameLocks noGrp="1"/>
          </p:cNvGraphicFramePr>
          <p:nvPr>
            <p:ph idx="1"/>
            <p:extLst>
              <p:ext uri="{D42A27DB-BD31-4B8C-83A1-F6EECF244321}">
                <p14:modId xmlns:p14="http://schemas.microsoft.com/office/powerpoint/2010/main" val="3110096966"/>
              </p:ext>
            </p:extLst>
          </p:nvPr>
        </p:nvGraphicFramePr>
        <p:xfrm>
          <a:off x="550863" y="1633595"/>
          <a:ext cx="5400675" cy="23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F0070835-FB30-4354-AEA3-2F44C775D1D4}"/>
              </a:ext>
            </a:extLst>
          </p:cNvPr>
          <p:cNvGraphicFramePr>
            <a:graphicFrameLocks/>
          </p:cNvGraphicFramePr>
          <p:nvPr>
            <p:extLst>
              <p:ext uri="{D42A27DB-BD31-4B8C-83A1-F6EECF244321}">
                <p14:modId xmlns:p14="http://schemas.microsoft.com/office/powerpoint/2010/main" val="143233040"/>
              </p:ext>
            </p:extLst>
          </p:nvPr>
        </p:nvGraphicFramePr>
        <p:xfrm>
          <a:off x="6240464" y="1630769"/>
          <a:ext cx="5400000" cy="23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000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BD4E-36AF-703D-8FB0-7225C0D4EEB9}"/>
              </a:ext>
            </a:extLst>
          </p:cNvPr>
          <p:cNvSpPr>
            <a:spLocks noGrp="1"/>
          </p:cNvSpPr>
          <p:nvPr>
            <p:ph type="title"/>
          </p:nvPr>
        </p:nvSpPr>
        <p:spPr/>
        <p:txBody>
          <a:bodyPr/>
          <a:lstStyle/>
          <a:p>
            <a:r>
              <a:rPr lang="en-GB" dirty="0"/>
              <a:t>Thermal power development</a:t>
            </a:r>
          </a:p>
        </p:txBody>
      </p:sp>
      <p:sp>
        <p:nvSpPr>
          <p:cNvPr id="3" name="Content Placeholder 2">
            <a:extLst>
              <a:ext uri="{FF2B5EF4-FFF2-40B4-BE49-F238E27FC236}">
                <a16:creationId xmlns:a16="http://schemas.microsoft.com/office/drawing/2014/main" id="{5B6F810E-74E7-DF8D-DD50-05BDFA9EAF98}"/>
              </a:ext>
            </a:extLst>
          </p:cNvPr>
          <p:cNvSpPr>
            <a:spLocks noGrp="1"/>
          </p:cNvSpPr>
          <p:nvPr>
            <p:ph idx="1"/>
          </p:nvPr>
        </p:nvSpPr>
        <p:spPr>
          <a:xfrm>
            <a:off x="551384" y="1927861"/>
            <a:ext cx="5400600" cy="4398798"/>
          </a:xfrm>
        </p:spPr>
        <p:txBody>
          <a:bodyPr/>
          <a:lstStyle/>
          <a:p>
            <a:r>
              <a:rPr lang="en-GB" sz="1400" dirty="0"/>
              <a:t>The Swedish nuclear power closures have contributed to the increased vulnerability of the Nordic power system to the upside</a:t>
            </a:r>
          </a:p>
          <a:p>
            <a:pPr lvl="2"/>
            <a:r>
              <a:rPr lang="en-GB" sz="1200" b="1" dirty="0" err="1"/>
              <a:t>Barsebäck</a:t>
            </a:r>
            <a:r>
              <a:rPr lang="en-GB" sz="1200" dirty="0"/>
              <a:t> closures (1999, 2005) were a major reason for the Swedish spot area division</a:t>
            </a:r>
          </a:p>
          <a:p>
            <a:pPr lvl="2"/>
            <a:r>
              <a:rPr lang="en-GB" sz="1200" b="1" dirty="0"/>
              <a:t>Oskarshamn</a:t>
            </a:r>
            <a:r>
              <a:rPr lang="en-GB" sz="1200" dirty="0"/>
              <a:t> (2013, 2017) and </a:t>
            </a:r>
            <a:r>
              <a:rPr lang="en-GB" sz="1200" b="1" dirty="0" err="1"/>
              <a:t>Ringhals</a:t>
            </a:r>
            <a:r>
              <a:rPr lang="en-GB" sz="1200" dirty="0"/>
              <a:t> (2019, 2020) closures created room for RES growth but also made Swedish power balance much weaker on calm days</a:t>
            </a:r>
          </a:p>
          <a:p>
            <a:pPr lvl="2"/>
            <a:r>
              <a:rPr lang="en-GB" sz="1200" dirty="0"/>
              <a:t>The Finnish </a:t>
            </a:r>
            <a:r>
              <a:rPr lang="en-GB" sz="1200" b="1" dirty="0" err="1"/>
              <a:t>Olkiluoto</a:t>
            </a:r>
            <a:r>
              <a:rPr lang="en-GB" sz="1200" b="1" dirty="0"/>
              <a:t> 3 </a:t>
            </a:r>
            <a:r>
              <a:rPr lang="en-GB" sz="1200" dirty="0"/>
              <a:t>opening has been able to offset the loss of Russian imports, Finland would have had problems without it</a:t>
            </a:r>
          </a:p>
          <a:p>
            <a:pPr lvl="1"/>
            <a:r>
              <a:rPr lang="en-GB" sz="1400" dirty="0"/>
              <a:t>Until recently, there was still some combustion-based thermal power to replace, but the Finnish statistics show that there is not much else than </a:t>
            </a:r>
            <a:r>
              <a:rPr lang="en-GB" sz="1400" b="1" dirty="0"/>
              <a:t>bio-based industrial CHP </a:t>
            </a:r>
            <a:r>
              <a:rPr lang="en-GB" sz="1400" dirty="0"/>
              <a:t>left, especially in the summer</a:t>
            </a:r>
          </a:p>
          <a:p>
            <a:pPr lvl="2"/>
            <a:r>
              <a:rPr lang="en-GB" sz="1200" dirty="0"/>
              <a:t>Replacing that is not particularly beneficial as it would make it harder to reach the EU RES targets and it would not contribute towards reaching EU ETS emission reduction targets</a:t>
            </a:r>
          </a:p>
          <a:p>
            <a:pPr lvl="2"/>
            <a:r>
              <a:rPr lang="en-GB" sz="1200" dirty="0"/>
              <a:t>Lowest monthly emission intensities were recorded in summer 2023, just 10 gCO2/kWh</a:t>
            </a:r>
          </a:p>
        </p:txBody>
      </p:sp>
      <p:sp>
        <p:nvSpPr>
          <p:cNvPr id="5" name="Footer Placeholder 4">
            <a:extLst>
              <a:ext uri="{FF2B5EF4-FFF2-40B4-BE49-F238E27FC236}">
                <a16:creationId xmlns:a16="http://schemas.microsoft.com/office/drawing/2014/main" id="{94BA9B0A-A487-0975-97E4-292CC4E23193}"/>
              </a:ext>
            </a:extLst>
          </p:cNvPr>
          <p:cNvSpPr>
            <a:spLocks noGrp="1"/>
          </p:cNvSpPr>
          <p:nvPr>
            <p:ph type="ftr" sz="quarter" idx="15"/>
          </p:nvPr>
        </p:nvSpPr>
        <p:spPr/>
        <p:txBody>
          <a:bodyPr/>
          <a:lstStyle/>
          <a:p>
            <a:r>
              <a:rPr lang="en-US"/>
              <a:t>Axpo | Energy Markets | June 2024</a:t>
            </a:r>
            <a:endParaRPr lang="en-GB" dirty="0"/>
          </a:p>
        </p:txBody>
      </p:sp>
      <p:sp>
        <p:nvSpPr>
          <p:cNvPr id="6" name="Slide Number Placeholder 5">
            <a:extLst>
              <a:ext uri="{FF2B5EF4-FFF2-40B4-BE49-F238E27FC236}">
                <a16:creationId xmlns:a16="http://schemas.microsoft.com/office/drawing/2014/main" id="{0CFCDFE5-B08A-5279-85A8-D8E4852EEDD2}"/>
              </a:ext>
            </a:extLst>
          </p:cNvPr>
          <p:cNvSpPr>
            <a:spLocks noGrp="1"/>
          </p:cNvSpPr>
          <p:nvPr>
            <p:ph type="sldNum" sz="quarter" idx="16"/>
          </p:nvPr>
        </p:nvSpPr>
        <p:spPr/>
        <p:txBody>
          <a:bodyPr/>
          <a:lstStyle/>
          <a:p>
            <a:fld id="{442AD375-037F-43D0-B059-5172DA06796A}" type="slidenum">
              <a:rPr lang="en-GB" smtClean="0"/>
              <a:pPr/>
              <a:t>9</a:t>
            </a:fld>
            <a:endParaRPr lang="en-GB" dirty="0"/>
          </a:p>
        </p:txBody>
      </p:sp>
      <p:graphicFrame>
        <p:nvGraphicFramePr>
          <p:cNvPr id="7" name="Content Placeholder 6">
            <a:extLst>
              <a:ext uri="{FF2B5EF4-FFF2-40B4-BE49-F238E27FC236}">
                <a16:creationId xmlns:a16="http://schemas.microsoft.com/office/drawing/2014/main" id="{D8DFD00C-D9F2-2294-0D71-2B95BE78E88F}"/>
              </a:ext>
            </a:extLst>
          </p:cNvPr>
          <p:cNvGraphicFramePr>
            <a:graphicFrameLocks noGrp="1"/>
          </p:cNvGraphicFramePr>
          <p:nvPr>
            <p:ph idx="13"/>
            <p:extLst>
              <p:ext uri="{D42A27DB-BD31-4B8C-83A1-F6EECF244321}">
                <p14:modId xmlns:p14="http://schemas.microsoft.com/office/powerpoint/2010/main" val="2015668793"/>
              </p:ext>
            </p:extLst>
          </p:nvPr>
        </p:nvGraphicFramePr>
        <p:xfrm>
          <a:off x="6096001" y="1432875"/>
          <a:ext cx="5545138" cy="24449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AF2B0154-DCC4-FACA-2061-1FA02F3CDCEC}"/>
              </a:ext>
            </a:extLst>
          </p:cNvPr>
          <p:cNvGraphicFramePr>
            <a:graphicFrameLocks/>
          </p:cNvGraphicFramePr>
          <p:nvPr>
            <p:extLst>
              <p:ext uri="{D42A27DB-BD31-4B8C-83A1-F6EECF244321}">
                <p14:modId xmlns:p14="http://schemas.microsoft.com/office/powerpoint/2010/main" val="3349422429"/>
              </p:ext>
            </p:extLst>
          </p:nvPr>
        </p:nvGraphicFramePr>
        <p:xfrm>
          <a:off x="6239942" y="3877842"/>
          <a:ext cx="5400674" cy="263371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9FEC22E-62D6-F41B-A9D8-9A10F251D850}"/>
              </a:ext>
            </a:extLst>
          </p:cNvPr>
          <p:cNvSpPr txBox="1"/>
          <p:nvPr/>
        </p:nvSpPr>
        <p:spPr>
          <a:xfrm>
            <a:off x="2638424" y="6489301"/>
            <a:ext cx="7366580" cy="123111"/>
          </a:xfrm>
          <a:prstGeom prst="rect">
            <a:avLst/>
          </a:prstGeom>
          <a:noFill/>
        </p:spPr>
        <p:txBody>
          <a:bodyPr wrap="square" lIns="0" tIns="0" rIns="0" bIns="0" rtlCol="0">
            <a:spAutoFit/>
          </a:bodyPr>
          <a:lstStyle/>
          <a:p>
            <a:r>
              <a:rPr lang="de-CH" sz="800" dirty="0"/>
              <a:t>Source: </a:t>
            </a:r>
            <a:r>
              <a:rPr lang="en-US" sz="800" dirty="0"/>
              <a:t>Finnish Energy, Statistics Finland, *preliminary data</a:t>
            </a:r>
            <a:endParaRPr lang="en-GB" sz="800" dirty="0"/>
          </a:p>
        </p:txBody>
      </p:sp>
    </p:spTree>
    <p:extLst>
      <p:ext uri="{BB962C8B-B14F-4D97-AF65-F5344CB8AC3E}">
        <p14:creationId xmlns:p14="http://schemas.microsoft.com/office/powerpoint/2010/main" val="2108087748"/>
      </p:ext>
    </p:extLst>
  </p:cSld>
  <p:clrMapOvr>
    <a:masterClrMapping/>
  </p:clrMapOvr>
</p:sld>
</file>

<file path=ppt/theme/theme1.xml><?xml version="1.0" encoding="utf-8"?>
<a:theme xmlns:a="http://schemas.openxmlformats.org/drawingml/2006/main" name="Axpo">
  <a:themeElements>
    <a:clrScheme name="Axpo">
      <a:dk1>
        <a:srgbClr val="3D3D3D"/>
      </a:dk1>
      <a:lt1>
        <a:sysClr val="window" lastClr="FFFFFF"/>
      </a:lt1>
      <a:dk2>
        <a:srgbClr val="000000"/>
      </a:dk2>
      <a:lt2>
        <a:srgbClr val="FFFFFF"/>
      </a:lt2>
      <a:accent1>
        <a:srgbClr val="FF5D64"/>
      </a:accent1>
      <a:accent2>
        <a:srgbClr val="4545CF"/>
      </a:accent2>
      <a:accent3>
        <a:srgbClr val="00ECD1"/>
      </a:accent3>
      <a:accent4>
        <a:srgbClr val="FFED57"/>
      </a:accent4>
      <a:accent5>
        <a:srgbClr val="D8D8D8"/>
      </a:accent5>
      <a:accent6>
        <a:srgbClr val="A2A2E7"/>
      </a:accent6>
      <a:hlink>
        <a:srgbClr val="3D3D3D"/>
      </a:hlink>
      <a:folHlink>
        <a:srgbClr val="3D3D3D"/>
      </a:folHlink>
    </a:clrScheme>
    <a:fontScheme name="Axpo_fonts_NE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custClrLst>
    <a:custClr name="&quot;Coral Red&quot;">
      <a:srgbClr val="FF5D64"/>
    </a:custClr>
    <a:custClr name="&quot;Light Red&quot;">
      <a:srgbClr val="F89AA6"/>
    </a:custClr>
    <a:custClr name="&quot;Horizon Blue&quot;">
      <a:srgbClr val="4545CF"/>
    </a:custClr>
    <a:custClr name="&quot;Medium Blue&quot;">
      <a:srgbClr val="A2A2E7"/>
    </a:custClr>
    <a:custClr name="&quot;Light Blue&quot;">
      <a:srgbClr val="DADAF5"/>
    </a:custClr>
    <a:custClr name="&quot;Aqua Green&quot;">
      <a:srgbClr val="00ECD1"/>
    </a:custClr>
    <a:custClr name="&quot;Light Green&quot;">
      <a:srgbClr val="AAF9F0"/>
    </a:custClr>
    <a:custClr name="&quot;Solar Yellow&quot;">
      <a:srgbClr val="FFED57"/>
    </a:custClr>
    <a:custClr name="&quot;Light Yellow&quot;">
      <a:srgbClr val="FFEDB3"/>
    </a:custClr>
    <a:custClr name="&quot;Grey&quot;">
      <a:srgbClr val="D8D8D8"/>
    </a:custClr>
  </a:custClrLst>
  <a:extLst>
    <a:ext uri="{05A4C25C-085E-4340-85A3-A5531E510DB2}">
      <thm15:themeFamily xmlns:thm15="http://schemas.microsoft.com/office/thememl/2012/main" name="2022-01-30_PowerPoint-Template_Axpo.potx" id="{B2F786CE-AD36-4389-B752-7F411F898624}" vid="{08EDDD13-56DA-4AE0-A224-FE7348F2854A}"/>
    </a:ext>
  </a:extLst>
</a:theme>
</file>

<file path=ppt/theme/theme2.xml><?xml version="1.0" encoding="utf-8"?>
<a:theme xmlns:a="http://schemas.openxmlformats.org/drawingml/2006/main" name="1_Axpo">
  <a:themeElements>
    <a:clrScheme name="Axpo 4">
      <a:dk1>
        <a:sysClr val="windowText" lastClr="000000"/>
      </a:dk1>
      <a:lt1>
        <a:sysClr val="window" lastClr="FFFFFF"/>
      </a:lt1>
      <a:dk2>
        <a:srgbClr val="7E6E71"/>
      </a:dk2>
      <a:lt2>
        <a:srgbClr val="E7D0D3"/>
      </a:lt2>
      <a:accent1>
        <a:srgbClr val="E10019"/>
      </a:accent1>
      <a:accent2>
        <a:srgbClr val="C69098"/>
      </a:accent2>
      <a:accent3>
        <a:srgbClr val="E0D6D3"/>
      </a:accent3>
      <a:accent4>
        <a:srgbClr val="9F4550"/>
      </a:accent4>
      <a:accent5>
        <a:srgbClr val="5E4A4D"/>
      </a:accent5>
      <a:accent6>
        <a:srgbClr val="000000"/>
      </a:accent6>
      <a:hlink>
        <a:srgbClr val="000000"/>
      </a:hlink>
      <a:folHlink>
        <a:srgbClr val="000000"/>
      </a:folHlink>
    </a:clrScheme>
    <a:fontScheme name="Axp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svorlage DE.potx" id="{CDF3DB0D-056D-4B59-9D9C-08B52A0D7D2F}" vid="{0F4EF065-4B61-4958-BAE5-4439896AC4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37DB5CAE381FE4EB3F2C744BF1CE3CA" ma:contentTypeVersion="21" ma:contentTypeDescription="Opprett et nytt dokument." ma:contentTypeScope="" ma:versionID="6d670a23c485209d3baaf90cc6adf475">
  <xsd:schema xmlns:xsd="http://www.w3.org/2001/XMLSchema" xmlns:xs="http://www.w3.org/2001/XMLSchema" xmlns:p="http://schemas.microsoft.com/office/2006/metadata/properties" xmlns:ns2="3789b4e6-85d6-45ae-bdc3-e9d01246750e" xmlns:ns3="af6e6f5c-2a63-49d6-bf76-8f8ed4e72864" targetNamespace="http://schemas.microsoft.com/office/2006/metadata/properties" ma:root="true" ma:fieldsID="ac94bc1a530636bce586beca34044527" ns2:_="" ns3:_="">
    <xsd:import namespace="3789b4e6-85d6-45ae-bdc3-e9d01246750e"/>
    <xsd:import namespace="af6e6f5c-2a63-49d6-bf76-8f8ed4e728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Owne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9b4e6-85d6-45ae-bdc3-e9d0124675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Owner" ma:index="20" nillable="true" ma:displayName="Owner" ma:description="The person who established the doc" ma:format="Dropdown" ma:internalName="Owner">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68bc7ffa-3213-4f12-8306-c357232cb2b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6e6f5c-2a63-49d6-bf76-8f8ed4e7286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TaxCatchAll" ma:index="24" nillable="true" ma:displayName="Taxonomy Catch All Column" ma:hidden="true" ma:list="{8b4ad60e-9041-47f1-8ae4-7e5136e2c06b}" ma:internalName="TaxCatchAll" ma:showField="CatchAllData" ma:web="af6e6f5c-2a63-49d6-bf76-8f8ed4e72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A0322B-CF7A-4B00-9AAA-77A05C4D8409}"/>
</file>

<file path=customXml/itemProps2.xml><?xml version="1.0" encoding="utf-8"?>
<ds:datastoreItem xmlns:ds="http://schemas.openxmlformats.org/officeDocument/2006/customXml" ds:itemID="{53661EB5-79C4-4AC6-A257-80D649B18A01}"/>
</file>

<file path=docProps/app.xml><?xml version="1.0" encoding="utf-8"?>
<Properties xmlns="http://schemas.openxmlformats.org/officeDocument/2006/extended-properties" xmlns:vt="http://schemas.openxmlformats.org/officeDocument/2006/docPropsVTypes">
  <TotalTime>0</TotalTime>
  <Words>3223</Words>
  <Application>Microsoft Office PowerPoint</Application>
  <PresentationFormat>Widescreen</PresentationFormat>
  <Paragraphs>328</Paragraphs>
  <Slides>19</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Verdana</vt:lpstr>
      <vt:lpstr>Axpo</vt:lpstr>
      <vt:lpstr>1_Axpo</vt:lpstr>
      <vt:lpstr>Spot market volatility is increasing –  where are we heading?</vt:lpstr>
      <vt:lpstr>Disclaimer</vt:lpstr>
      <vt:lpstr>Agenda</vt:lpstr>
      <vt:lpstr>1. Background</vt:lpstr>
      <vt:lpstr>25 years without demand growth in the Nordics</vt:lpstr>
      <vt:lpstr>Wind power development</vt:lpstr>
      <vt:lpstr>Solar power development</vt:lpstr>
      <vt:lpstr>Our neighbours are not helping – they are heading for RES overcapacity as well </vt:lpstr>
      <vt:lpstr>Thermal power development</vt:lpstr>
      <vt:lpstr>New transmission capacity will not be there</vt:lpstr>
      <vt:lpstr>2. Volatile physical power markets</vt:lpstr>
      <vt:lpstr>Spot market volatility in the ”good old times”</vt:lpstr>
      <vt:lpstr>Spot market volatility has skyrocketed</vt:lpstr>
      <vt:lpstr>It is not just a Finnish phenomenon</vt:lpstr>
      <vt:lpstr>What about regulating power market?</vt:lpstr>
      <vt:lpstr>Negative prices are now regular</vt:lpstr>
      <vt:lpstr>Possible remedies</vt:lpstr>
      <vt:lpstr>Future outlook on volatility</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impact on Nordic power market</dc:title>
  <dc:subject>Nordic power market</dc:subject>
  <dc:creator>Merikoski Riku TTE-F</dc:creator>
  <cp:lastModifiedBy>Merikoski Riku TTE-F</cp:lastModifiedBy>
  <cp:revision>40</cp:revision>
  <dcterms:created xsi:type="dcterms:W3CDTF">2023-10-20T07:39:29Z</dcterms:created>
  <dcterms:modified xsi:type="dcterms:W3CDTF">2024-06-10T11:23:32Z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Axpo:9</vt:lpwstr>
  </property>
  <property fmtid="{D5CDD505-2E9C-101B-9397-08002B2CF9AE}" pid="3" name="ClassificationContentMarkingFooterText">
    <vt:lpwstr>Axpo - Internal </vt:lpwstr>
  </property>
  <property fmtid="{D5CDD505-2E9C-101B-9397-08002B2CF9AE}" pid="4" name="_AdHocReviewCycleID">
    <vt:i4>1720913647</vt:i4>
  </property>
  <property fmtid="{D5CDD505-2E9C-101B-9397-08002B2CF9AE}" pid="5" name="_NewReviewCycle">
    <vt:lpwstr/>
  </property>
  <property fmtid="{D5CDD505-2E9C-101B-9397-08002B2CF9AE}" pid="6" name="_EmailSubject">
    <vt:lpwstr>Presentation for Finnish Energy Day</vt:lpwstr>
  </property>
  <property fmtid="{D5CDD505-2E9C-101B-9397-08002B2CF9AE}" pid="7" name="_AuthorEmail">
    <vt:lpwstr>Riku.Merikoski@axpo.com</vt:lpwstr>
  </property>
  <property fmtid="{D5CDD505-2E9C-101B-9397-08002B2CF9AE}" pid="8" name="_AuthorEmailDisplayName">
    <vt:lpwstr>Merikoski Riku TTE-F</vt:lpwstr>
  </property>
  <property fmtid="{D5CDD505-2E9C-101B-9397-08002B2CF9AE}" pid="9" name="_PreviousAdHocReviewCycleID">
    <vt:i4>1701505776</vt:i4>
  </property>
  <property fmtid="{D5CDD505-2E9C-101B-9397-08002B2CF9AE}" pid="10" name="MSIP_Label_6ab6b680-7563-41bc-ad2a-bf75841fa002_Enabled">
    <vt:lpwstr>true</vt:lpwstr>
  </property>
  <property fmtid="{D5CDD505-2E9C-101B-9397-08002B2CF9AE}" pid="11" name="MSIP_Label_6ab6b680-7563-41bc-ad2a-bf75841fa002_SetDate">
    <vt:lpwstr>2024-06-07T13:43:30Z</vt:lpwstr>
  </property>
  <property fmtid="{D5CDD505-2E9C-101B-9397-08002B2CF9AE}" pid="12" name="MSIP_Label_6ab6b680-7563-41bc-ad2a-bf75841fa002_Method">
    <vt:lpwstr>Privileged</vt:lpwstr>
  </property>
  <property fmtid="{D5CDD505-2E9C-101B-9397-08002B2CF9AE}" pid="13" name="MSIP_Label_6ab6b680-7563-41bc-ad2a-bf75841fa002_Name">
    <vt:lpwstr>Public</vt:lpwstr>
  </property>
  <property fmtid="{D5CDD505-2E9C-101B-9397-08002B2CF9AE}" pid="14" name="MSIP_Label_6ab6b680-7563-41bc-ad2a-bf75841fa002_SiteId">
    <vt:lpwstr>8619c67c-945a-48ae-8e77-35b1b71c9b98</vt:lpwstr>
  </property>
  <property fmtid="{D5CDD505-2E9C-101B-9397-08002B2CF9AE}" pid="15" name="MSIP_Label_6ab6b680-7563-41bc-ad2a-bf75841fa002_ActionId">
    <vt:lpwstr>1ed8fc5c-ac86-4c95-94dc-b4ddeed3d9ba</vt:lpwstr>
  </property>
  <property fmtid="{D5CDD505-2E9C-101B-9397-08002B2CF9AE}" pid="16" name="MSIP_Label_6ab6b680-7563-41bc-ad2a-bf75841fa002_ContentBits">
    <vt:lpwstr>0</vt:lpwstr>
  </property>
</Properties>
</file>